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69"/>
  </p:notesMasterIdLst>
  <p:sldIdLst>
    <p:sldId id="688" r:id="rId2"/>
    <p:sldId id="661" r:id="rId3"/>
    <p:sldId id="802" r:id="rId4"/>
    <p:sldId id="776" r:id="rId5"/>
    <p:sldId id="777" r:id="rId6"/>
    <p:sldId id="778" r:id="rId7"/>
    <p:sldId id="779" r:id="rId8"/>
    <p:sldId id="780" r:id="rId9"/>
    <p:sldId id="781" r:id="rId10"/>
    <p:sldId id="782" r:id="rId11"/>
    <p:sldId id="783" r:id="rId12"/>
    <p:sldId id="784" r:id="rId13"/>
    <p:sldId id="785" r:id="rId14"/>
    <p:sldId id="788" r:id="rId15"/>
    <p:sldId id="792" r:id="rId16"/>
    <p:sldId id="793" r:id="rId17"/>
    <p:sldId id="791" r:id="rId18"/>
    <p:sldId id="790" r:id="rId19"/>
    <p:sldId id="794" r:id="rId20"/>
    <p:sldId id="795" r:id="rId21"/>
    <p:sldId id="830" r:id="rId22"/>
    <p:sldId id="796" r:id="rId23"/>
    <p:sldId id="797" r:id="rId24"/>
    <p:sldId id="798" r:id="rId25"/>
    <p:sldId id="799" r:id="rId26"/>
    <p:sldId id="800" r:id="rId27"/>
    <p:sldId id="801" r:id="rId28"/>
    <p:sldId id="818" r:id="rId29"/>
    <p:sldId id="803" r:id="rId30"/>
    <p:sldId id="826" r:id="rId31"/>
    <p:sldId id="804" r:id="rId32"/>
    <p:sldId id="805" r:id="rId33"/>
    <p:sldId id="806" r:id="rId34"/>
    <p:sldId id="807" r:id="rId35"/>
    <p:sldId id="809" r:id="rId36"/>
    <p:sldId id="808" r:id="rId37"/>
    <p:sldId id="810" r:id="rId38"/>
    <p:sldId id="811" r:id="rId39"/>
    <p:sldId id="812" r:id="rId40"/>
    <p:sldId id="817" r:id="rId41"/>
    <p:sldId id="813" r:id="rId42"/>
    <p:sldId id="814" r:id="rId43"/>
    <p:sldId id="815" r:id="rId44"/>
    <p:sldId id="816" r:id="rId45"/>
    <p:sldId id="823" r:id="rId46"/>
    <p:sldId id="824" r:id="rId47"/>
    <p:sldId id="825" r:id="rId48"/>
    <p:sldId id="829" r:id="rId49"/>
    <p:sldId id="819" r:id="rId50"/>
    <p:sldId id="820" r:id="rId51"/>
    <p:sldId id="821" r:id="rId52"/>
    <p:sldId id="822" r:id="rId53"/>
    <p:sldId id="827" r:id="rId54"/>
    <p:sldId id="828" r:id="rId55"/>
    <p:sldId id="843" r:id="rId56"/>
    <p:sldId id="832" r:id="rId57"/>
    <p:sldId id="831" r:id="rId58"/>
    <p:sldId id="833" r:id="rId59"/>
    <p:sldId id="834" r:id="rId60"/>
    <p:sldId id="835" r:id="rId61"/>
    <p:sldId id="836" r:id="rId62"/>
    <p:sldId id="837" r:id="rId63"/>
    <p:sldId id="838" r:id="rId64"/>
    <p:sldId id="839" r:id="rId65"/>
    <p:sldId id="840" r:id="rId66"/>
    <p:sldId id="841" r:id="rId67"/>
    <p:sldId id="842"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O系统基本概念" id="{4BD6919D-E38C-438C-951E-508A99E6AA97}">
          <p14:sldIdLst>
            <p14:sldId id="688"/>
            <p14:sldId id="661"/>
            <p14:sldId id="802"/>
            <p14:sldId id="776"/>
            <p14:sldId id="777"/>
            <p14:sldId id="778"/>
            <p14:sldId id="779"/>
            <p14:sldId id="780"/>
            <p14:sldId id="781"/>
            <p14:sldId id="782"/>
            <p14:sldId id="783"/>
            <p14:sldId id="784"/>
            <p14:sldId id="785"/>
          </p14:sldIdLst>
        </p14:section>
        <p14:section name="IO接口" id="{660F0C64-EA4C-4020-861A-B015FEE21AE3}">
          <p14:sldIdLst>
            <p14:sldId id="788"/>
            <p14:sldId id="792"/>
            <p14:sldId id="793"/>
            <p14:sldId id="791"/>
            <p14:sldId id="790"/>
            <p14:sldId id="794"/>
            <p14:sldId id="795"/>
          </p14:sldIdLst>
        </p14:section>
        <p14:section name="程序查询方式" id="{2C274C85-20B5-4085-A29F-94AFB695D101}">
          <p14:sldIdLst>
            <p14:sldId id="830"/>
            <p14:sldId id="796"/>
            <p14:sldId id="797"/>
            <p14:sldId id="798"/>
            <p14:sldId id="799"/>
          </p14:sldIdLst>
        </p14:section>
        <p14:section name="中断系统" id="{4A2FFF88-93B5-41AC-8785-87E38B409386}">
          <p14:sldIdLst>
            <p14:sldId id="800"/>
            <p14:sldId id="801"/>
            <p14:sldId id="818"/>
            <p14:sldId id="803"/>
            <p14:sldId id="826"/>
            <p14:sldId id="804"/>
            <p14:sldId id="805"/>
            <p14:sldId id="806"/>
            <p14:sldId id="807"/>
            <p14:sldId id="809"/>
            <p14:sldId id="808"/>
            <p14:sldId id="810"/>
            <p14:sldId id="811"/>
            <p14:sldId id="812"/>
            <p14:sldId id="817"/>
            <p14:sldId id="813"/>
            <p14:sldId id="814"/>
            <p14:sldId id="815"/>
            <p14:sldId id="816"/>
            <p14:sldId id="823"/>
            <p14:sldId id="824"/>
            <p14:sldId id="825"/>
          </p14:sldIdLst>
        </p14:section>
        <p14:section name="程序中断方式" id="{1368C352-ADF5-4E06-BED2-264B7C316CA6}">
          <p14:sldIdLst>
            <p14:sldId id="829"/>
            <p14:sldId id="819"/>
            <p14:sldId id="820"/>
            <p14:sldId id="821"/>
            <p14:sldId id="822"/>
            <p14:sldId id="827"/>
            <p14:sldId id="828"/>
          </p14:sldIdLst>
        </p14:section>
        <p14:section name="DMA方式" id="{BB69DBD6-5B7D-4001-A4D7-AD4213CD1C1D}">
          <p14:sldIdLst>
            <p14:sldId id="843"/>
            <p14:sldId id="832"/>
            <p14:sldId id="831"/>
            <p14:sldId id="833"/>
            <p14:sldId id="834"/>
            <p14:sldId id="835"/>
            <p14:sldId id="836"/>
            <p14:sldId id="837"/>
            <p14:sldId id="838"/>
            <p14:sldId id="839"/>
            <p14:sldId id="840"/>
            <p14:sldId id="841"/>
            <p14:sldId id="84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hui han" initials="jh" lastIdx="1" clrIdx="0">
    <p:extLst>
      <p:ext uri="{19B8F6BF-5375-455C-9EA6-DF929625EA0E}">
        <p15:presenceInfo xmlns:p15="http://schemas.microsoft.com/office/powerpoint/2012/main" userId="b8dfd70b8ebb15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00B050"/>
    <a:srgbClr val="0060AB"/>
    <a:srgbClr val="C55A11"/>
    <a:srgbClr val="ED7D31"/>
    <a:srgbClr val="FF2EFF"/>
    <a:srgbClr val="FF0000"/>
    <a:srgbClr val="92D050"/>
    <a:srgbClr val="7030A0"/>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02" autoAdjust="0"/>
    <p:restoredTop sz="77892" autoAdjust="0"/>
  </p:normalViewPr>
  <p:slideViewPr>
    <p:cSldViewPr snapToGrid="0">
      <p:cViewPr varScale="1">
        <p:scale>
          <a:sx n="98" d="100"/>
          <a:sy n="98" d="100"/>
        </p:scale>
        <p:origin x="936" y="90"/>
      </p:cViewPr>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91FFDF-0187-43E8-BF7B-A4DF2FAC23B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5428EFDA-DC36-4A05-A00A-1D69008C48DC}">
      <dgm:prSet phldrT="[文本]"/>
      <dgm:spPr/>
      <dgm:t>
        <a:bodyPr/>
        <a:lstStyle/>
        <a:p>
          <a:r>
            <a:rPr lang="zh-CN" altLang="en-US" dirty="0"/>
            <a:t>中断</a:t>
          </a:r>
        </a:p>
      </dgm:t>
    </dgm:pt>
    <dgm:pt modelId="{CFD54324-B074-4C4A-B468-48601D257468}" type="parTrans" cxnId="{216E9BEB-A48C-46F3-BBA7-834E22C005B0}">
      <dgm:prSet/>
      <dgm:spPr/>
      <dgm:t>
        <a:bodyPr/>
        <a:lstStyle/>
        <a:p>
          <a:endParaRPr lang="zh-CN" altLang="en-US"/>
        </a:p>
      </dgm:t>
    </dgm:pt>
    <dgm:pt modelId="{86BA153D-1E46-489E-A25D-503D3CD9BB90}" type="sibTrans" cxnId="{216E9BEB-A48C-46F3-BBA7-834E22C005B0}">
      <dgm:prSet/>
      <dgm:spPr/>
      <dgm:t>
        <a:bodyPr/>
        <a:lstStyle/>
        <a:p>
          <a:endParaRPr lang="zh-CN" altLang="en-US"/>
        </a:p>
      </dgm:t>
    </dgm:pt>
    <dgm:pt modelId="{66DB54C7-5899-4574-B9D4-58F291E96901}">
      <dgm:prSet phldrT="[文本]"/>
      <dgm:spPr/>
      <dgm:t>
        <a:bodyPr/>
        <a:lstStyle/>
        <a:p>
          <a:r>
            <a:rPr lang="zh-CN" altLang="en-US" dirty="0"/>
            <a:t>内中断</a:t>
          </a:r>
        </a:p>
      </dgm:t>
    </dgm:pt>
    <dgm:pt modelId="{40A225B3-3957-4D46-AB1A-C6E6469407D0}" type="parTrans" cxnId="{97548388-CF9D-44B2-920B-22E8AA2D104B}">
      <dgm:prSet/>
      <dgm:spPr/>
      <dgm:t>
        <a:bodyPr/>
        <a:lstStyle/>
        <a:p>
          <a:endParaRPr lang="zh-CN" altLang="en-US"/>
        </a:p>
      </dgm:t>
    </dgm:pt>
    <dgm:pt modelId="{68287E9A-78D6-47A8-8591-361EB2FB28BF}" type="sibTrans" cxnId="{97548388-CF9D-44B2-920B-22E8AA2D104B}">
      <dgm:prSet/>
      <dgm:spPr/>
      <dgm:t>
        <a:bodyPr/>
        <a:lstStyle/>
        <a:p>
          <a:endParaRPr lang="zh-CN" altLang="en-US"/>
        </a:p>
      </dgm:t>
    </dgm:pt>
    <dgm:pt modelId="{524A28DF-8C48-4C93-8FC6-BB0A1FBA3D0E}">
      <dgm:prSet phldrT="[文本]"/>
      <dgm:spPr/>
      <dgm:t>
        <a:bodyPr/>
        <a:lstStyle/>
        <a:p>
          <a:r>
            <a:rPr lang="zh-CN" altLang="en-US" dirty="0"/>
            <a:t>指令中断</a:t>
          </a:r>
        </a:p>
      </dgm:t>
    </dgm:pt>
    <dgm:pt modelId="{6190941F-3E83-4627-ADD8-F1A180AF1FC8}" type="parTrans" cxnId="{2ED5F00D-A0A0-4B99-8C39-FEE35B1F09B4}">
      <dgm:prSet/>
      <dgm:spPr/>
      <dgm:t>
        <a:bodyPr/>
        <a:lstStyle/>
        <a:p>
          <a:endParaRPr lang="zh-CN" altLang="en-US"/>
        </a:p>
      </dgm:t>
    </dgm:pt>
    <dgm:pt modelId="{AB7BCBD2-7D89-421E-89F6-2100184B3FEC}" type="sibTrans" cxnId="{2ED5F00D-A0A0-4B99-8C39-FEE35B1F09B4}">
      <dgm:prSet/>
      <dgm:spPr/>
      <dgm:t>
        <a:bodyPr/>
        <a:lstStyle/>
        <a:p>
          <a:endParaRPr lang="zh-CN" altLang="en-US"/>
        </a:p>
      </dgm:t>
    </dgm:pt>
    <dgm:pt modelId="{CCCA665B-DA8D-4EB7-BAA3-4722B0CA08F2}">
      <dgm:prSet phldrT="[文本]"/>
      <dgm:spPr/>
      <dgm:t>
        <a:bodyPr/>
        <a:lstStyle/>
        <a:p>
          <a:r>
            <a:rPr lang="zh-CN" altLang="en-US" dirty="0"/>
            <a:t>故障</a:t>
          </a:r>
        </a:p>
      </dgm:t>
    </dgm:pt>
    <dgm:pt modelId="{D8CF43C4-EF98-44EB-8063-0E42EA8C5864}" type="parTrans" cxnId="{0C76EE86-075F-4D92-B3E7-108AE894F7A2}">
      <dgm:prSet/>
      <dgm:spPr/>
      <dgm:t>
        <a:bodyPr/>
        <a:lstStyle/>
        <a:p>
          <a:endParaRPr lang="zh-CN" altLang="en-US"/>
        </a:p>
      </dgm:t>
    </dgm:pt>
    <dgm:pt modelId="{3ADA041C-1EB3-42C3-9BFC-BB2AEDFAA1B6}" type="sibTrans" cxnId="{0C76EE86-075F-4D92-B3E7-108AE894F7A2}">
      <dgm:prSet/>
      <dgm:spPr/>
      <dgm:t>
        <a:bodyPr/>
        <a:lstStyle/>
        <a:p>
          <a:endParaRPr lang="zh-CN" altLang="en-US"/>
        </a:p>
      </dgm:t>
    </dgm:pt>
    <dgm:pt modelId="{8D44E098-3371-410D-9EA3-872DC89C4C91}">
      <dgm:prSet phldrT="[文本]"/>
      <dgm:spPr/>
      <dgm:t>
        <a:bodyPr/>
        <a:lstStyle/>
        <a:p>
          <a:r>
            <a:rPr lang="zh-CN" altLang="en-US" dirty="0"/>
            <a:t>外中断</a:t>
          </a:r>
        </a:p>
      </dgm:t>
    </dgm:pt>
    <dgm:pt modelId="{A173CB2A-94AB-455F-9D07-406E38CB9615}" type="parTrans" cxnId="{02DCF5CA-C2C0-4A23-AA61-084851E51337}">
      <dgm:prSet/>
      <dgm:spPr/>
      <dgm:t>
        <a:bodyPr/>
        <a:lstStyle/>
        <a:p>
          <a:endParaRPr lang="zh-CN" altLang="en-US"/>
        </a:p>
      </dgm:t>
    </dgm:pt>
    <dgm:pt modelId="{D11A20A4-6CF6-45FE-84CF-C00409BC30E9}" type="sibTrans" cxnId="{02DCF5CA-C2C0-4A23-AA61-084851E51337}">
      <dgm:prSet/>
      <dgm:spPr/>
      <dgm:t>
        <a:bodyPr/>
        <a:lstStyle/>
        <a:p>
          <a:endParaRPr lang="zh-CN" altLang="en-US"/>
        </a:p>
      </dgm:t>
    </dgm:pt>
    <dgm:pt modelId="{B1BFC418-11D6-4A8C-B48A-13EFCD0F855D}">
      <dgm:prSet phldrT="[文本]"/>
      <dgm:spPr/>
      <dgm:t>
        <a:bodyPr/>
        <a:lstStyle/>
        <a:p>
          <a:r>
            <a:rPr lang="zh-CN" altLang="en-US" dirty="0"/>
            <a:t>可屏蔽中断</a:t>
          </a:r>
        </a:p>
      </dgm:t>
    </dgm:pt>
    <dgm:pt modelId="{2B906C53-39A4-4327-8DF9-410F4BD363FF}" type="parTrans" cxnId="{E21B0BE9-101E-43DD-ADD9-DCC9F3AD02E5}">
      <dgm:prSet/>
      <dgm:spPr/>
      <dgm:t>
        <a:bodyPr/>
        <a:lstStyle/>
        <a:p>
          <a:endParaRPr lang="zh-CN" altLang="en-US"/>
        </a:p>
      </dgm:t>
    </dgm:pt>
    <dgm:pt modelId="{100E3A42-EC52-4FFB-A553-D5E5D13DD04D}" type="sibTrans" cxnId="{E21B0BE9-101E-43DD-ADD9-DCC9F3AD02E5}">
      <dgm:prSet/>
      <dgm:spPr/>
      <dgm:t>
        <a:bodyPr/>
        <a:lstStyle/>
        <a:p>
          <a:endParaRPr lang="zh-CN" altLang="en-US"/>
        </a:p>
      </dgm:t>
    </dgm:pt>
    <dgm:pt modelId="{27C4CACC-1FDA-4F3A-8483-B8F2C974180B}">
      <dgm:prSet/>
      <dgm:spPr/>
      <dgm:t>
        <a:bodyPr/>
        <a:lstStyle/>
        <a:p>
          <a:r>
            <a:rPr lang="zh-CN" altLang="en-US" dirty="0"/>
            <a:t>不可屏蔽中断</a:t>
          </a:r>
        </a:p>
      </dgm:t>
    </dgm:pt>
    <dgm:pt modelId="{C7DFD389-4586-4BA8-AA68-2C8689ED7E05}" type="parTrans" cxnId="{D9C61927-9AFF-4636-AC8C-B86A8DCDFC1A}">
      <dgm:prSet/>
      <dgm:spPr/>
      <dgm:t>
        <a:bodyPr/>
        <a:lstStyle/>
        <a:p>
          <a:endParaRPr lang="zh-CN" altLang="en-US"/>
        </a:p>
      </dgm:t>
    </dgm:pt>
    <dgm:pt modelId="{3960B13F-BAC8-4590-BFBE-4138CF098C21}" type="sibTrans" cxnId="{D9C61927-9AFF-4636-AC8C-B86A8DCDFC1A}">
      <dgm:prSet/>
      <dgm:spPr/>
      <dgm:t>
        <a:bodyPr/>
        <a:lstStyle/>
        <a:p>
          <a:endParaRPr lang="zh-CN" altLang="en-US"/>
        </a:p>
      </dgm:t>
    </dgm:pt>
    <dgm:pt modelId="{4BD30EFB-C3EA-49DE-9E72-3A716DF3F784}" type="pres">
      <dgm:prSet presAssocID="{3A91FFDF-0187-43E8-BF7B-A4DF2FAC23B0}" presName="diagram" presStyleCnt="0">
        <dgm:presLayoutVars>
          <dgm:chPref val="1"/>
          <dgm:dir/>
          <dgm:animOne val="branch"/>
          <dgm:animLvl val="lvl"/>
          <dgm:resizeHandles val="exact"/>
        </dgm:presLayoutVars>
      </dgm:prSet>
      <dgm:spPr/>
    </dgm:pt>
    <dgm:pt modelId="{01EF6B1C-A4AF-4824-8703-9956F41CFDB2}" type="pres">
      <dgm:prSet presAssocID="{5428EFDA-DC36-4A05-A00A-1D69008C48DC}" presName="root1" presStyleCnt="0"/>
      <dgm:spPr/>
    </dgm:pt>
    <dgm:pt modelId="{3398C640-3825-45E4-BFCE-B242341F5BA2}" type="pres">
      <dgm:prSet presAssocID="{5428EFDA-DC36-4A05-A00A-1D69008C48DC}" presName="LevelOneTextNode" presStyleLbl="node0" presStyleIdx="0" presStyleCnt="1">
        <dgm:presLayoutVars>
          <dgm:chPref val="3"/>
        </dgm:presLayoutVars>
      </dgm:prSet>
      <dgm:spPr/>
    </dgm:pt>
    <dgm:pt modelId="{83187A57-7555-4F3A-A831-0BA704631632}" type="pres">
      <dgm:prSet presAssocID="{5428EFDA-DC36-4A05-A00A-1D69008C48DC}" presName="level2hierChild" presStyleCnt="0"/>
      <dgm:spPr/>
    </dgm:pt>
    <dgm:pt modelId="{091750D5-F0DE-402C-9977-B9D1B5894F05}" type="pres">
      <dgm:prSet presAssocID="{40A225B3-3957-4D46-AB1A-C6E6469407D0}" presName="conn2-1" presStyleLbl="parChTrans1D2" presStyleIdx="0" presStyleCnt="2"/>
      <dgm:spPr/>
    </dgm:pt>
    <dgm:pt modelId="{C357786A-E4DF-412B-817E-60A36DF77CDE}" type="pres">
      <dgm:prSet presAssocID="{40A225B3-3957-4D46-AB1A-C6E6469407D0}" presName="connTx" presStyleLbl="parChTrans1D2" presStyleIdx="0" presStyleCnt="2"/>
      <dgm:spPr/>
    </dgm:pt>
    <dgm:pt modelId="{943A529D-5F62-4AE2-BF48-5F6D5DD54E83}" type="pres">
      <dgm:prSet presAssocID="{66DB54C7-5899-4574-B9D4-58F291E96901}" presName="root2" presStyleCnt="0"/>
      <dgm:spPr/>
    </dgm:pt>
    <dgm:pt modelId="{6BA8B6F2-0929-4735-9C8D-B296FFB9E9A2}" type="pres">
      <dgm:prSet presAssocID="{66DB54C7-5899-4574-B9D4-58F291E96901}" presName="LevelTwoTextNode" presStyleLbl="node2" presStyleIdx="0" presStyleCnt="2">
        <dgm:presLayoutVars>
          <dgm:chPref val="3"/>
        </dgm:presLayoutVars>
      </dgm:prSet>
      <dgm:spPr/>
    </dgm:pt>
    <dgm:pt modelId="{66BB5D8B-C80F-46AD-8597-CE7664874092}" type="pres">
      <dgm:prSet presAssocID="{66DB54C7-5899-4574-B9D4-58F291E96901}" presName="level3hierChild" presStyleCnt="0"/>
      <dgm:spPr/>
    </dgm:pt>
    <dgm:pt modelId="{0598B111-4C08-445C-A123-E96457FE93A0}" type="pres">
      <dgm:prSet presAssocID="{6190941F-3E83-4627-ADD8-F1A180AF1FC8}" presName="conn2-1" presStyleLbl="parChTrans1D3" presStyleIdx="0" presStyleCnt="4"/>
      <dgm:spPr/>
    </dgm:pt>
    <dgm:pt modelId="{105E781A-B153-4D5F-8349-C2409B483EF7}" type="pres">
      <dgm:prSet presAssocID="{6190941F-3E83-4627-ADD8-F1A180AF1FC8}" presName="connTx" presStyleLbl="parChTrans1D3" presStyleIdx="0" presStyleCnt="4"/>
      <dgm:spPr/>
    </dgm:pt>
    <dgm:pt modelId="{345A5019-0F7D-4057-A7FE-B12B6CA8CE90}" type="pres">
      <dgm:prSet presAssocID="{524A28DF-8C48-4C93-8FC6-BB0A1FBA3D0E}" presName="root2" presStyleCnt="0"/>
      <dgm:spPr/>
    </dgm:pt>
    <dgm:pt modelId="{B824E90A-3082-46B7-9325-B652A857207B}" type="pres">
      <dgm:prSet presAssocID="{524A28DF-8C48-4C93-8FC6-BB0A1FBA3D0E}" presName="LevelTwoTextNode" presStyleLbl="node3" presStyleIdx="0" presStyleCnt="4">
        <dgm:presLayoutVars>
          <dgm:chPref val="3"/>
        </dgm:presLayoutVars>
      </dgm:prSet>
      <dgm:spPr/>
    </dgm:pt>
    <dgm:pt modelId="{9700F60A-405F-4F0B-86FE-9505DB414C35}" type="pres">
      <dgm:prSet presAssocID="{524A28DF-8C48-4C93-8FC6-BB0A1FBA3D0E}" presName="level3hierChild" presStyleCnt="0"/>
      <dgm:spPr/>
    </dgm:pt>
    <dgm:pt modelId="{629B3A6F-99DC-4DE7-A3DC-1F32FC7A498F}" type="pres">
      <dgm:prSet presAssocID="{D8CF43C4-EF98-44EB-8063-0E42EA8C5864}" presName="conn2-1" presStyleLbl="parChTrans1D3" presStyleIdx="1" presStyleCnt="4"/>
      <dgm:spPr/>
    </dgm:pt>
    <dgm:pt modelId="{8BA70525-D23E-4E57-B31C-D27A54C8D273}" type="pres">
      <dgm:prSet presAssocID="{D8CF43C4-EF98-44EB-8063-0E42EA8C5864}" presName="connTx" presStyleLbl="parChTrans1D3" presStyleIdx="1" presStyleCnt="4"/>
      <dgm:spPr/>
    </dgm:pt>
    <dgm:pt modelId="{8D89E871-FD4F-46D6-BC83-7AFD1402EAE2}" type="pres">
      <dgm:prSet presAssocID="{CCCA665B-DA8D-4EB7-BAA3-4722B0CA08F2}" presName="root2" presStyleCnt="0"/>
      <dgm:spPr/>
    </dgm:pt>
    <dgm:pt modelId="{4FAF58BA-2B72-4CFC-92BF-72C9B385406D}" type="pres">
      <dgm:prSet presAssocID="{CCCA665B-DA8D-4EB7-BAA3-4722B0CA08F2}" presName="LevelTwoTextNode" presStyleLbl="node3" presStyleIdx="1" presStyleCnt="4">
        <dgm:presLayoutVars>
          <dgm:chPref val="3"/>
        </dgm:presLayoutVars>
      </dgm:prSet>
      <dgm:spPr/>
    </dgm:pt>
    <dgm:pt modelId="{49D7E513-99E2-49BD-8D5A-1BF13A632387}" type="pres">
      <dgm:prSet presAssocID="{CCCA665B-DA8D-4EB7-BAA3-4722B0CA08F2}" presName="level3hierChild" presStyleCnt="0"/>
      <dgm:spPr/>
    </dgm:pt>
    <dgm:pt modelId="{497C0C25-7673-46B1-87A3-2FB16204058D}" type="pres">
      <dgm:prSet presAssocID="{A173CB2A-94AB-455F-9D07-406E38CB9615}" presName="conn2-1" presStyleLbl="parChTrans1D2" presStyleIdx="1" presStyleCnt="2"/>
      <dgm:spPr/>
    </dgm:pt>
    <dgm:pt modelId="{ABC52FD0-F601-4372-AE3F-441A9F84ACA2}" type="pres">
      <dgm:prSet presAssocID="{A173CB2A-94AB-455F-9D07-406E38CB9615}" presName="connTx" presStyleLbl="parChTrans1D2" presStyleIdx="1" presStyleCnt="2"/>
      <dgm:spPr/>
    </dgm:pt>
    <dgm:pt modelId="{0DD8BD3C-CE38-4C75-B760-BB1BCBFA8BA7}" type="pres">
      <dgm:prSet presAssocID="{8D44E098-3371-410D-9EA3-872DC89C4C91}" presName="root2" presStyleCnt="0"/>
      <dgm:spPr/>
    </dgm:pt>
    <dgm:pt modelId="{02807EDC-6F40-4708-9C7E-C51F800939F7}" type="pres">
      <dgm:prSet presAssocID="{8D44E098-3371-410D-9EA3-872DC89C4C91}" presName="LevelTwoTextNode" presStyleLbl="node2" presStyleIdx="1" presStyleCnt="2">
        <dgm:presLayoutVars>
          <dgm:chPref val="3"/>
        </dgm:presLayoutVars>
      </dgm:prSet>
      <dgm:spPr/>
    </dgm:pt>
    <dgm:pt modelId="{072EF353-F468-42A0-9BB7-FBBB0C259446}" type="pres">
      <dgm:prSet presAssocID="{8D44E098-3371-410D-9EA3-872DC89C4C91}" presName="level3hierChild" presStyleCnt="0"/>
      <dgm:spPr/>
    </dgm:pt>
    <dgm:pt modelId="{40815A25-6429-478D-BF39-EF2190DDD5BD}" type="pres">
      <dgm:prSet presAssocID="{2B906C53-39A4-4327-8DF9-410F4BD363FF}" presName="conn2-1" presStyleLbl="parChTrans1D3" presStyleIdx="2" presStyleCnt="4"/>
      <dgm:spPr/>
    </dgm:pt>
    <dgm:pt modelId="{086487E0-23F0-4EB2-AC10-812ADB0AC23A}" type="pres">
      <dgm:prSet presAssocID="{2B906C53-39A4-4327-8DF9-410F4BD363FF}" presName="connTx" presStyleLbl="parChTrans1D3" presStyleIdx="2" presStyleCnt="4"/>
      <dgm:spPr/>
    </dgm:pt>
    <dgm:pt modelId="{8B45EDA6-79BF-4948-8EE7-996DEDDA8ECE}" type="pres">
      <dgm:prSet presAssocID="{B1BFC418-11D6-4A8C-B48A-13EFCD0F855D}" presName="root2" presStyleCnt="0"/>
      <dgm:spPr/>
    </dgm:pt>
    <dgm:pt modelId="{2D83B32C-6C41-4406-A5D3-8BE0B1C96610}" type="pres">
      <dgm:prSet presAssocID="{B1BFC418-11D6-4A8C-B48A-13EFCD0F855D}" presName="LevelTwoTextNode" presStyleLbl="node3" presStyleIdx="2" presStyleCnt="4">
        <dgm:presLayoutVars>
          <dgm:chPref val="3"/>
        </dgm:presLayoutVars>
      </dgm:prSet>
      <dgm:spPr/>
    </dgm:pt>
    <dgm:pt modelId="{39951393-5362-40C6-81EB-945C3D211AF5}" type="pres">
      <dgm:prSet presAssocID="{B1BFC418-11D6-4A8C-B48A-13EFCD0F855D}" presName="level3hierChild" presStyleCnt="0"/>
      <dgm:spPr/>
    </dgm:pt>
    <dgm:pt modelId="{2F18CC8A-3934-414E-B5F2-D02A648640D2}" type="pres">
      <dgm:prSet presAssocID="{C7DFD389-4586-4BA8-AA68-2C8689ED7E05}" presName="conn2-1" presStyleLbl="parChTrans1D3" presStyleIdx="3" presStyleCnt="4"/>
      <dgm:spPr/>
    </dgm:pt>
    <dgm:pt modelId="{D93867D1-4523-4B7E-98BE-48F13563BC69}" type="pres">
      <dgm:prSet presAssocID="{C7DFD389-4586-4BA8-AA68-2C8689ED7E05}" presName="connTx" presStyleLbl="parChTrans1D3" presStyleIdx="3" presStyleCnt="4"/>
      <dgm:spPr/>
    </dgm:pt>
    <dgm:pt modelId="{84D99D08-18A0-4C14-BC60-1FD87FE76C5A}" type="pres">
      <dgm:prSet presAssocID="{27C4CACC-1FDA-4F3A-8483-B8F2C974180B}" presName="root2" presStyleCnt="0"/>
      <dgm:spPr/>
    </dgm:pt>
    <dgm:pt modelId="{955BFF68-1C55-44C8-A0B1-9C83985B6958}" type="pres">
      <dgm:prSet presAssocID="{27C4CACC-1FDA-4F3A-8483-B8F2C974180B}" presName="LevelTwoTextNode" presStyleLbl="node3" presStyleIdx="3" presStyleCnt="4">
        <dgm:presLayoutVars>
          <dgm:chPref val="3"/>
        </dgm:presLayoutVars>
      </dgm:prSet>
      <dgm:spPr/>
    </dgm:pt>
    <dgm:pt modelId="{326AEF26-7C71-4E87-8901-092825305C79}" type="pres">
      <dgm:prSet presAssocID="{27C4CACC-1FDA-4F3A-8483-B8F2C974180B}" presName="level3hierChild" presStyleCnt="0"/>
      <dgm:spPr/>
    </dgm:pt>
  </dgm:ptLst>
  <dgm:cxnLst>
    <dgm:cxn modelId="{489EE409-3668-470D-8601-36A2170C03E0}" type="presOf" srcId="{40A225B3-3957-4D46-AB1A-C6E6469407D0}" destId="{091750D5-F0DE-402C-9977-B9D1B5894F05}" srcOrd="0" destOrd="0" presId="urn:microsoft.com/office/officeart/2005/8/layout/hierarchy2"/>
    <dgm:cxn modelId="{2ED5F00D-A0A0-4B99-8C39-FEE35B1F09B4}" srcId="{66DB54C7-5899-4574-B9D4-58F291E96901}" destId="{524A28DF-8C48-4C93-8FC6-BB0A1FBA3D0E}" srcOrd="0" destOrd="0" parTransId="{6190941F-3E83-4627-ADD8-F1A180AF1FC8}" sibTransId="{AB7BCBD2-7D89-421E-89F6-2100184B3FEC}"/>
    <dgm:cxn modelId="{52C5E00E-7BA2-4F9D-AB4B-F28F651E8568}" type="presOf" srcId="{6190941F-3E83-4627-ADD8-F1A180AF1FC8}" destId="{105E781A-B153-4D5F-8349-C2409B483EF7}" srcOrd="1" destOrd="0" presId="urn:microsoft.com/office/officeart/2005/8/layout/hierarchy2"/>
    <dgm:cxn modelId="{266E1615-5716-482C-9E50-99AE6DCA019A}" type="presOf" srcId="{2B906C53-39A4-4327-8DF9-410F4BD363FF}" destId="{086487E0-23F0-4EB2-AC10-812ADB0AC23A}" srcOrd="1" destOrd="0" presId="urn:microsoft.com/office/officeart/2005/8/layout/hierarchy2"/>
    <dgm:cxn modelId="{3E446824-C23B-4064-85B7-EF3CD4887611}" type="presOf" srcId="{8D44E098-3371-410D-9EA3-872DC89C4C91}" destId="{02807EDC-6F40-4708-9C7E-C51F800939F7}" srcOrd="0" destOrd="0" presId="urn:microsoft.com/office/officeart/2005/8/layout/hierarchy2"/>
    <dgm:cxn modelId="{D9C61927-9AFF-4636-AC8C-B86A8DCDFC1A}" srcId="{8D44E098-3371-410D-9EA3-872DC89C4C91}" destId="{27C4CACC-1FDA-4F3A-8483-B8F2C974180B}" srcOrd="1" destOrd="0" parTransId="{C7DFD389-4586-4BA8-AA68-2C8689ED7E05}" sibTransId="{3960B13F-BAC8-4590-BFBE-4138CF098C21}"/>
    <dgm:cxn modelId="{F52AE927-8B1A-46F5-B001-FE31E8055292}" type="presOf" srcId="{A173CB2A-94AB-455F-9D07-406E38CB9615}" destId="{497C0C25-7673-46B1-87A3-2FB16204058D}" srcOrd="0" destOrd="0" presId="urn:microsoft.com/office/officeart/2005/8/layout/hierarchy2"/>
    <dgm:cxn modelId="{1E62FC2B-FBF2-463E-96C3-5BA2AADAD725}" type="presOf" srcId="{66DB54C7-5899-4574-B9D4-58F291E96901}" destId="{6BA8B6F2-0929-4735-9C8D-B296FFB9E9A2}" srcOrd="0" destOrd="0" presId="urn:microsoft.com/office/officeart/2005/8/layout/hierarchy2"/>
    <dgm:cxn modelId="{FADFC13A-F68D-40FD-B189-C5F57D1A5613}" type="presOf" srcId="{A173CB2A-94AB-455F-9D07-406E38CB9615}" destId="{ABC52FD0-F601-4372-AE3F-441A9F84ACA2}" srcOrd="1" destOrd="0" presId="urn:microsoft.com/office/officeart/2005/8/layout/hierarchy2"/>
    <dgm:cxn modelId="{F6A29C64-85E3-4300-A1A1-B00818365137}" type="presOf" srcId="{27C4CACC-1FDA-4F3A-8483-B8F2C974180B}" destId="{955BFF68-1C55-44C8-A0B1-9C83985B6958}" srcOrd="0" destOrd="0" presId="urn:microsoft.com/office/officeart/2005/8/layout/hierarchy2"/>
    <dgm:cxn modelId="{3852D546-A8C9-48F8-9B12-FBC6C13C0324}" type="presOf" srcId="{D8CF43C4-EF98-44EB-8063-0E42EA8C5864}" destId="{629B3A6F-99DC-4DE7-A3DC-1F32FC7A498F}" srcOrd="0" destOrd="0" presId="urn:microsoft.com/office/officeart/2005/8/layout/hierarchy2"/>
    <dgm:cxn modelId="{6A42476A-5177-41C3-86F3-35B39B49682A}" type="presOf" srcId="{CCCA665B-DA8D-4EB7-BAA3-4722B0CA08F2}" destId="{4FAF58BA-2B72-4CFC-92BF-72C9B385406D}" srcOrd="0" destOrd="0" presId="urn:microsoft.com/office/officeart/2005/8/layout/hierarchy2"/>
    <dgm:cxn modelId="{E2F46E6F-91C6-46DF-986F-64EB0B1FFCFD}" type="presOf" srcId="{C7DFD389-4586-4BA8-AA68-2C8689ED7E05}" destId="{2F18CC8A-3934-414E-B5F2-D02A648640D2}" srcOrd="0" destOrd="0" presId="urn:microsoft.com/office/officeart/2005/8/layout/hierarchy2"/>
    <dgm:cxn modelId="{2170FB51-B5D5-4350-887D-F8069D6A9864}" type="presOf" srcId="{2B906C53-39A4-4327-8DF9-410F4BD363FF}" destId="{40815A25-6429-478D-BF39-EF2190DDD5BD}" srcOrd="0" destOrd="0" presId="urn:microsoft.com/office/officeart/2005/8/layout/hierarchy2"/>
    <dgm:cxn modelId="{8427377D-9822-4025-B30A-4CAE7C9A160B}" type="presOf" srcId="{D8CF43C4-EF98-44EB-8063-0E42EA8C5864}" destId="{8BA70525-D23E-4E57-B31C-D27A54C8D273}" srcOrd="1" destOrd="0" presId="urn:microsoft.com/office/officeart/2005/8/layout/hierarchy2"/>
    <dgm:cxn modelId="{308A3880-D6A8-41B6-A49C-13AEEF54E9AA}" type="presOf" srcId="{B1BFC418-11D6-4A8C-B48A-13EFCD0F855D}" destId="{2D83B32C-6C41-4406-A5D3-8BE0B1C96610}" srcOrd="0" destOrd="0" presId="urn:microsoft.com/office/officeart/2005/8/layout/hierarchy2"/>
    <dgm:cxn modelId="{0C76EE86-075F-4D92-B3E7-108AE894F7A2}" srcId="{66DB54C7-5899-4574-B9D4-58F291E96901}" destId="{CCCA665B-DA8D-4EB7-BAA3-4722B0CA08F2}" srcOrd="1" destOrd="0" parTransId="{D8CF43C4-EF98-44EB-8063-0E42EA8C5864}" sibTransId="{3ADA041C-1EB3-42C3-9BFC-BB2AEDFAA1B6}"/>
    <dgm:cxn modelId="{97548388-CF9D-44B2-920B-22E8AA2D104B}" srcId="{5428EFDA-DC36-4A05-A00A-1D69008C48DC}" destId="{66DB54C7-5899-4574-B9D4-58F291E96901}" srcOrd="0" destOrd="0" parTransId="{40A225B3-3957-4D46-AB1A-C6E6469407D0}" sibTransId="{68287E9A-78D6-47A8-8591-361EB2FB28BF}"/>
    <dgm:cxn modelId="{DE61E39E-CECD-4E1C-94E0-E538F20D9082}" type="presOf" srcId="{6190941F-3E83-4627-ADD8-F1A180AF1FC8}" destId="{0598B111-4C08-445C-A123-E96457FE93A0}" srcOrd="0" destOrd="0" presId="urn:microsoft.com/office/officeart/2005/8/layout/hierarchy2"/>
    <dgm:cxn modelId="{F27B1BBA-AECD-4C4E-9DFC-682D73D4BA06}" type="presOf" srcId="{C7DFD389-4586-4BA8-AA68-2C8689ED7E05}" destId="{D93867D1-4523-4B7E-98BE-48F13563BC69}" srcOrd="1" destOrd="0" presId="urn:microsoft.com/office/officeart/2005/8/layout/hierarchy2"/>
    <dgm:cxn modelId="{02DCF5CA-C2C0-4A23-AA61-084851E51337}" srcId="{5428EFDA-DC36-4A05-A00A-1D69008C48DC}" destId="{8D44E098-3371-410D-9EA3-872DC89C4C91}" srcOrd="1" destOrd="0" parTransId="{A173CB2A-94AB-455F-9D07-406E38CB9615}" sibTransId="{D11A20A4-6CF6-45FE-84CF-C00409BC30E9}"/>
    <dgm:cxn modelId="{6448A1D2-EB46-4612-92EC-378230EAFD41}" type="presOf" srcId="{5428EFDA-DC36-4A05-A00A-1D69008C48DC}" destId="{3398C640-3825-45E4-BFCE-B242341F5BA2}" srcOrd="0" destOrd="0" presId="urn:microsoft.com/office/officeart/2005/8/layout/hierarchy2"/>
    <dgm:cxn modelId="{7381A7D9-E364-4C48-AC5F-94BB45D4F45C}" type="presOf" srcId="{40A225B3-3957-4D46-AB1A-C6E6469407D0}" destId="{C357786A-E4DF-412B-817E-60A36DF77CDE}" srcOrd="1" destOrd="0" presId="urn:microsoft.com/office/officeart/2005/8/layout/hierarchy2"/>
    <dgm:cxn modelId="{15A74ADF-C6D9-46F8-9F68-CDC0B4C5AADA}" type="presOf" srcId="{524A28DF-8C48-4C93-8FC6-BB0A1FBA3D0E}" destId="{B824E90A-3082-46B7-9325-B652A857207B}" srcOrd="0" destOrd="0" presId="urn:microsoft.com/office/officeart/2005/8/layout/hierarchy2"/>
    <dgm:cxn modelId="{75EB3DE0-0266-452F-BE09-9D4E1A69FCA1}" type="presOf" srcId="{3A91FFDF-0187-43E8-BF7B-A4DF2FAC23B0}" destId="{4BD30EFB-C3EA-49DE-9E72-3A716DF3F784}" srcOrd="0" destOrd="0" presId="urn:microsoft.com/office/officeart/2005/8/layout/hierarchy2"/>
    <dgm:cxn modelId="{E21B0BE9-101E-43DD-ADD9-DCC9F3AD02E5}" srcId="{8D44E098-3371-410D-9EA3-872DC89C4C91}" destId="{B1BFC418-11D6-4A8C-B48A-13EFCD0F855D}" srcOrd="0" destOrd="0" parTransId="{2B906C53-39A4-4327-8DF9-410F4BD363FF}" sibTransId="{100E3A42-EC52-4FFB-A553-D5E5D13DD04D}"/>
    <dgm:cxn modelId="{216E9BEB-A48C-46F3-BBA7-834E22C005B0}" srcId="{3A91FFDF-0187-43E8-BF7B-A4DF2FAC23B0}" destId="{5428EFDA-DC36-4A05-A00A-1D69008C48DC}" srcOrd="0" destOrd="0" parTransId="{CFD54324-B074-4C4A-B468-48601D257468}" sibTransId="{86BA153D-1E46-489E-A25D-503D3CD9BB90}"/>
    <dgm:cxn modelId="{D4F63B77-34BF-4C04-8C5E-88BEAC5EF069}" type="presParOf" srcId="{4BD30EFB-C3EA-49DE-9E72-3A716DF3F784}" destId="{01EF6B1C-A4AF-4824-8703-9956F41CFDB2}" srcOrd="0" destOrd="0" presId="urn:microsoft.com/office/officeart/2005/8/layout/hierarchy2"/>
    <dgm:cxn modelId="{E2DB0ADC-BCF5-46C9-A855-138BB906C8BF}" type="presParOf" srcId="{01EF6B1C-A4AF-4824-8703-9956F41CFDB2}" destId="{3398C640-3825-45E4-BFCE-B242341F5BA2}" srcOrd="0" destOrd="0" presId="urn:microsoft.com/office/officeart/2005/8/layout/hierarchy2"/>
    <dgm:cxn modelId="{BD89CCA2-65BE-4F26-B5B3-433D838D8E9F}" type="presParOf" srcId="{01EF6B1C-A4AF-4824-8703-9956F41CFDB2}" destId="{83187A57-7555-4F3A-A831-0BA704631632}" srcOrd="1" destOrd="0" presId="urn:microsoft.com/office/officeart/2005/8/layout/hierarchy2"/>
    <dgm:cxn modelId="{2A07CC97-CAC2-45BC-9169-0E8DB21818EF}" type="presParOf" srcId="{83187A57-7555-4F3A-A831-0BA704631632}" destId="{091750D5-F0DE-402C-9977-B9D1B5894F05}" srcOrd="0" destOrd="0" presId="urn:microsoft.com/office/officeart/2005/8/layout/hierarchy2"/>
    <dgm:cxn modelId="{68B54D4A-BE74-45A1-8383-D26E7022EB21}" type="presParOf" srcId="{091750D5-F0DE-402C-9977-B9D1B5894F05}" destId="{C357786A-E4DF-412B-817E-60A36DF77CDE}" srcOrd="0" destOrd="0" presId="urn:microsoft.com/office/officeart/2005/8/layout/hierarchy2"/>
    <dgm:cxn modelId="{3ECFF4A3-5F7A-40E2-A740-2913725104E3}" type="presParOf" srcId="{83187A57-7555-4F3A-A831-0BA704631632}" destId="{943A529D-5F62-4AE2-BF48-5F6D5DD54E83}" srcOrd="1" destOrd="0" presId="urn:microsoft.com/office/officeart/2005/8/layout/hierarchy2"/>
    <dgm:cxn modelId="{6A131811-8774-405A-86E1-4B404AB14E53}" type="presParOf" srcId="{943A529D-5F62-4AE2-BF48-5F6D5DD54E83}" destId="{6BA8B6F2-0929-4735-9C8D-B296FFB9E9A2}" srcOrd="0" destOrd="0" presId="urn:microsoft.com/office/officeart/2005/8/layout/hierarchy2"/>
    <dgm:cxn modelId="{516B2080-9665-49D3-9FC3-A7C886441944}" type="presParOf" srcId="{943A529D-5F62-4AE2-BF48-5F6D5DD54E83}" destId="{66BB5D8B-C80F-46AD-8597-CE7664874092}" srcOrd="1" destOrd="0" presId="urn:microsoft.com/office/officeart/2005/8/layout/hierarchy2"/>
    <dgm:cxn modelId="{F8FC56F1-1C03-4A51-81A8-729B3B27711D}" type="presParOf" srcId="{66BB5D8B-C80F-46AD-8597-CE7664874092}" destId="{0598B111-4C08-445C-A123-E96457FE93A0}" srcOrd="0" destOrd="0" presId="urn:microsoft.com/office/officeart/2005/8/layout/hierarchy2"/>
    <dgm:cxn modelId="{CA8C5E39-6C35-4C9B-8E72-C2089988B70A}" type="presParOf" srcId="{0598B111-4C08-445C-A123-E96457FE93A0}" destId="{105E781A-B153-4D5F-8349-C2409B483EF7}" srcOrd="0" destOrd="0" presId="urn:microsoft.com/office/officeart/2005/8/layout/hierarchy2"/>
    <dgm:cxn modelId="{EC65E031-245B-4056-92E3-3B90BA21439B}" type="presParOf" srcId="{66BB5D8B-C80F-46AD-8597-CE7664874092}" destId="{345A5019-0F7D-4057-A7FE-B12B6CA8CE90}" srcOrd="1" destOrd="0" presId="urn:microsoft.com/office/officeart/2005/8/layout/hierarchy2"/>
    <dgm:cxn modelId="{B73ABF55-7836-4A5C-A3F4-AA477DB55D72}" type="presParOf" srcId="{345A5019-0F7D-4057-A7FE-B12B6CA8CE90}" destId="{B824E90A-3082-46B7-9325-B652A857207B}" srcOrd="0" destOrd="0" presId="urn:microsoft.com/office/officeart/2005/8/layout/hierarchy2"/>
    <dgm:cxn modelId="{FF92AC4A-1DCA-4FCF-A70C-CA70F82845EC}" type="presParOf" srcId="{345A5019-0F7D-4057-A7FE-B12B6CA8CE90}" destId="{9700F60A-405F-4F0B-86FE-9505DB414C35}" srcOrd="1" destOrd="0" presId="urn:microsoft.com/office/officeart/2005/8/layout/hierarchy2"/>
    <dgm:cxn modelId="{C66A23C2-4B25-4EBA-8DFC-FF3D14207922}" type="presParOf" srcId="{66BB5D8B-C80F-46AD-8597-CE7664874092}" destId="{629B3A6F-99DC-4DE7-A3DC-1F32FC7A498F}" srcOrd="2" destOrd="0" presId="urn:microsoft.com/office/officeart/2005/8/layout/hierarchy2"/>
    <dgm:cxn modelId="{819D0A7A-E405-4F85-8D63-8709CEDFBB1C}" type="presParOf" srcId="{629B3A6F-99DC-4DE7-A3DC-1F32FC7A498F}" destId="{8BA70525-D23E-4E57-B31C-D27A54C8D273}" srcOrd="0" destOrd="0" presId="urn:microsoft.com/office/officeart/2005/8/layout/hierarchy2"/>
    <dgm:cxn modelId="{BEE15866-47A7-4A80-9CF2-E3A2AA57D2F6}" type="presParOf" srcId="{66BB5D8B-C80F-46AD-8597-CE7664874092}" destId="{8D89E871-FD4F-46D6-BC83-7AFD1402EAE2}" srcOrd="3" destOrd="0" presId="urn:microsoft.com/office/officeart/2005/8/layout/hierarchy2"/>
    <dgm:cxn modelId="{64919DEE-478E-4F58-84E0-2DB864CFC249}" type="presParOf" srcId="{8D89E871-FD4F-46D6-BC83-7AFD1402EAE2}" destId="{4FAF58BA-2B72-4CFC-92BF-72C9B385406D}" srcOrd="0" destOrd="0" presId="urn:microsoft.com/office/officeart/2005/8/layout/hierarchy2"/>
    <dgm:cxn modelId="{E22933EF-D7C1-42FA-9FCD-B32933A74021}" type="presParOf" srcId="{8D89E871-FD4F-46D6-BC83-7AFD1402EAE2}" destId="{49D7E513-99E2-49BD-8D5A-1BF13A632387}" srcOrd="1" destOrd="0" presId="urn:microsoft.com/office/officeart/2005/8/layout/hierarchy2"/>
    <dgm:cxn modelId="{CEE203D2-DA31-4DA9-A01C-CF6964BF95A4}" type="presParOf" srcId="{83187A57-7555-4F3A-A831-0BA704631632}" destId="{497C0C25-7673-46B1-87A3-2FB16204058D}" srcOrd="2" destOrd="0" presId="urn:microsoft.com/office/officeart/2005/8/layout/hierarchy2"/>
    <dgm:cxn modelId="{80884734-66A7-45A3-A4E2-F4E6838D1E2F}" type="presParOf" srcId="{497C0C25-7673-46B1-87A3-2FB16204058D}" destId="{ABC52FD0-F601-4372-AE3F-441A9F84ACA2}" srcOrd="0" destOrd="0" presId="urn:microsoft.com/office/officeart/2005/8/layout/hierarchy2"/>
    <dgm:cxn modelId="{B0A96712-577B-4585-BEFE-BCF1D3CB1322}" type="presParOf" srcId="{83187A57-7555-4F3A-A831-0BA704631632}" destId="{0DD8BD3C-CE38-4C75-B760-BB1BCBFA8BA7}" srcOrd="3" destOrd="0" presId="urn:microsoft.com/office/officeart/2005/8/layout/hierarchy2"/>
    <dgm:cxn modelId="{90DD7F1A-3530-432F-8304-038CF9DD0FFA}" type="presParOf" srcId="{0DD8BD3C-CE38-4C75-B760-BB1BCBFA8BA7}" destId="{02807EDC-6F40-4708-9C7E-C51F800939F7}" srcOrd="0" destOrd="0" presId="urn:microsoft.com/office/officeart/2005/8/layout/hierarchy2"/>
    <dgm:cxn modelId="{FEE76F19-B522-4126-8ACD-F569B131DD37}" type="presParOf" srcId="{0DD8BD3C-CE38-4C75-B760-BB1BCBFA8BA7}" destId="{072EF353-F468-42A0-9BB7-FBBB0C259446}" srcOrd="1" destOrd="0" presId="urn:microsoft.com/office/officeart/2005/8/layout/hierarchy2"/>
    <dgm:cxn modelId="{E8FF7312-6E6D-44EB-956A-D24C8CF5705C}" type="presParOf" srcId="{072EF353-F468-42A0-9BB7-FBBB0C259446}" destId="{40815A25-6429-478D-BF39-EF2190DDD5BD}" srcOrd="0" destOrd="0" presId="urn:microsoft.com/office/officeart/2005/8/layout/hierarchy2"/>
    <dgm:cxn modelId="{4C5AACE0-541E-4C2C-B4C1-7BA840E045B5}" type="presParOf" srcId="{40815A25-6429-478D-BF39-EF2190DDD5BD}" destId="{086487E0-23F0-4EB2-AC10-812ADB0AC23A}" srcOrd="0" destOrd="0" presId="urn:microsoft.com/office/officeart/2005/8/layout/hierarchy2"/>
    <dgm:cxn modelId="{97865AF9-DA1A-44D9-84AF-44A041261014}" type="presParOf" srcId="{072EF353-F468-42A0-9BB7-FBBB0C259446}" destId="{8B45EDA6-79BF-4948-8EE7-996DEDDA8ECE}" srcOrd="1" destOrd="0" presId="urn:microsoft.com/office/officeart/2005/8/layout/hierarchy2"/>
    <dgm:cxn modelId="{9A478700-1660-4B72-ABBA-4519BE92711D}" type="presParOf" srcId="{8B45EDA6-79BF-4948-8EE7-996DEDDA8ECE}" destId="{2D83B32C-6C41-4406-A5D3-8BE0B1C96610}" srcOrd="0" destOrd="0" presId="urn:microsoft.com/office/officeart/2005/8/layout/hierarchy2"/>
    <dgm:cxn modelId="{B2C327B7-5DF1-413D-88EE-95BBEF024970}" type="presParOf" srcId="{8B45EDA6-79BF-4948-8EE7-996DEDDA8ECE}" destId="{39951393-5362-40C6-81EB-945C3D211AF5}" srcOrd="1" destOrd="0" presId="urn:microsoft.com/office/officeart/2005/8/layout/hierarchy2"/>
    <dgm:cxn modelId="{2A3F2182-8580-4121-A5F8-3F9FDF703B35}" type="presParOf" srcId="{072EF353-F468-42A0-9BB7-FBBB0C259446}" destId="{2F18CC8A-3934-414E-B5F2-D02A648640D2}" srcOrd="2" destOrd="0" presId="urn:microsoft.com/office/officeart/2005/8/layout/hierarchy2"/>
    <dgm:cxn modelId="{5EDDD485-4593-45B5-BDD0-86C655B7BC28}" type="presParOf" srcId="{2F18CC8A-3934-414E-B5F2-D02A648640D2}" destId="{D93867D1-4523-4B7E-98BE-48F13563BC69}" srcOrd="0" destOrd="0" presId="urn:microsoft.com/office/officeart/2005/8/layout/hierarchy2"/>
    <dgm:cxn modelId="{EEC20C87-4B8D-4B4A-BD9B-09830D6BF6AE}" type="presParOf" srcId="{072EF353-F468-42A0-9BB7-FBBB0C259446}" destId="{84D99D08-18A0-4C14-BC60-1FD87FE76C5A}" srcOrd="3" destOrd="0" presId="urn:microsoft.com/office/officeart/2005/8/layout/hierarchy2"/>
    <dgm:cxn modelId="{7F332BB9-D2F0-47E5-ABBA-E413BF12C176}" type="presParOf" srcId="{84D99D08-18A0-4C14-BC60-1FD87FE76C5A}" destId="{955BFF68-1C55-44C8-A0B1-9C83985B6958}" srcOrd="0" destOrd="0" presId="urn:microsoft.com/office/officeart/2005/8/layout/hierarchy2"/>
    <dgm:cxn modelId="{BBDA31CF-0273-4643-B437-D7D6BE2CBC97}" type="presParOf" srcId="{84D99D08-18A0-4C14-BC60-1FD87FE76C5A}" destId="{326AEF26-7C71-4E87-8901-092825305C7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8C640-3825-45E4-BFCE-B242341F5BA2}">
      <dsp:nvSpPr>
        <dsp:cNvPr id="0" name=""/>
        <dsp:cNvSpPr/>
      </dsp:nvSpPr>
      <dsp:spPr>
        <a:xfrm>
          <a:off x="198561" y="1453340"/>
          <a:ext cx="1683971" cy="8419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中断</a:t>
          </a:r>
        </a:p>
      </dsp:txBody>
      <dsp:txXfrm>
        <a:off x="223222" y="1478001"/>
        <a:ext cx="1634649" cy="792663"/>
      </dsp:txXfrm>
    </dsp:sp>
    <dsp:sp modelId="{091750D5-F0DE-402C-9977-B9D1B5894F05}">
      <dsp:nvSpPr>
        <dsp:cNvPr id="0" name=""/>
        <dsp:cNvSpPr/>
      </dsp:nvSpPr>
      <dsp:spPr>
        <a:xfrm rot="18289469">
          <a:off x="1629561" y="1369976"/>
          <a:ext cx="1179531" cy="40429"/>
        </a:xfrm>
        <a:custGeom>
          <a:avLst/>
          <a:gdLst/>
          <a:ahLst/>
          <a:cxnLst/>
          <a:rect l="0" t="0" r="0" b="0"/>
          <a:pathLst>
            <a:path>
              <a:moveTo>
                <a:pt x="0" y="20214"/>
              </a:moveTo>
              <a:lnTo>
                <a:pt x="1179531"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89839" y="1360703"/>
        <a:ext cx="58976" cy="58976"/>
      </dsp:txXfrm>
    </dsp:sp>
    <dsp:sp modelId="{6BA8B6F2-0929-4735-9C8D-B296FFB9E9A2}">
      <dsp:nvSpPr>
        <dsp:cNvPr id="0" name=""/>
        <dsp:cNvSpPr/>
      </dsp:nvSpPr>
      <dsp:spPr>
        <a:xfrm>
          <a:off x="2556121" y="485057"/>
          <a:ext cx="1683971" cy="8419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内中断</a:t>
          </a:r>
        </a:p>
      </dsp:txBody>
      <dsp:txXfrm>
        <a:off x="2580782" y="509718"/>
        <a:ext cx="1634649" cy="792663"/>
      </dsp:txXfrm>
    </dsp:sp>
    <dsp:sp modelId="{0598B111-4C08-445C-A123-E96457FE93A0}">
      <dsp:nvSpPr>
        <dsp:cNvPr id="0" name=""/>
        <dsp:cNvSpPr/>
      </dsp:nvSpPr>
      <dsp:spPr>
        <a:xfrm rot="19457599">
          <a:off x="4162124" y="643764"/>
          <a:ext cx="829526" cy="40429"/>
        </a:xfrm>
        <a:custGeom>
          <a:avLst/>
          <a:gdLst/>
          <a:ahLst/>
          <a:cxnLst/>
          <a:rect l="0" t="0" r="0" b="0"/>
          <a:pathLst>
            <a:path>
              <a:moveTo>
                <a:pt x="0" y="20214"/>
              </a:moveTo>
              <a:lnTo>
                <a:pt x="829526"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556149" y="643240"/>
        <a:ext cx="41476" cy="41476"/>
      </dsp:txXfrm>
    </dsp:sp>
    <dsp:sp modelId="{B824E90A-3082-46B7-9325-B652A857207B}">
      <dsp:nvSpPr>
        <dsp:cNvPr id="0" name=""/>
        <dsp:cNvSpPr/>
      </dsp:nvSpPr>
      <dsp:spPr>
        <a:xfrm>
          <a:off x="4913681" y="915"/>
          <a:ext cx="1683971" cy="8419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指令中断</a:t>
          </a:r>
        </a:p>
      </dsp:txBody>
      <dsp:txXfrm>
        <a:off x="4938342" y="25576"/>
        <a:ext cx="1634649" cy="792663"/>
      </dsp:txXfrm>
    </dsp:sp>
    <dsp:sp modelId="{629B3A6F-99DC-4DE7-A3DC-1F32FC7A498F}">
      <dsp:nvSpPr>
        <dsp:cNvPr id="0" name=""/>
        <dsp:cNvSpPr/>
      </dsp:nvSpPr>
      <dsp:spPr>
        <a:xfrm rot="2142401">
          <a:off x="4162124" y="1127905"/>
          <a:ext cx="829526" cy="40429"/>
        </a:xfrm>
        <a:custGeom>
          <a:avLst/>
          <a:gdLst/>
          <a:ahLst/>
          <a:cxnLst/>
          <a:rect l="0" t="0" r="0" b="0"/>
          <a:pathLst>
            <a:path>
              <a:moveTo>
                <a:pt x="0" y="20214"/>
              </a:moveTo>
              <a:lnTo>
                <a:pt x="829526"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556149" y="1127382"/>
        <a:ext cx="41476" cy="41476"/>
      </dsp:txXfrm>
    </dsp:sp>
    <dsp:sp modelId="{4FAF58BA-2B72-4CFC-92BF-72C9B385406D}">
      <dsp:nvSpPr>
        <dsp:cNvPr id="0" name=""/>
        <dsp:cNvSpPr/>
      </dsp:nvSpPr>
      <dsp:spPr>
        <a:xfrm>
          <a:off x="4913681" y="969198"/>
          <a:ext cx="1683971" cy="8419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故障</a:t>
          </a:r>
        </a:p>
      </dsp:txBody>
      <dsp:txXfrm>
        <a:off x="4938342" y="993859"/>
        <a:ext cx="1634649" cy="792663"/>
      </dsp:txXfrm>
    </dsp:sp>
    <dsp:sp modelId="{497C0C25-7673-46B1-87A3-2FB16204058D}">
      <dsp:nvSpPr>
        <dsp:cNvPr id="0" name=""/>
        <dsp:cNvSpPr/>
      </dsp:nvSpPr>
      <dsp:spPr>
        <a:xfrm rot="3310531">
          <a:off x="1629561" y="2338260"/>
          <a:ext cx="1179531" cy="40429"/>
        </a:xfrm>
        <a:custGeom>
          <a:avLst/>
          <a:gdLst/>
          <a:ahLst/>
          <a:cxnLst/>
          <a:rect l="0" t="0" r="0" b="0"/>
          <a:pathLst>
            <a:path>
              <a:moveTo>
                <a:pt x="0" y="20214"/>
              </a:moveTo>
              <a:lnTo>
                <a:pt x="1179531"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89839" y="2328987"/>
        <a:ext cx="58976" cy="58976"/>
      </dsp:txXfrm>
    </dsp:sp>
    <dsp:sp modelId="{02807EDC-6F40-4708-9C7E-C51F800939F7}">
      <dsp:nvSpPr>
        <dsp:cNvPr id="0" name=""/>
        <dsp:cNvSpPr/>
      </dsp:nvSpPr>
      <dsp:spPr>
        <a:xfrm>
          <a:off x="2556121" y="2421624"/>
          <a:ext cx="1683971" cy="8419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外中断</a:t>
          </a:r>
        </a:p>
      </dsp:txBody>
      <dsp:txXfrm>
        <a:off x="2580782" y="2446285"/>
        <a:ext cx="1634649" cy="792663"/>
      </dsp:txXfrm>
    </dsp:sp>
    <dsp:sp modelId="{40815A25-6429-478D-BF39-EF2190DDD5BD}">
      <dsp:nvSpPr>
        <dsp:cNvPr id="0" name=""/>
        <dsp:cNvSpPr/>
      </dsp:nvSpPr>
      <dsp:spPr>
        <a:xfrm rot="19457599">
          <a:off x="4162124" y="2580331"/>
          <a:ext cx="829526" cy="40429"/>
        </a:xfrm>
        <a:custGeom>
          <a:avLst/>
          <a:gdLst/>
          <a:ahLst/>
          <a:cxnLst/>
          <a:rect l="0" t="0" r="0" b="0"/>
          <a:pathLst>
            <a:path>
              <a:moveTo>
                <a:pt x="0" y="20214"/>
              </a:moveTo>
              <a:lnTo>
                <a:pt x="829526"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556149" y="2579808"/>
        <a:ext cx="41476" cy="41476"/>
      </dsp:txXfrm>
    </dsp:sp>
    <dsp:sp modelId="{2D83B32C-6C41-4406-A5D3-8BE0B1C96610}">
      <dsp:nvSpPr>
        <dsp:cNvPr id="0" name=""/>
        <dsp:cNvSpPr/>
      </dsp:nvSpPr>
      <dsp:spPr>
        <a:xfrm>
          <a:off x="4913681" y="1937482"/>
          <a:ext cx="1683971" cy="8419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可屏蔽中断</a:t>
          </a:r>
        </a:p>
      </dsp:txBody>
      <dsp:txXfrm>
        <a:off x="4938342" y="1962143"/>
        <a:ext cx="1634649" cy="792663"/>
      </dsp:txXfrm>
    </dsp:sp>
    <dsp:sp modelId="{2F18CC8A-3934-414E-B5F2-D02A648640D2}">
      <dsp:nvSpPr>
        <dsp:cNvPr id="0" name=""/>
        <dsp:cNvSpPr/>
      </dsp:nvSpPr>
      <dsp:spPr>
        <a:xfrm rot="2142401">
          <a:off x="4162124" y="3064473"/>
          <a:ext cx="829526" cy="40429"/>
        </a:xfrm>
        <a:custGeom>
          <a:avLst/>
          <a:gdLst/>
          <a:ahLst/>
          <a:cxnLst/>
          <a:rect l="0" t="0" r="0" b="0"/>
          <a:pathLst>
            <a:path>
              <a:moveTo>
                <a:pt x="0" y="20214"/>
              </a:moveTo>
              <a:lnTo>
                <a:pt x="829526"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556149" y="3063949"/>
        <a:ext cx="41476" cy="41476"/>
      </dsp:txXfrm>
    </dsp:sp>
    <dsp:sp modelId="{955BFF68-1C55-44C8-A0B1-9C83985B6958}">
      <dsp:nvSpPr>
        <dsp:cNvPr id="0" name=""/>
        <dsp:cNvSpPr/>
      </dsp:nvSpPr>
      <dsp:spPr>
        <a:xfrm>
          <a:off x="4913681" y="2905766"/>
          <a:ext cx="1683971" cy="8419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不可屏蔽中断</a:t>
          </a:r>
        </a:p>
      </dsp:txBody>
      <dsp:txXfrm>
        <a:off x="4938342" y="2930427"/>
        <a:ext cx="1634649" cy="79266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3B4F48-3EC3-4912-B201-9266129D6BE0}" type="datetimeFigureOut">
              <a:rPr lang="zh-CN" altLang="en-US" smtClean="0"/>
              <a:t>2023-05-15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75D0D-748D-4731-9D35-F05D9AC06F31}" type="slidenum">
              <a:rPr lang="zh-CN" altLang="en-US" smtClean="0"/>
              <a:t>‹#›</a:t>
            </a:fld>
            <a:endParaRPr lang="zh-CN" altLang="en-US"/>
          </a:p>
        </p:txBody>
      </p:sp>
    </p:spTree>
    <p:extLst>
      <p:ext uri="{BB962C8B-B14F-4D97-AF65-F5344CB8AC3E}">
        <p14:creationId xmlns:p14="http://schemas.microsoft.com/office/powerpoint/2010/main" val="1914603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a:t>
            </a:fld>
            <a:endParaRPr lang="zh-CN" altLang="en-US"/>
          </a:p>
        </p:txBody>
      </p:sp>
    </p:spTree>
    <p:extLst>
      <p:ext uri="{BB962C8B-B14F-4D97-AF65-F5344CB8AC3E}">
        <p14:creationId xmlns:p14="http://schemas.microsoft.com/office/powerpoint/2010/main" val="1612216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dirty="0"/>
              <a:t>DMA</a:t>
            </a:r>
            <a:r>
              <a:rPr lang="zh-CN" altLang="en-US" dirty="0"/>
              <a:t>控制器与主存每次传送一个字。当传送完一整块数据后才向</a:t>
            </a:r>
            <a:r>
              <a:rPr lang="en-US" altLang="zh-CN" dirty="0"/>
              <a:t>CPU</a:t>
            </a:r>
            <a:r>
              <a:rPr lang="zh-CN" altLang="en-US" dirty="0"/>
              <a:t>发出中断请求。</a:t>
            </a: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10</a:t>
            </a:fld>
            <a:endParaRPr lang="zh-CN" altLang="en-US"/>
          </a:p>
        </p:txBody>
      </p:sp>
    </p:spTree>
    <p:extLst>
      <p:ext uri="{BB962C8B-B14F-4D97-AF65-F5344CB8AC3E}">
        <p14:creationId xmlns:p14="http://schemas.microsoft.com/office/powerpoint/2010/main" val="752894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11</a:t>
            </a:fld>
            <a:endParaRPr lang="zh-CN" altLang="en-US"/>
          </a:p>
        </p:txBody>
      </p:sp>
    </p:spTree>
    <p:extLst>
      <p:ext uri="{BB962C8B-B14F-4D97-AF65-F5344CB8AC3E}">
        <p14:creationId xmlns:p14="http://schemas.microsoft.com/office/powerpoint/2010/main" val="3608239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通道控制方式，</a:t>
            </a:r>
            <a:r>
              <a:rPr lang="en-US" altLang="zh-CN" dirty="0"/>
              <a:t>CPU</a:t>
            </a:r>
            <a:r>
              <a:rPr lang="zh-CN" altLang="en-US" dirty="0"/>
              <a:t>可以得到进一步解放</a:t>
            </a: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12</a:t>
            </a:fld>
            <a:endParaRPr lang="zh-CN" altLang="en-US"/>
          </a:p>
        </p:txBody>
      </p:sp>
    </p:spTree>
    <p:extLst>
      <p:ext uri="{BB962C8B-B14F-4D97-AF65-F5344CB8AC3E}">
        <p14:creationId xmlns:p14="http://schemas.microsoft.com/office/powerpoint/2010/main" val="674417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13</a:t>
            </a:fld>
            <a:endParaRPr lang="zh-CN" altLang="en-US"/>
          </a:p>
        </p:txBody>
      </p:sp>
    </p:spTree>
    <p:extLst>
      <p:ext uri="{BB962C8B-B14F-4D97-AF65-F5344CB8AC3E}">
        <p14:creationId xmlns:p14="http://schemas.microsoft.com/office/powerpoint/2010/main" val="1083298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数据缓冲：通过数据缓冲寄存器（</a:t>
            </a:r>
            <a:r>
              <a:rPr lang="en-US" altLang="zh-CN" dirty="0"/>
              <a:t>DBR</a:t>
            </a:r>
            <a:r>
              <a:rPr lang="zh-CN" altLang="en-US" dirty="0"/>
              <a:t>）达到主机与外设工作速度的匹配；</a:t>
            </a:r>
          </a:p>
          <a:p>
            <a:pPr marL="171450" indent="-171450">
              <a:buFont typeface="Arial" panose="020B0604020202020204" pitchFamily="34" charset="0"/>
              <a:buChar char="•"/>
            </a:pPr>
            <a:r>
              <a:rPr lang="zh-CN" altLang="en-US" dirty="0"/>
              <a:t>错误或状态检测：通过状态寄存器反馈设备各种错误、状态信息，供</a:t>
            </a:r>
            <a:r>
              <a:rPr lang="en-US" altLang="zh-CN" dirty="0"/>
              <a:t>CPU</a:t>
            </a:r>
            <a:r>
              <a:rPr lang="zh-CN" altLang="en-US" dirty="0"/>
              <a:t>查询；</a:t>
            </a:r>
          </a:p>
          <a:p>
            <a:pPr marL="171450" indent="-171450">
              <a:buFont typeface="Arial" panose="020B0604020202020204" pitchFamily="34" charset="0"/>
              <a:buChar char="•"/>
            </a:pPr>
            <a:r>
              <a:rPr lang="zh-CN" altLang="en-US" dirty="0"/>
              <a:t>控制和定时：接收从控制总线发来的控制信号、时钟信号；</a:t>
            </a:r>
          </a:p>
          <a:p>
            <a:pPr marL="171450" indent="-171450">
              <a:buFont typeface="Arial" panose="020B0604020202020204" pitchFamily="34" charset="0"/>
              <a:buChar char="•"/>
            </a:pPr>
            <a:r>
              <a:rPr lang="zh-CN" altLang="en-US" dirty="0"/>
              <a:t>数据格式转换：串并、并串等格式转换；</a:t>
            </a:r>
          </a:p>
          <a:p>
            <a:pPr marL="171450" indent="-171450">
              <a:buFont typeface="Arial" panose="020B0604020202020204" pitchFamily="34" charset="0"/>
              <a:buChar char="•"/>
            </a:pPr>
            <a:r>
              <a:rPr lang="zh-CN" altLang="en-US" dirty="0"/>
              <a:t>与主机和设备通信：实现 主机</a:t>
            </a:r>
            <a:r>
              <a:rPr lang="en-US" altLang="zh-CN" dirty="0"/>
              <a:t>—I/O</a:t>
            </a:r>
            <a:r>
              <a:rPr lang="zh-CN" altLang="en-US" dirty="0"/>
              <a:t>接口</a:t>
            </a:r>
            <a:r>
              <a:rPr lang="en-US" altLang="zh-CN" dirty="0"/>
              <a:t>—I/O</a:t>
            </a:r>
            <a:r>
              <a:rPr lang="zh-CN" altLang="en-US" dirty="0"/>
              <a:t>设备 之间的通信。</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14</a:t>
            </a:fld>
            <a:endParaRPr lang="zh-CN" altLang="en-US"/>
          </a:p>
        </p:txBody>
      </p:sp>
    </p:spTree>
    <p:extLst>
      <p:ext uri="{BB962C8B-B14F-4D97-AF65-F5344CB8AC3E}">
        <p14:creationId xmlns:p14="http://schemas.microsoft.com/office/powerpoint/2010/main" val="4632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15</a:t>
            </a:fld>
            <a:endParaRPr lang="zh-CN" altLang="en-US"/>
          </a:p>
        </p:txBody>
      </p:sp>
    </p:spTree>
    <p:extLst>
      <p:ext uri="{BB962C8B-B14F-4D97-AF65-F5344CB8AC3E}">
        <p14:creationId xmlns:p14="http://schemas.microsoft.com/office/powerpoint/2010/main" val="4002869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16</a:t>
            </a:fld>
            <a:endParaRPr lang="zh-CN" altLang="en-US"/>
          </a:p>
        </p:txBody>
      </p:sp>
    </p:spTree>
    <p:extLst>
      <p:ext uri="{BB962C8B-B14F-4D97-AF65-F5344CB8AC3E}">
        <p14:creationId xmlns:p14="http://schemas.microsoft.com/office/powerpoint/2010/main" val="2892128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17</a:t>
            </a:fld>
            <a:endParaRPr lang="zh-CN" altLang="en-US"/>
          </a:p>
        </p:txBody>
      </p:sp>
    </p:spTree>
    <p:extLst>
      <p:ext uri="{BB962C8B-B14F-4D97-AF65-F5344CB8AC3E}">
        <p14:creationId xmlns:p14="http://schemas.microsoft.com/office/powerpoint/2010/main" val="325554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18</a:t>
            </a:fld>
            <a:endParaRPr lang="zh-CN" altLang="en-US"/>
          </a:p>
        </p:txBody>
      </p:sp>
    </p:spTree>
    <p:extLst>
      <p:ext uri="{BB962C8B-B14F-4D97-AF65-F5344CB8AC3E}">
        <p14:creationId xmlns:p14="http://schemas.microsoft.com/office/powerpoint/2010/main" val="1044403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19</a:t>
            </a:fld>
            <a:endParaRPr lang="zh-CN" altLang="en-US"/>
          </a:p>
        </p:txBody>
      </p:sp>
    </p:spTree>
    <p:extLst>
      <p:ext uri="{BB962C8B-B14F-4D97-AF65-F5344CB8AC3E}">
        <p14:creationId xmlns:p14="http://schemas.microsoft.com/office/powerpoint/2010/main" val="2301015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介绍常见</a:t>
            </a:r>
            <a:r>
              <a:rPr lang="en-US" altLang="zh-CN" dirty="0"/>
              <a:t>IO</a:t>
            </a:r>
            <a:r>
              <a:rPr lang="zh-CN" altLang="en-US" dirty="0"/>
              <a:t>设备，引出主机如何与</a:t>
            </a:r>
            <a:r>
              <a:rPr lang="en-US" altLang="zh-CN" dirty="0"/>
              <a:t>IO</a:t>
            </a:r>
            <a:r>
              <a:rPr lang="zh-CN" altLang="en-US" dirty="0"/>
              <a:t>设备通信</a:t>
            </a: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a:t>
            </a:fld>
            <a:endParaRPr lang="zh-CN" altLang="en-US"/>
          </a:p>
        </p:txBody>
      </p:sp>
    </p:spTree>
    <p:extLst>
      <p:ext uri="{BB962C8B-B14F-4D97-AF65-F5344CB8AC3E}">
        <p14:creationId xmlns:p14="http://schemas.microsoft.com/office/powerpoint/2010/main" val="1452224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ts val="3600"/>
              </a:lnSpc>
            </a:pPr>
            <a:r>
              <a:rPr lang="zh-CN" altLang="en-US" sz="1200">
                <a:latin typeface="微软雅黑" panose="020B0503020204020204" pitchFamily="34" charset="-122"/>
                <a:ea typeface="微软雅黑" panose="020B0503020204020204" pitchFamily="34" charset="-122"/>
              </a:rPr>
              <a:t>如</a:t>
            </a:r>
            <a:r>
              <a:rPr lang="zh-CN" altLang="en-US" sz="1200" dirty="0">
                <a:latin typeface="微软雅黑" panose="020B0503020204020204" pitchFamily="34" charset="-122"/>
                <a:ea typeface="微软雅黑" panose="020B0503020204020204" pitchFamily="34" charset="-122"/>
              </a:rPr>
              <a:t>系统总线中地址线共</a:t>
            </a:r>
            <a:r>
              <a:rPr lang="en-US" altLang="zh-CN" sz="1200" dirty="0">
                <a:latin typeface="微软雅黑" panose="020B0503020204020204" pitchFamily="34" charset="-122"/>
                <a:ea typeface="微软雅黑" panose="020B0503020204020204" pitchFamily="34" charset="-122"/>
              </a:rPr>
              <a:t>10</a:t>
            </a:r>
            <a:r>
              <a:rPr lang="zh-CN" altLang="en-US" sz="1200" dirty="0">
                <a:latin typeface="微软雅黑" panose="020B0503020204020204" pitchFamily="34" charset="-122"/>
                <a:ea typeface="微软雅黑" panose="020B0503020204020204" pitchFamily="34" charset="-122"/>
              </a:rPr>
              <a:t>根，则可以访问的存储单元数为</a:t>
            </a:r>
            <a:r>
              <a:rPr lang="en-US" altLang="zh-CN" sz="1200" dirty="0">
                <a:latin typeface="微软雅黑" panose="020B0503020204020204" pitchFamily="34" charset="-122"/>
                <a:ea typeface="微软雅黑" panose="020B0503020204020204" pitchFamily="34" charset="-122"/>
              </a:rPr>
              <a:t>1024</a:t>
            </a:r>
            <a:r>
              <a:rPr lang="zh-CN" altLang="en-US" sz="1200" dirty="0">
                <a:latin typeface="微软雅黑" panose="020B0503020204020204" pitchFamily="34" charset="-122"/>
                <a:ea typeface="微软雅黑" panose="020B0503020204020204" pitchFamily="34" charset="-122"/>
              </a:rPr>
              <a:t>个，假设要给</a:t>
            </a:r>
            <a:r>
              <a:rPr lang="en-US" altLang="zh-CN" sz="1200" dirty="0">
                <a:latin typeface="微软雅黑" panose="020B0503020204020204" pitchFamily="34" charset="-122"/>
                <a:ea typeface="微软雅黑" panose="020B0503020204020204" pitchFamily="34" charset="-122"/>
              </a:rPr>
              <a:t>10</a:t>
            </a:r>
            <a:r>
              <a:rPr lang="zh-CN" altLang="en-US" sz="1200" dirty="0">
                <a:latin typeface="微软雅黑" panose="020B0503020204020204" pitchFamily="34" charset="-122"/>
                <a:ea typeface="微软雅黑" panose="020B0503020204020204" pitchFamily="34" charset="-122"/>
              </a:rPr>
              <a:t>个</a:t>
            </a:r>
            <a:r>
              <a:rPr lang="en-US" altLang="zh-CN" sz="1200" dirty="0">
                <a:latin typeface="微软雅黑" panose="020B0503020204020204" pitchFamily="34" charset="-122"/>
                <a:ea typeface="微软雅黑" panose="020B0503020204020204" pitchFamily="34" charset="-122"/>
              </a:rPr>
              <a:t>I/O</a:t>
            </a:r>
            <a:r>
              <a:rPr lang="zh-CN" altLang="en-US" sz="1200" dirty="0">
                <a:latin typeface="微软雅黑" panose="020B0503020204020204" pitchFamily="34" charset="-122"/>
                <a:ea typeface="微软雅黑" panose="020B0503020204020204" pitchFamily="34" charset="-122"/>
              </a:rPr>
              <a:t>端口编址：</a:t>
            </a:r>
            <a:endParaRPr lang="en-US" altLang="zh-CN" sz="1200" dirty="0">
              <a:latin typeface="微软雅黑" panose="020B0503020204020204" pitchFamily="34" charset="-122"/>
              <a:ea typeface="微软雅黑" panose="020B0503020204020204" pitchFamily="34" charset="-122"/>
            </a:endParaRPr>
          </a:p>
          <a:p>
            <a:pPr>
              <a:lnSpc>
                <a:spcPts val="3600"/>
              </a:lnSpc>
            </a:pPr>
            <a:r>
              <a:rPr lang="en-US" altLang="zh-CN" sz="1200" dirty="0">
                <a:latin typeface="微软雅黑" panose="020B0503020204020204" pitchFamily="34" charset="-122"/>
                <a:ea typeface="微软雅黑" panose="020B0503020204020204" pitchFamily="34" charset="-122"/>
              </a:rPr>
              <a:t>0</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9</a:t>
            </a:r>
            <a:r>
              <a:rPr lang="zh-CN" altLang="en-US" sz="1200" dirty="0">
                <a:latin typeface="微软雅黑" panose="020B0503020204020204" pitchFamily="34" charset="-122"/>
                <a:ea typeface="微软雅黑" panose="020B0503020204020204" pitchFamily="34" charset="-122"/>
              </a:rPr>
              <a:t>表示</a:t>
            </a:r>
            <a:r>
              <a:rPr lang="en-US" altLang="zh-CN" sz="1200" dirty="0">
                <a:latin typeface="微软雅黑" panose="020B0503020204020204" pitchFamily="34" charset="-122"/>
                <a:ea typeface="微软雅黑" panose="020B0503020204020204" pitchFamily="34" charset="-122"/>
              </a:rPr>
              <a:t>I/O</a:t>
            </a:r>
            <a:r>
              <a:rPr lang="zh-CN" altLang="en-US" sz="1200" dirty="0">
                <a:latin typeface="微软雅黑" panose="020B0503020204020204" pitchFamily="34" charset="-122"/>
                <a:ea typeface="微软雅黑" panose="020B0503020204020204" pitchFamily="34" charset="-122"/>
              </a:rPr>
              <a:t>地址，</a:t>
            </a:r>
            <a:r>
              <a:rPr lang="en-US" altLang="zh-CN" sz="1200" dirty="0">
                <a:latin typeface="微软雅黑" panose="020B0503020204020204" pitchFamily="34" charset="-122"/>
                <a:ea typeface="微软雅黑" panose="020B0503020204020204" pitchFamily="34" charset="-122"/>
              </a:rPr>
              <a:t>10</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1023</a:t>
            </a:r>
            <a:r>
              <a:rPr lang="zh-CN" altLang="en-US" sz="1200" dirty="0">
                <a:latin typeface="微软雅黑" panose="020B0503020204020204" pitchFamily="34" charset="-122"/>
                <a:ea typeface="微软雅黑" panose="020B0503020204020204" pitchFamily="34" charset="-122"/>
              </a:rPr>
              <a:t>为主存地址</a:t>
            </a:r>
            <a:endParaRPr lang="en-US" altLang="zh-CN" sz="1200" dirty="0">
              <a:latin typeface="微软雅黑" panose="020B0503020204020204" pitchFamily="34" charset="-122"/>
              <a:ea typeface="微软雅黑" panose="020B0503020204020204" pitchFamily="34" charset="-122"/>
            </a:endParaRPr>
          </a:p>
          <a:p>
            <a:pPr>
              <a:lnSpc>
                <a:spcPts val="3600"/>
              </a:lnSpc>
            </a:pPr>
            <a:r>
              <a:rPr lang="en-US" altLang="zh-CN" sz="1200" dirty="0">
                <a:latin typeface="微软雅黑" panose="020B0503020204020204" pitchFamily="34" charset="-122"/>
                <a:ea typeface="微软雅黑" panose="020B0503020204020204" pitchFamily="34" charset="-122"/>
              </a:rPr>
              <a:t>0</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1013</a:t>
            </a:r>
            <a:r>
              <a:rPr lang="zh-CN" altLang="en-US" sz="1200" dirty="0">
                <a:latin typeface="微软雅黑" panose="020B0503020204020204" pitchFamily="34" charset="-122"/>
                <a:ea typeface="微软雅黑" panose="020B0503020204020204" pitchFamily="34" charset="-122"/>
              </a:rPr>
              <a:t>为主存单元地址，</a:t>
            </a:r>
            <a:r>
              <a:rPr lang="en-US" altLang="zh-CN" sz="1200" dirty="0">
                <a:latin typeface="微软雅黑" panose="020B0503020204020204" pitchFamily="34" charset="-122"/>
                <a:ea typeface="微软雅黑" panose="020B0503020204020204" pitchFamily="34" charset="-122"/>
              </a:rPr>
              <a:t>1014</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1023</a:t>
            </a:r>
            <a:r>
              <a:rPr lang="zh-CN" altLang="en-US" sz="1200" dirty="0">
                <a:latin typeface="微软雅黑" panose="020B0503020204020204" pitchFamily="34" charset="-122"/>
                <a:ea typeface="微软雅黑" panose="020B0503020204020204" pitchFamily="34" charset="-122"/>
              </a:rPr>
              <a:t>表示</a:t>
            </a:r>
            <a:r>
              <a:rPr lang="en-US" altLang="zh-CN" sz="1200" dirty="0">
                <a:latin typeface="微软雅黑" panose="020B0503020204020204" pitchFamily="34" charset="-122"/>
                <a:ea typeface="微软雅黑" panose="020B0503020204020204" pitchFamily="34" charset="-122"/>
              </a:rPr>
              <a:t>I/O</a:t>
            </a:r>
            <a:r>
              <a:rPr lang="zh-CN" altLang="en-US" sz="1200" dirty="0">
                <a:latin typeface="微软雅黑" panose="020B0503020204020204" pitchFamily="34" charset="-122"/>
                <a:ea typeface="微软雅黑" panose="020B0503020204020204" pitchFamily="34" charset="-122"/>
              </a:rPr>
              <a:t>端口地址</a:t>
            </a:r>
            <a:endParaRPr lang="en-US" altLang="zh-CN" sz="1200" dirty="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20</a:t>
            </a:fld>
            <a:endParaRPr lang="zh-CN" altLang="en-US"/>
          </a:p>
        </p:txBody>
      </p:sp>
    </p:spTree>
    <p:extLst>
      <p:ext uri="{BB962C8B-B14F-4D97-AF65-F5344CB8AC3E}">
        <p14:creationId xmlns:p14="http://schemas.microsoft.com/office/powerpoint/2010/main" val="1002777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21</a:t>
            </a:fld>
            <a:endParaRPr lang="zh-CN" altLang="en-US"/>
          </a:p>
        </p:txBody>
      </p:sp>
    </p:spTree>
    <p:extLst>
      <p:ext uri="{BB962C8B-B14F-4D97-AF65-F5344CB8AC3E}">
        <p14:creationId xmlns:p14="http://schemas.microsoft.com/office/powerpoint/2010/main" val="2601712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独占方式、轮询方式</a:t>
            </a: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22</a:t>
            </a:fld>
            <a:endParaRPr lang="zh-CN" altLang="en-US"/>
          </a:p>
        </p:txBody>
      </p:sp>
    </p:spTree>
    <p:extLst>
      <p:ext uri="{BB962C8B-B14F-4D97-AF65-F5344CB8AC3E}">
        <p14:creationId xmlns:p14="http://schemas.microsoft.com/office/powerpoint/2010/main" val="3941994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数据流向：外设→</a:t>
            </a:r>
            <a:r>
              <a:rPr lang="en-US" altLang="zh-CN" dirty="0"/>
              <a:t>DBR</a:t>
            </a:r>
            <a:r>
              <a:rPr lang="zh-CN" altLang="en-US" dirty="0"/>
              <a:t>→</a:t>
            </a:r>
            <a:r>
              <a:rPr lang="en-US" altLang="zh-CN" dirty="0"/>
              <a:t>CPU</a:t>
            </a:r>
            <a:r>
              <a:rPr lang="zh-CN" altLang="en-US" dirty="0"/>
              <a:t>寄存器→内存</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23</a:t>
            </a:fld>
            <a:endParaRPr lang="zh-CN" altLang="en-US"/>
          </a:p>
        </p:txBody>
      </p:sp>
    </p:spTree>
    <p:extLst>
      <p:ext uri="{BB962C8B-B14F-4D97-AF65-F5344CB8AC3E}">
        <p14:creationId xmlns:p14="http://schemas.microsoft.com/office/powerpoint/2010/main" val="4129069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24</a:t>
            </a:fld>
            <a:endParaRPr lang="zh-CN" altLang="en-US"/>
          </a:p>
        </p:txBody>
      </p:sp>
    </p:spTree>
    <p:extLst>
      <p:ext uri="{BB962C8B-B14F-4D97-AF65-F5344CB8AC3E}">
        <p14:creationId xmlns:p14="http://schemas.microsoft.com/office/powerpoint/2010/main" val="1812128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25</a:t>
            </a:fld>
            <a:endParaRPr lang="zh-CN" altLang="en-US"/>
          </a:p>
        </p:txBody>
      </p:sp>
    </p:spTree>
    <p:extLst>
      <p:ext uri="{BB962C8B-B14F-4D97-AF65-F5344CB8AC3E}">
        <p14:creationId xmlns:p14="http://schemas.microsoft.com/office/powerpoint/2010/main" val="3666339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26</a:t>
            </a:fld>
            <a:endParaRPr lang="zh-CN" altLang="en-US"/>
          </a:p>
        </p:txBody>
      </p:sp>
    </p:spTree>
    <p:extLst>
      <p:ext uri="{BB962C8B-B14F-4D97-AF65-F5344CB8AC3E}">
        <p14:creationId xmlns:p14="http://schemas.microsoft.com/office/powerpoint/2010/main" val="3990632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27</a:t>
            </a:fld>
            <a:endParaRPr lang="zh-CN" altLang="en-US"/>
          </a:p>
        </p:txBody>
      </p:sp>
    </p:spTree>
    <p:extLst>
      <p:ext uri="{BB962C8B-B14F-4D97-AF65-F5344CB8AC3E}">
        <p14:creationId xmlns:p14="http://schemas.microsoft.com/office/powerpoint/2010/main" val="2577784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28</a:t>
            </a:fld>
            <a:endParaRPr lang="zh-CN" altLang="en-US"/>
          </a:p>
        </p:txBody>
      </p:sp>
    </p:spTree>
    <p:extLst>
      <p:ext uri="{BB962C8B-B14F-4D97-AF65-F5344CB8AC3E}">
        <p14:creationId xmlns:p14="http://schemas.microsoft.com/office/powerpoint/2010/main" val="1685337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如</a:t>
            </a:r>
            <a:r>
              <a:rPr lang="en-US" altLang="zh-CN" dirty="0"/>
              <a:t>8086 CPU</a:t>
            </a:r>
            <a:r>
              <a:rPr lang="zh-CN" altLang="en-US" dirty="0"/>
              <a:t>的</a:t>
            </a:r>
            <a:r>
              <a:rPr lang="en-US" altLang="zh-CN" dirty="0"/>
              <a:t>PSW</a:t>
            </a:r>
            <a:r>
              <a:rPr lang="zh-CN" altLang="en-US" dirty="0"/>
              <a:t>里有中断允许标志位</a:t>
            </a:r>
            <a:r>
              <a:rPr lang="en-US" altLang="zh-CN" dirty="0"/>
              <a:t>IF</a:t>
            </a: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29</a:t>
            </a:fld>
            <a:endParaRPr lang="zh-CN" altLang="en-US"/>
          </a:p>
        </p:txBody>
      </p:sp>
    </p:spTree>
    <p:extLst>
      <p:ext uri="{BB962C8B-B14F-4D97-AF65-F5344CB8AC3E}">
        <p14:creationId xmlns:p14="http://schemas.microsoft.com/office/powerpoint/2010/main" val="1959039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3</a:t>
            </a:fld>
            <a:endParaRPr lang="zh-CN" altLang="en-US"/>
          </a:p>
        </p:txBody>
      </p:sp>
    </p:spTree>
    <p:extLst>
      <p:ext uri="{BB962C8B-B14F-4D97-AF65-F5344CB8AC3E}">
        <p14:creationId xmlns:p14="http://schemas.microsoft.com/office/powerpoint/2010/main" val="12978488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30</a:t>
            </a:fld>
            <a:endParaRPr lang="zh-CN" altLang="en-US"/>
          </a:p>
        </p:txBody>
      </p:sp>
    </p:spTree>
    <p:extLst>
      <p:ext uri="{BB962C8B-B14F-4D97-AF65-F5344CB8AC3E}">
        <p14:creationId xmlns:p14="http://schemas.microsoft.com/office/powerpoint/2010/main" val="953609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中断优先级：</a:t>
            </a:r>
            <a:endParaRPr lang="en-US" altLang="zh-CN" dirty="0"/>
          </a:p>
          <a:p>
            <a:pPr marL="0" indent="0">
              <a:buFont typeface="Arial" panose="020B0604020202020204" pitchFamily="34" charset="0"/>
              <a:buNone/>
            </a:pPr>
            <a:r>
              <a:rPr lang="en-US" altLang="zh-CN" dirty="0"/>
              <a:t>1.</a:t>
            </a:r>
            <a:r>
              <a:rPr lang="zh-CN" altLang="en-US" dirty="0"/>
              <a:t>硬件故障中断属于最高级，其次是软件中断</a:t>
            </a:r>
            <a:r>
              <a:rPr lang="en-US" altLang="zh-CN" dirty="0"/>
              <a:t>;</a:t>
            </a:r>
          </a:p>
          <a:p>
            <a:pPr marL="0" indent="0">
              <a:buFont typeface="Arial" panose="020B0604020202020204" pitchFamily="34" charset="0"/>
              <a:buNone/>
            </a:pPr>
            <a:r>
              <a:rPr lang="en-US" altLang="zh-CN" dirty="0"/>
              <a:t>2.</a:t>
            </a:r>
            <a:r>
              <a:rPr lang="zh-CN" altLang="en-US" dirty="0"/>
              <a:t>非屏蔽中断优于可屏蔽中断；</a:t>
            </a:r>
            <a:endParaRPr lang="en-US" altLang="zh-CN" dirty="0"/>
          </a:p>
          <a:p>
            <a:pPr marL="0" indent="0">
              <a:buFont typeface="Arial" panose="020B0604020202020204" pitchFamily="34" charset="0"/>
              <a:buNone/>
            </a:pPr>
            <a:r>
              <a:rPr lang="en-US" altLang="zh-CN" dirty="0"/>
              <a:t>3.DMA</a:t>
            </a:r>
            <a:r>
              <a:rPr lang="zh-CN" altLang="en-US" dirty="0"/>
              <a:t>请求优于</a:t>
            </a:r>
            <a:r>
              <a:rPr lang="en-US" altLang="zh-CN" dirty="0"/>
              <a:t>I/O</a:t>
            </a:r>
            <a:r>
              <a:rPr lang="zh-CN" altLang="en-US" dirty="0"/>
              <a:t>设备传送的中断请求</a:t>
            </a:r>
            <a:r>
              <a:rPr lang="en-US" altLang="zh-CN" dirty="0"/>
              <a:t>;</a:t>
            </a:r>
          </a:p>
          <a:p>
            <a:pPr marL="0" indent="0">
              <a:buFont typeface="Arial" panose="020B0604020202020204" pitchFamily="34" charset="0"/>
              <a:buNone/>
            </a:pPr>
            <a:r>
              <a:rPr lang="en-US" altLang="zh-CN" dirty="0"/>
              <a:t>4.</a:t>
            </a:r>
            <a:r>
              <a:rPr lang="zh-CN" altLang="en-US" dirty="0"/>
              <a:t>高速设备优于低速设备</a:t>
            </a:r>
            <a:r>
              <a:rPr lang="en-US" altLang="zh-CN" dirty="0"/>
              <a:t>;</a:t>
            </a:r>
          </a:p>
          <a:p>
            <a:pPr marL="0" indent="0">
              <a:buFont typeface="Arial" panose="020B0604020202020204" pitchFamily="34" charset="0"/>
              <a:buNone/>
            </a:pPr>
            <a:r>
              <a:rPr lang="en-US" altLang="zh-CN" dirty="0"/>
              <a:t>5.</a:t>
            </a:r>
            <a:r>
              <a:rPr lang="zh-CN" altLang="en-US" dirty="0"/>
              <a:t>输入设备优于输出设备</a:t>
            </a:r>
            <a:r>
              <a:rPr lang="en-US" altLang="zh-CN" dirty="0"/>
              <a:t>;</a:t>
            </a:r>
          </a:p>
          <a:p>
            <a:pPr marL="0" indent="0">
              <a:buFont typeface="Arial" panose="020B0604020202020204" pitchFamily="34" charset="0"/>
              <a:buNone/>
            </a:pPr>
            <a:r>
              <a:rPr lang="en-US" altLang="zh-CN" dirty="0"/>
              <a:t>6.</a:t>
            </a:r>
            <a:r>
              <a:rPr lang="zh-CN" altLang="en-US" dirty="0"/>
              <a:t>实时设备优于普通设备。</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31</a:t>
            </a:fld>
            <a:endParaRPr lang="zh-CN" altLang="en-US"/>
          </a:p>
        </p:txBody>
      </p:sp>
    </p:spTree>
    <p:extLst>
      <p:ext uri="{BB962C8B-B14F-4D97-AF65-F5344CB8AC3E}">
        <p14:creationId xmlns:p14="http://schemas.microsoft.com/office/powerpoint/2010/main" val="19531755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32</a:t>
            </a:fld>
            <a:endParaRPr lang="zh-CN" altLang="en-US"/>
          </a:p>
        </p:txBody>
      </p:sp>
    </p:spTree>
    <p:extLst>
      <p:ext uri="{BB962C8B-B14F-4D97-AF65-F5344CB8AC3E}">
        <p14:creationId xmlns:p14="http://schemas.microsoft.com/office/powerpoint/2010/main" val="7867781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33</a:t>
            </a:fld>
            <a:endParaRPr lang="zh-CN" altLang="en-US"/>
          </a:p>
        </p:txBody>
      </p:sp>
    </p:spTree>
    <p:extLst>
      <p:ext uri="{BB962C8B-B14F-4D97-AF65-F5344CB8AC3E}">
        <p14:creationId xmlns:p14="http://schemas.microsoft.com/office/powerpoint/2010/main" val="719034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34</a:t>
            </a:fld>
            <a:endParaRPr lang="zh-CN" altLang="en-US"/>
          </a:p>
        </p:txBody>
      </p:sp>
    </p:spTree>
    <p:extLst>
      <p:ext uri="{BB962C8B-B14F-4D97-AF65-F5344CB8AC3E}">
        <p14:creationId xmlns:p14="http://schemas.microsoft.com/office/powerpoint/2010/main" val="1160427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思考：为什么不直接给出入口地址，而是给出中断向量？</a:t>
            </a:r>
            <a:endParaRPr lang="en-US" altLang="zh-CN" dirty="0"/>
          </a:p>
          <a:p>
            <a:pPr marL="0" indent="0">
              <a:buFont typeface="Arial" panose="020B0604020202020204" pitchFamily="34" charset="0"/>
              <a:buNone/>
            </a:pPr>
            <a:r>
              <a:rPr lang="zh-CN" altLang="en-US" dirty="0"/>
              <a:t>这样可以使得中断向量表固定保存在内存某个区域，通过改变中断向量就可以灵活指向不同的中断服务程序。</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35</a:t>
            </a:fld>
            <a:endParaRPr lang="zh-CN" altLang="en-US"/>
          </a:p>
        </p:txBody>
      </p:sp>
    </p:spTree>
    <p:extLst>
      <p:ext uri="{BB962C8B-B14F-4D97-AF65-F5344CB8AC3E}">
        <p14:creationId xmlns:p14="http://schemas.microsoft.com/office/powerpoint/2010/main" val="2322227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36</a:t>
            </a:fld>
            <a:endParaRPr lang="zh-CN" altLang="en-US"/>
          </a:p>
        </p:txBody>
      </p:sp>
    </p:spTree>
    <p:extLst>
      <p:ext uri="{BB962C8B-B14F-4D97-AF65-F5344CB8AC3E}">
        <p14:creationId xmlns:p14="http://schemas.microsoft.com/office/powerpoint/2010/main" val="17079667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程序断点</a:t>
            </a:r>
            <a:r>
              <a:rPr lang="en-US" altLang="zh-CN" dirty="0"/>
              <a:t>PC</a:t>
            </a:r>
            <a:r>
              <a:rPr lang="zh-CN" altLang="en-US" dirty="0"/>
              <a:t>的保存已由中断隐指令完成</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37</a:t>
            </a:fld>
            <a:endParaRPr lang="zh-CN" altLang="en-US"/>
          </a:p>
        </p:txBody>
      </p:sp>
    </p:spTree>
    <p:extLst>
      <p:ext uri="{BB962C8B-B14F-4D97-AF65-F5344CB8AC3E}">
        <p14:creationId xmlns:p14="http://schemas.microsoft.com/office/powerpoint/2010/main" val="538907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38</a:t>
            </a:fld>
            <a:endParaRPr lang="zh-CN" altLang="en-US"/>
          </a:p>
        </p:txBody>
      </p:sp>
    </p:spTree>
    <p:extLst>
      <p:ext uri="{BB962C8B-B14F-4D97-AF65-F5344CB8AC3E}">
        <p14:creationId xmlns:p14="http://schemas.microsoft.com/office/powerpoint/2010/main" val="1883720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39</a:t>
            </a:fld>
            <a:endParaRPr lang="zh-CN" altLang="en-US"/>
          </a:p>
        </p:txBody>
      </p:sp>
    </p:spTree>
    <p:extLst>
      <p:ext uri="{BB962C8B-B14F-4D97-AF65-F5344CB8AC3E}">
        <p14:creationId xmlns:p14="http://schemas.microsoft.com/office/powerpoint/2010/main" val="4028716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4</a:t>
            </a:fld>
            <a:endParaRPr lang="zh-CN" altLang="en-US"/>
          </a:p>
        </p:txBody>
      </p:sp>
    </p:spTree>
    <p:extLst>
      <p:ext uri="{BB962C8B-B14F-4D97-AF65-F5344CB8AC3E}">
        <p14:creationId xmlns:p14="http://schemas.microsoft.com/office/powerpoint/2010/main" val="974553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40</a:t>
            </a:fld>
            <a:endParaRPr lang="zh-CN" altLang="en-US"/>
          </a:p>
        </p:txBody>
      </p:sp>
    </p:spTree>
    <p:extLst>
      <p:ext uri="{BB962C8B-B14F-4D97-AF65-F5344CB8AC3E}">
        <p14:creationId xmlns:p14="http://schemas.microsoft.com/office/powerpoint/2010/main" val="11304991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41</a:t>
            </a:fld>
            <a:endParaRPr lang="zh-CN" altLang="en-US"/>
          </a:p>
        </p:txBody>
      </p:sp>
    </p:spTree>
    <p:extLst>
      <p:ext uri="{BB962C8B-B14F-4D97-AF65-F5344CB8AC3E}">
        <p14:creationId xmlns:p14="http://schemas.microsoft.com/office/powerpoint/2010/main" val="19858549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42</a:t>
            </a:fld>
            <a:endParaRPr lang="zh-CN" altLang="en-US"/>
          </a:p>
        </p:txBody>
      </p:sp>
    </p:spTree>
    <p:extLst>
      <p:ext uri="{BB962C8B-B14F-4D97-AF65-F5344CB8AC3E}">
        <p14:creationId xmlns:p14="http://schemas.microsoft.com/office/powerpoint/2010/main" val="35663971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43</a:t>
            </a:fld>
            <a:endParaRPr lang="zh-CN" altLang="en-US"/>
          </a:p>
        </p:txBody>
      </p:sp>
    </p:spTree>
    <p:extLst>
      <p:ext uri="{BB962C8B-B14F-4D97-AF65-F5344CB8AC3E}">
        <p14:creationId xmlns:p14="http://schemas.microsoft.com/office/powerpoint/2010/main" val="1540292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44</a:t>
            </a:fld>
            <a:endParaRPr lang="zh-CN" altLang="en-US"/>
          </a:p>
        </p:txBody>
      </p:sp>
    </p:spTree>
    <p:extLst>
      <p:ext uri="{BB962C8B-B14F-4D97-AF65-F5344CB8AC3E}">
        <p14:creationId xmlns:p14="http://schemas.microsoft.com/office/powerpoint/2010/main" val="17801507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45</a:t>
            </a:fld>
            <a:endParaRPr lang="zh-CN" altLang="en-US"/>
          </a:p>
        </p:txBody>
      </p:sp>
    </p:spTree>
    <p:extLst>
      <p:ext uri="{BB962C8B-B14F-4D97-AF65-F5344CB8AC3E}">
        <p14:creationId xmlns:p14="http://schemas.microsoft.com/office/powerpoint/2010/main" val="2636310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46</a:t>
            </a:fld>
            <a:endParaRPr lang="zh-CN" altLang="en-US"/>
          </a:p>
        </p:txBody>
      </p:sp>
    </p:spTree>
    <p:extLst>
      <p:ext uri="{BB962C8B-B14F-4D97-AF65-F5344CB8AC3E}">
        <p14:creationId xmlns:p14="http://schemas.microsoft.com/office/powerpoint/2010/main" val="29949924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47</a:t>
            </a:fld>
            <a:endParaRPr lang="zh-CN" altLang="en-US"/>
          </a:p>
        </p:txBody>
      </p:sp>
    </p:spTree>
    <p:extLst>
      <p:ext uri="{BB962C8B-B14F-4D97-AF65-F5344CB8AC3E}">
        <p14:creationId xmlns:p14="http://schemas.microsoft.com/office/powerpoint/2010/main" val="29226156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48</a:t>
            </a:fld>
            <a:endParaRPr lang="zh-CN" altLang="en-US"/>
          </a:p>
        </p:txBody>
      </p:sp>
    </p:spTree>
    <p:extLst>
      <p:ext uri="{BB962C8B-B14F-4D97-AF65-F5344CB8AC3E}">
        <p14:creationId xmlns:p14="http://schemas.microsoft.com/office/powerpoint/2010/main" val="36591399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中断请求触发器</a:t>
            </a:r>
            <a:r>
              <a:rPr lang="en-US" altLang="zh-CN" dirty="0"/>
              <a:t>IR</a:t>
            </a:r>
            <a:r>
              <a:rPr lang="zh-CN" altLang="en-US" dirty="0"/>
              <a:t>：暂存设备发出的中断请求信号，当</a:t>
            </a:r>
            <a:r>
              <a:rPr lang="en-US" altLang="zh-CN" dirty="0"/>
              <a:t>IR=1</a:t>
            </a:r>
            <a:r>
              <a:rPr lang="zh-CN" altLang="en-US" dirty="0"/>
              <a:t>时表示设备发出了中断请求。</a:t>
            </a:r>
          </a:p>
          <a:p>
            <a:pPr marL="171450" indent="-171450">
              <a:buFont typeface="Arial" panose="020B0604020202020204" pitchFamily="34" charset="0"/>
              <a:buChar char="•"/>
            </a:pPr>
            <a:r>
              <a:rPr lang="zh-CN" altLang="en-US" dirty="0"/>
              <a:t>中断屏蔽触发器</a:t>
            </a:r>
            <a:r>
              <a:rPr lang="en-US" altLang="zh-CN" dirty="0"/>
              <a:t>IM</a:t>
            </a:r>
            <a:r>
              <a:rPr lang="zh-CN" altLang="en-US" dirty="0"/>
              <a:t>：</a:t>
            </a:r>
            <a:r>
              <a:rPr lang="en-US" altLang="zh-CN" dirty="0"/>
              <a:t>CPU</a:t>
            </a:r>
            <a:r>
              <a:rPr lang="zh-CN" altLang="en-US" dirty="0"/>
              <a:t>是否受理中断的标志，</a:t>
            </a:r>
            <a:r>
              <a:rPr lang="en-US" altLang="zh-CN" dirty="0"/>
              <a:t>IM=0</a:t>
            </a:r>
            <a:r>
              <a:rPr lang="zh-CN" altLang="en-US" dirty="0"/>
              <a:t>时</a:t>
            </a:r>
            <a:r>
              <a:rPr lang="en-US" altLang="zh-CN" dirty="0"/>
              <a:t>CPU</a:t>
            </a:r>
            <a:r>
              <a:rPr lang="zh-CN" altLang="en-US" dirty="0"/>
              <a:t>可以受理外设的中断请求，反之，</a:t>
            </a:r>
            <a:r>
              <a:rPr lang="en-US" altLang="zh-CN" dirty="0"/>
              <a:t>CPU</a:t>
            </a:r>
            <a:r>
              <a:rPr lang="zh-CN" altLang="en-US" dirty="0"/>
              <a:t>不受理外界的中断。</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49</a:t>
            </a:fld>
            <a:endParaRPr lang="zh-CN" altLang="en-US"/>
          </a:p>
        </p:txBody>
      </p:sp>
    </p:spTree>
    <p:extLst>
      <p:ext uri="{BB962C8B-B14F-4D97-AF65-F5344CB8AC3E}">
        <p14:creationId xmlns:p14="http://schemas.microsoft.com/office/powerpoint/2010/main" val="2627041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5</a:t>
            </a:fld>
            <a:endParaRPr lang="zh-CN" altLang="en-US"/>
          </a:p>
        </p:txBody>
      </p:sp>
    </p:spTree>
    <p:extLst>
      <p:ext uri="{BB962C8B-B14F-4D97-AF65-F5344CB8AC3E}">
        <p14:creationId xmlns:p14="http://schemas.microsoft.com/office/powerpoint/2010/main" val="33961139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50</a:t>
            </a:fld>
            <a:endParaRPr lang="zh-CN" altLang="en-US"/>
          </a:p>
        </p:txBody>
      </p:sp>
    </p:spTree>
    <p:extLst>
      <p:ext uri="{BB962C8B-B14F-4D97-AF65-F5344CB8AC3E}">
        <p14:creationId xmlns:p14="http://schemas.microsoft.com/office/powerpoint/2010/main" val="41965532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每级有一个中断优先权。</a:t>
            </a:r>
          </a:p>
          <a:p>
            <a:pPr marL="0" indent="0">
              <a:buFont typeface="Arial" panose="020B0604020202020204" pitchFamily="34" charset="0"/>
              <a:buNone/>
            </a:pPr>
            <a:r>
              <a:rPr lang="zh-CN" altLang="en-US" dirty="0"/>
              <a:t>一维多级中断和二维多级中断。</a:t>
            </a:r>
          </a:p>
          <a:p>
            <a:pPr marL="0" indent="0">
              <a:buFont typeface="Arial" panose="020B0604020202020204" pitchFamily="34" charset="0"/>
              <a:buNone/>
            </a:pPr>
            <a:r>
              <a:rPr lang="zh-CN" altLang="en-US" dirty="0"/>
              <a:t>一个系统有</a:t>
            </a:r>
            <a:r>
              <a:rPr lang="en-US" altLang="zh-CN" dirty="0"/>
              <a:t>n</a:t>
            </a:r>
            <a:r>
              <a:rPr lang="zh-CN" altLang="en-US" dirty="0"/>
              <a:t>级中断，则</a:t>
            </a:r>
            <a:r>
              <a:rPr lang="en-US" altLang="zh-CN" dirty="0"/>
              <a:t>CPU</a:t>
            </a:r>
            <a:r>
              <a:rPr lang="zh-CN" altLang="en-US" dirty="0"/>
              <a:t>中有</a:t>
            </a:r>
            <a:r>
              <a:rPr lang="en-US" altLang="zh-CN" dirty="0"/>
              <a:t>n</a:t>
            </a:r>
            <a:r>
              <a:rPr lang="zh-CN" altLang="en-US" dirty="0"/>
              <a:t>个</a:t>
            </a:r>
            <a:r>
              <a:rPr lang="en-US" altLang="zh-CN" dirty="0"/>
              <a:t>IR</a:t>
            </a:r>
            <a:r>
              <a:rPr lang="zh-CN" altLang="en-US" dirty="0"/>
              <a:t>，</a:t>
            </a:r>
            <a:r>
              <a:rPr lang="en-US" altLang="zh-CN" dirty="0"/>
              <a:t>n</a:t>
            </a:r>
            <a:r>
              <a:rPr lang="zh-CN" altLang="en-US" dirty="0"/>
              <a:t>个</a:t>
            </a:r>
            <a:r>
              <a:rPr lang="en-US" altLang="zh-CN" dirty="0"/>
              <a:t>IM</a:t>
            </a:r>
            <a:r>
              <a:rPr lang="zh-CN" altLang="en-US" dirty="0"/>
              <a:t>，某级中断被响应后，则关闭本级和低于本级的</a:t>
            </a:r>
            <a:r>
              <a:rPr lang="en-US" altLang="zh-CN" dirty="0"/>
              <a:t>IM</a:t>
            </a:r>
            <a:r>
              <a:rPr lang="zh-CN" altLang="en-US" dirty="0"/>
              <a:t>，开放更高级的</a:t>
            </a:r>
            <a:r>
              <a:rPr lang="en-US" altLang="zh-CN" dirty="0"/>
              <a:t>IM</a:t>
            </a:r>
            <a:r>
              <a:rPr lang="zh-CN" altLang="en-US" dirty="0"/>
              <a:t>。</a:t>
            </a:r>
          </a:p>
          <a:p>
            <a:pPr marL="0" indent="0">
              <a:buFont typeface="Arial" panose="020B0604020202020204" pitchFamily="34" charset="0"/>
              <a:buNone/>
            </a:pPr>
            <a:r>
              <a:rPr lang="zh-CN" altLang="en-US" dirty="0"/>
              <a:t>多级中断可以嵌套，但同一级的中断不允许嵌套。</a:t>
            </a:r>
          </a:p>
          <a:p>
            <a:pPr marL="0" indent="0">
              <a:buFont typeface="Arial" panose="020B0604020202020204" pitchFamily="34" charset="0"/>
              <a:buNone/>
            </a:pPr>
            <a:r>
              <a:rPr lang="zh-CN" altLang="en-US" dirty="0"/>
              <a:t>中断响应时，确定哪一级中断和中断源采用硬件实现。采用独立请求方式和链式查询方式相结合。</a:t>
            </a:r>
            <a:endParaRPr lang="en-US" altLang="zh-CN" dirty="0"/>
          </a:p>
          <a:p>
            <a:pPr marL="0" indent="0">
              <a:buFont typeface="Arial" panose="020B0604020202020204" pitchFamily="34" charset="0"/>
              <a:buNone/>
            </a:pPr>
            <a:r>
              <a:rPr lang="zh-CN" altLang="en-US" dirty="0"/>
              <a:t>采用堆栈保护现场（包括</a:t>
            </a:r>
            <a:r>
              <a:rPr lang="en-US" altLang="zh-CN" dirty="0"/>
              <a:t>IM</a:t>
            </a:r>
            <a:r>
              <a:rPr lang="zh-CN" altLang="en-US" dirty="0"/>
              <a:t>）</a:t>
            </a: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51</a:t>
            </a:fld>
            <a:endParaRPr lang="zh-CN" altLang="en-US"/>
          </a:p>
        </p:txBody>
      </p:sp>
    </p:spTree>
    <p:extLst>
      <p:ext uri="{BB962C8B-B14F-4D97-AF65-F5344CB8AC3E}">
        <p14:creationId xmlns:p14="http://schemas.microsoft.com/office/powerpoint/2010/main" val="16386312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中断屏蔽寄存器内容</a:t>
            </a:r>
            <a:r>
              <a:rPr lang="en-US" altLang="zh-CN" dirty="0"/>
              <a:t>0010</a:t>
            </a:r>
            <a:r>
              <a:rPr lang="zh-CN" altLang="en-US" dirty="0"/>
              <a:t>，取反后控制中断请求输入</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52</a:t>
            </a:fld>
            <a:endParaRPr lang="zh-CN" altLang="en-US"/>
          </a:p>
        </p:txBody>
      </p:sp>
    </p:spTree>
    <p:extLst>
      <p:ext uri="{BB962C8B-B14F-4D97-AF65-F5344CB8AC3E}">
        <p14:creationId xmlns:p14="http://schemas.microsoft.com/office/powerpoint/2010/main" val="36652281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53</a:t>
            </a:fld>
            <a:endParaRPr lang="zh-CN" altLang="en-US"/>
          </a:p>
        </p:txBody>
      </p:sp>
    </p:spTree>
    <p:extLst>
      <p:ext uri="{BB962C8B-B14F-4D97-AF65-F5344CB8AC3E}">
        <p14:creationId xmlns:p14="http://schemas.microsoft.com/office/powerpoint/2010/main" val="41042716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a:t>数据科学讲到这</a:t>
            </a:r>
            <a:endParaRPr lang="en-US" altLang="zh-CN"/>
          </a:p>
          <a:p>
            <a:pPr marL="0" indent="0">
              <a:buFont typeface="Arial" panose="020B0604020202020204" pitchFamily="34" charset="0"/>
              <a:buNone/>
            </a:pPr>
            <a:r>
              <a:rPr lang="zh-CN" altLang="en-US" dirty="0"/>
              <a:t>主频</a:t>
            </a:r>
            <a:r>
              <a:rPr lang="en-US" altLang="zh-CN" dirty="0"/>
              <a:t>50MHz</a:t>
            </a:r>
            <a:r>
              <a:rPr lang="zh-CN" altLang="en-US" dirty="0"/>
              <a:t>，时钟周期为 </a:t>
            </a:r>
            <a:r>
              <a:rPr lang="en-US" altLang="zh-CN" dirty="0"/>
              <a:t>1/50MHz = 20ns</a:t>
            </a:r>
          </a:p>
          <a:p>
            <a:pPr marL="0" indent="0">
              <a:buFont typeface="Arial" panose="020B0604020202020204" pitchFamily="34" charset="0"/>
              <a:buNone/>
            </a:pPr>
            <a:r>
              <a:rPr lang="en-US" altLang="zh-CN" dirty="0"/>
              <a:t>0.5ms</a:t>
            </a:r>
            <a:r>
              <a:rPr lang="zh-CN" altLang="en-US" dirty="0"/>
              <a:t>对应时钟周期数为 </a:t>
            </a:r>
            <a:r>
              <a:rPr lang="en-US" altLang="zh-CN" dirty="0"/>
              <a:t>0.5ms/20ns = 25000</a:t>
            </a:r>
          </a:p>
          <a:p>
            <a:pPr marL="0" indent="0">
              <a:buFont typeface="Arial" panose="020B0604020202020204" pitchFamily="34" charset="0"/>
              <a:buNone/>
            </a:pPr>
            <a:r>
              <a:rPr lang="zh-CN" altLang="en-US" dirty="0"/>
              <a:t>传送</a:t>
            </a:r>
            <a:r>
              <a:rPr lang="en-US" altLang="zh-CN" dirty="0"/>
              <a:t>1</a:t>
            </a:r>
            <a:r>
              <a:rPr lang="zh-CN" altLang="en-US" dirty="0"/>
              <a:t>个字符需要的时钟周期数为 </a:t>
            </a:r>
            <a:r>
              <a:rPr lang="en-US" altLang="zh-CN" dirty="0"/>
              <a:t>25000 + 10 + 15x4 = 25070</a:t>
            </a:r>
          </a:p>
          <a:p>
            <a:pPr marL="0" indent="0">
              <a:buFont typeface="Arial" panose="020B0604020202020204" pitchFamily="34" charset="0"/>
              <a:buNone/>
            </a:pPr>
            <a:r>
              <a:rPr lang="zh-CN" altLang="en-US" dirty="0"/>
              <a:t>传送</a:t>
            </a:r>
            <a:r>
              <a:rPr lang="en-US" altLang="zh-CN" dirty="0"/>
              <a:t>1000</a:t>
            </a:r>
            <a:r>
              <a:rPr lang="zh-CN" altLang="en-US" dirty="0"/>
              <a:t>个字符需要的时钟周期数为 </a:t>
            </a:r>
            <a:r>
              <a:rPr lang="en-US" altLang="zh-CN" dirty="0"/>
              <a:t>25070X1000 = 25070000</a:t>
            </a:r>
          </a:p>
          <a:p>
            <a:pPr marL="0" indent="0">
              <a:buFont typeface="Arial" panose="020B0604020202020204" pitchFamily="34" charset="0"/>
              <a:buNone/>
            </a:pPr>
            <a:r>
              <a:rPr lang="en-US" altLang="zh-CN" dirty="0"/>
              <a:t>CPU</a:t>
            </a:r>
            <a:r>
              <a:rPr lang="zh-CN" altLang="en-US" dirty="0"/>
              <a:t>用于该任务的时间大约为 </a:t>
            </a:r>
            <a:r>
              <a:rPr lang="en-US" altLang="zh-CN" dirty="0"/>
              <a:t>1000X(10+20X4)= 9X10^4 </a:t>
            </a:r>
            <a:r>
              <a:rPr lang="zh-CN" altLang="en-US" dirty="0"/>
              <a:t>个时钟周期</a:t>
            </a:r>
            <a:endParaRPr lang="en-US" altLang="zh-CN" dirty="0"/>
          </a:p>
          <a:p>
            <a:pPr marL="0" indent="0">
              <a:buFont typeface="Arial" panose="020B0604020202020204" pitchFamily="34" charset="0"/>
              <a:buNone/>
            </a:pPr>
            <a:r>
              <a:rPr lang="zh-CN" altLang="en-US" dirty="0"/>
              <a:t>中断隐指令</a:t>
            </a:r>
            <a:r>
              <a:rPr lang="en-US" altLang="zh-CN" dirty="0"/>
              <a:t>:1.</a:t>
            </a:r>
            <a:r>
              <a:rPr lang="zh-CN" altLang="en-US" dirty="0"/>
              <a:t>关中断 </a:t>
            </a:r>
            <a:r>
              <a:rPr lang="en-US" altLang="zh-CN" dirty="0"/>
              <a:t>2.</a:t>
            </a:r>
            <a:r>
              <a:rPr lang="zh-CN" altLang="en-US" dirty="0"/>
              <a:t>保存断点</a:t>
            </a:r>
            <a:r>
              <a:rPr lang="en-US" altLang="zh-CN" dirty="0"/>
              <a:t>(PC) 3.</a:t>
            </a:r>
            <a:r>
              <a:rPr lang="zh-CN" altLang="en-US" dirty="0"/>
              <a:t>引出中断服务程序</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54</a:t>
            </a:fld>
            <a:endParaRPr lang="zh-CN" altLang="en-US"/>
          </a:p>
        </p:txBody>
      </p:sp>
    </p:spTree>
    <p:extLst>
      <p:ext uri="{BB962C8B-B14F-4D97-AF65-F5344CB8AC3E}">
        <p14:creationId xmlns:p14="http://schemas.microsoft.com/office/powerpoint/2010/main" val="25303607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55</a:t>
            </a:fld>
            <a:endParaRPr lang="zh-CN" altLang="en-US"/>
          </a:p>
        </p:txBody>
      </p:sp>
    </p:spTree>
    <p:extLst>
      <p:ext uri="{BB962C8B-B14F-4D97-AF65-F5344CB8AC3E}">
        <p14:creationId xmlns:p14="http://schemas.microsoft.com/office/powerpoint/2010/main" val="3613711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56</a:t>
            </a:fld>
            <a:endParaRPr lang="zh-CN" altLang="en-US"/>
          </a:p>
        </p:txBody>
      </p:sp>
    </p:spTree>
    <p:extLst>
      <p:ext uri="{BB962C8B-B14F-4D97-AF65-F5344CB8AC3E}">
        <p14:creationId xmlns:p14="http://schemas.microsoft.com/office/powerpoint/2010/main" val="24802635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57</a:t>
            </a:fld>
            <a:endParaRPr lang="zh-CN" altLang="en-US"/>
          </a:p>
        </p:txBody>
      </p:sp>
    </p:spTree>
    <p:extLst>
      <p:ext uri="{BB962C8B-B14F-4D97-AF65-F5344CB8AC3E}">
        <p14:creationId xmlns:p14="http://schemas.microsoft.com/office/powerpoint/2010/main" val="18765517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控制状态逻辑：由控制和时序电路及状态标志组成，用于指定传送方向，修改传送参数，并对</a:t>
            </a:r>
            <a:r>
              <a:rPr lang="en-US" altLang="zh-CN" dirty="0"/>
              <a:t>DMA</a:t>
            </a:r>
            <a:r>
              <a:rPr lang="zh-CN" altLang="en-US" dirty="0"/>
              <a:t>请求信号和</a:t>
            </a:r>
            <a:r>
              <a:rPr lang="en-US" altLang="zh-CN" dirty="0"/>
              <a:t>CPU</a:t>
            </a:r>
            <a:r>
              <a:rPr lang="zh-CN" altLang="en-US" dirty="0"/>
              <a:t>响应信号进行协调和同步。</a:t>
            </a:r>
            <a:endParaRPr lang="en-US" altLang="zh-CN" dirty="0"/>
          </a:p>
          <a:p>
            <a:pPr marL="171450" indent="-171450">
              <a:buFont typeface="Arial" panose="020B0604020202020204" pitchFamily="34" charset="0"/>
              <a:buChar char="•"/>
            </a:pPr>
            <a:r>
              <a:rPr lang="en-US" altLang="zh-CN" dirty="0"/>
              <a:t>DMA</a:t>
            </a:r>
            <a:r>
              <a:rPr lang="zh-CN" altLang="en-US" dirty="0"/>
              <a:t>请求触发器：每当</a:t>
            </a:r>
            <a:r>
              <a:rPr lang="en-US" altLang="zh-CN" dirty="0"/>
              <a:t>I/O</a:t>
            </a:r>
            <a:r>
              <a:rPr lang="zh-CN" altLang="en-US" dirty="0"/>
              <a:t>设备准备好数据后给出一个控制信号，使</a:t>
            </a:r>
            <a:r>
              <a:rPr lang="en-US" altLang="zh-CN" dirty="0"/>
              <a:t>DMA</a:t>
            </a:r>
            <a:r>
              <a:rPr lang="zh-CN" altLang="en-US" dirty="0"/>
              <a:t>请求触发器置位。</a:t>
            </a:r>
            <a:endParaRPr lang="en-US" altLang="zh-CN" dirty="0"/>
          </a:p>
          <a:p>
            <a:pPr marL="171450" indent="-171450">
              <a:buFont typeface="Arial" panose="020B0604020202020204" pitchFamily="34" charset="0"/>
              <a:buChar char="•"/>
            </a:pPr>
            <a:r>
              <a:rPr lang="zh-CN" altLang="en-US" dirty="0"/>
              <a:t>数据缓冲寄存器：用于暂存每次传送的数据。</a:t>
            </a:r>
            <a:endParaRPr lang="en-US" altLang="zh-CN" dirty="0"/>
          </a:p>
          <a:p>
            <a:pPr marL="171450" indent="-171450">
              <a:buFont typeface="Arial" panose="020B0604020202020204" pitchFamily="34" charset="0"/>
              <a:buChar char="•"/>
            </a:pPr>
            <a:r>
              <a:rPr lang="zh-CN" altLang="en-US" dirty="0"/>
              <a:t>传送长度计数器：简称</a:t>
            </a:r>
            <a:r>
              <a:rPr lang="en-US" altLang="zh-CN" dirty="0"/>
              <a:t>WC</a:t>
            </a:r>
            <a:r>
              <a:rPr lang="zh-CN" altLang="en-US" dirty="0"/>
              <a:t>，用来记录传送数据的长度，计数溢出时，数据传送完毕，自动发出中断请求信号。</a:t>
            </a:r>
            <a:endParaRPr lang="en-US" altLang="zh-CN" dirty="0"/>
          </a:p>
          <a:p>
            <a:pPr marL="171450" indent="-171450">
              <a:buFont typeface="Arial" panose="020B0604020202020204" pitchFamily="34" charset="0"/>
              <a:buChar char="•"/>
            </a:pPr>
            <a:r>
              <a:rPr lang="zh-CN" altLang="en-US" dirty="0"/>
              <a:t>主存地址计数器：简称</a:t>
            </a:r>
            <a:r>
              <a:rPr lang="en-US" altLang="zh-CN" dirty="0"/>
              <a:t>AR</a:t>
            </a:r>
            <a:r>
              <a:rPr lang="zh-CN" altLang="en-US" dirty="0"/>
              <a:t>，存放要交换数据的主存地址。</a:t>
            </a:r>
            <a:endParaRPr lang="en-US" altLang="zh-CN" dirty="0"/>
          </a:p>
          <a:p>
            <a:pPr marL="171450" indent="-171450">
              <a:buFont typeface="Arial" panose="020B0604020202020204" pitchFamily="34" charset="0"/>
              <a:buChar char="•"/>
            </a:pPr>
            <a:r>
              <a:rPr lang="zh-CN" altLang="en-US" dirty="0"/>
              <a:t>中断机构：当一个数据块传送完毕后触发中断机构，向</a:t>
            </a:r>
            <a:r>
              <a:rPr lang="en-US" altLang="zh-CN" dirty="0"/>
              <a:t>CPU</a:t>
            </a:r>
            <a:r>
              <a:rPr lang="zh-CN" altLang="en-US" dirty="0"/>
              <a:t>提出中断请求。</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注</a:t>
            </a:r>
            <a:r>
              <a:rPr lang="en-US" altLang="zh-CN" dirty="0"/>
              <a:t>:</a:t>
            </a:r>
            <a:r>
              <a:rPr lang="zh-CN" altLang="en-US" dirty="0"/>
              <a:t>在</a:t>
            </a:r>
            <a:r>
              <a:rPr lang="en-US" altLang="zh-CN" dirty="0"/>
              <a:t>DMA</a:t>
            </a:r>
            <a:r>
              <a:rPr lang="zh-CN" altLang="en-US" dirty="0"/>
              <a:t>传送过程中，</a:t>
            </a:r>
            <a:r>
              <a:rPr lang="en-US" altLang="zh-CN" dirty="0"/>
              <a:t>DMA</a:t>
            </a:r>
            <a:r>
              <a:rPr lang="zh-CN" altLang="en-US" dirty="0"/>
              <a:t>控制器将接管</a:t>
            </a:r>
            <a:r>
              <a:rPr lang="en-US" altLang="zh-CN" dirty="0"/>
              <a:t>CPU</a:t>
            </a:r>
            <a:r>
              <a:rPr lang="zh-CN" altLang="en-US" dirty="0"/>
              <a:t>的地址总线、数据总线和控制总线，</a:t>
            </a:r>
            <a:r>
              <a:rPr lang="en-US" altLang="zh-CN" dirty="0"/>
              <a:t>CPU</a:t>
            </a:r>
            <a:r>
              <a:rPr lang="zh-CN" altLang="en-US" dirty="0"/>
              <a:t>的主存控制信号被禁止使用。而当</a:t>
            </a:r>
            <a:r>
              <a:rPr lang="en-US" altLang="zh-CN" dirty="0"/>
              <a:t>DMA</a:t>
            </a:r>
            <a:r>
              <a:rPr lang="zh-CN" altLang="en-US" dirty="0"/>
              <a:t>传送结束后，将恢复</a:t>
            </a:r>
            <a:r>
              <a:rPr lang="en-US" altLang="zh-CN" dirty="0"/>
              <a:t>CPU</a:t>
            </a:r>
            <a:r>
              <a:rPr lang="zh-CN" altLang="en-US" dirty="0"/>
              <a:t>的一切权利并开始执行其操作。</a:t>
            </a:r>
            <a:endParaRPr lang="en-US" altLang="zh-CN" dirty="0"/>
          </a:p>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58</a:t>
            </a:fld>
            <a:endParaRPr lang="zh-CN" altLang="en-US"/>
          </a:p>
        </p:txBody>
      </p:sp>
    </p:spTree>
    <p:extLst>
      <p:ext uri="{BB962C8B-B14F-4D97-AF65-F5344CB8AC3E}">
        <p14:creationId xmlns:p14="http://schemas.microsoft.com/office/powerpoint/2010/main" val="31941411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在传送阶段，</a:t>
            </a:r>
            <a:r>
              <a:rPr lang="en-US" altLang="zh-CN" dirty="0"/>
              <a:t>CPU</a:t>
            </a:r>
            <a:r>
              <a:rPr lang="zh-CN" altLang="en-US" dirty="0"/>
              <a:t>和</a:t>
            </a:r>
            <a:r>
              <a:rPr lang="en-US" altLang="zh-CN" dirty="0"/>
              <a:t>DMAC</a:t>
            </a:r>
            <a:r>
              <a:rPr lang="zh-CN" altLang="en-US" dirty="0"/>
              <a:t>有可能产生访存冲突</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59</a:t>
            </a:fld>
            <a:endParaRPr lang="zh-CN" altLang="en-US"/>
          </a:p>
        </p:txBody>
      </p:sp>
    </p:spTree>
    <p:extLst>
      <p:ext uri="{BB962C8B-B14F-4D97-AF65-F5344CB8AC3E}">
        <p14:creationId xmlns:p14="http://schemas.microsoft.com/office/powerpoint/2010/main" val="139546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dirty="0"/>
              <a:t>I/O</a:t>
            </a:r>
            <a:r>
              <a:rPr lang="zh-CN" altLang="en-US" dirty="0"/>
              <a:t>接口：插口背后的芯片</a:t>
            </a:r>
            <a:endParaRPr lang="en-US" altLang="zh-CN" dirty="0"/>
          </a:p>
          <a:p>
            <a:pPr marL="0" indent="0">
              <a:buFont typeface="Arial" panose="020B0604020202020204" pitchFamily="34" charset="0"/>
              <a:buNone/>
            </a:pPr>
            <a:r>
              <a:rPr lang="zh-CN" altLang="en-US" dirty="0"/>
              <a:t>现在的</a:t>
            </a:r>
            <a:r>
              <a:rPr lang="en-US" altLang="zh-CN" dirty="0"/>
              <a:t>I/O</a:t>
            </a:r>
            <a:r>
              <a:rPr lang="zh-CN" altLang="en-US" dirty="0"/>
              <a:t>接口（芯片）也会被集成在南桥芯片内部</a:t>
            </a:r>
            <a:endParaRPr lang="en-US" altLang="zh-CN" dirty="0"/>
          </a:p>
          <a:p>
            <a:pPr marL="0" indent="0">
              <a:buFont typeface="Arial" panose="020B0604020202020204" pitchFamily="34" charset="0"/>
              <a:buNone/>
            </a:pPr>
            <a:r>
              <a:rPr lang="en-US" altLang="zh-CN" dirty="0"/>
              <a:t>I/O</a:t>
            </a:r>
            <a:r>
              <a:rPr lang="zh-CN" altLang="en-US" dirty="0"/>
              <a:t>接口与</a:t>
            </a:r>
            <a:r>
              <a:rPr lang="en-US" altLang="zh-CN" dirty="0"/>
              <a:t>I/O</a:t>
            </a:r>
            <a:r>
              <a:rPr lang="zh-CN" altLang="en-US" dirty="0"/>
              <a:t>设备</a:t>
            </a: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6</a:t>
            </a:fld>
            <a:endParaRPr lang="zh-CN" altLang="en-US"/>
          </a:p>
        </p:txBody>
      </p:sp>
    </p:spTree>
    <p:extLst>
      <p:ext uri="{BB962C8B-B14F-4D97-AF65-F5344CB8AC3E}">
        <p14:creationId xmlns:p14="http://schemas.microsoft.com/office/powerpoint/2010/main" val="31203498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60</a:t>
            </a:fld>
            <a:endParaRPr lang="zh-CN" altLang="en-US"/>
          </a:p>
        </p:txBody>
      </p:sp>
    </p:spTree>
    <p:extLst>
      <p:ext uri="{BB962C8B-B14F-4D97-AF65-F5344CB8AC3E}">
        <p14:creationId xmlns:p14="http://schemas.microsoft.com/office/powerpoint/2010/main" val="234275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61</a:t>
            </a:fld>
            <a:endParaRPr lang="zh-CN" altLang="en-US"/>
          </a:p>
        </p:txBody>
      </p:sp>
    </p:spTree>
    <p:extLst>
      <p:ext uri="{BB962C8B-B14F-4D97-AF65-F5344CB8AC3E}">
        <p14:creationId xmlns:p14="http://schemas.microsoft.com/office/powerpoint/2010/main" val="6092182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62</a:t>
            </a:fld>
            <a:endParaRPr lang="zh-CN" altLang="en-US"/>
          </a:p>
        </p:txBody>
      </p:sp>
    </p:spTree>
    <p:extLst>
      <p:ext uri="{BB962C8B-B14F-4D97-AF65-F5344CB8AC3E}">
        <p14:creationId xmlns:p14="http://schemas.microsoft.com/office/powerpoint/2010/main" val="19118437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63</a:t>
            </a:fld>
            <a:endParaRPr lang="zh-CN" altLang="en-US"/>
          </a:p>
        </p:txBody>
      </p:sp>
    </p:spTree>
    <p:extLst>
      <p:ext uri="{BB962C8B-B14F-4D97-AF65-F5344CB8AC3E}">
        <p14:creationId xmlns:p14="http://schemas.microsoft.com/office/powerpoint/2010/main" val="9933807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64</a:t>
            </a:fld>
            <a:endParaRPr lang="zh-CN" altLang="en-US"/>
          </a:p>
        </p:txBody>
      </p:sp>
    </p:spTree>
    <p:extLst>
      <p:ext uri="{BB962C8B-B14F-4D97-AF65-F5344CB8AC3E}">
        <p14:creationId xmlns:p14="http://schemas.microsoft.com/office/powerpoint/2010/main" val="27414345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65</a:t>
            </a:fld>
            <a:endParaRPr lang="zh-CN" altLang="en-US"/>
          </a:p>
        </p:txBody>
      </p:sp>
    </p:spTree>
    <p:extLst>
      <p:ext uri="{BB962C8B-B14F-4D97-AF65-F5344CB8AC3E}">
        <p14:creationId xmlns:p14="http://schemas.microsoft.com/office/powerpoint/2010/main" val="38830291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66</a:t>
            </a:fld>
            <a:endParaRPr lang="zh-CN" altLang="en-US"/>
          </a:p>
        </p:txBody>
      </p:sp>
    </p:spTree>
    <p:extLst>
      <p:ext uri="{BB962C8B-B14F-4D97-AF65-F5344CB8AC3E}">
        <p14:creationId xmlns:p14="http://schemas.microsoft.com/office/powerpoint/2010/main" val="10688728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67</a:t>
            </a:fld>
            <a:endParaRPr lang="zh-CN" altLang="en-US"/>
          </a:p>
        </p:txBody>
      </p:sp>
    </p:spTree>
    <p:extLst>
      <p:ext uri="{BB962C8B-B14F-4D97-AF65-F5344CB8AC3E}">
        <p14:creationId xmlns:p14="http://schemas.microsoft.com/office/powerpoint/2010/main" val="2019695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dirty="0"/>
              <a:t>#include&lt;stdio.h&gt;</a:t>
            </a:r>
          </a:p>
          <a:p>
            <a:pPr marL="0" indent="0">
              <a:buFont typeface="Arial" panose="020B0604020202020204" pitchFamily="34" charset="0"/>
              <a:buNone/>
            </a:pPr>
            <a:r>
              <a:rPr lang="en-US" altLang="zh-CN" dirty="0"/>
              <a:t>int main(void){</a:t>
            </a:r>
          </a:p>
          <a:p>
            <a:pPr marL="0" indent="0">
              <a:buFont typeface="Arial" panose="020B0604020202020204" pitchFamily="34" charset="0"/>
              <a:buNone/>
            </a:pPr>
            <a:r>
              <a:rPr lang="en-US" altLang="zh-CN" dirty="0"/>
              <a:t>char </a:t>
            </a:r>
            <a:r>
              <a:rPr lang="en-US" altLang="zh-CN" dirty="0" err="1"/>
              <a:t>i</a:t>
            </a:r>
            <a:r>
              <a:rPr lang="en-US" altLang="zh-CN" dirty="0"/>
              <a:t>;</a:t>
            </a:r>
          </a:p>
          <a:p>
            <a:pPr marL="0" indent="0">
              <a:buFont typeface="Arial" panose="020B0604020202020204" pitchFamily="34" charset="0"/>
              <a:buNone/>
            </a:pPr>
            <a:r>
              <a:rPr lang="en-US" altLang="zh-CN" dirty="0" err="1"/>
              <a:t>scanf</a:t>
            </a:r>
            <a:r>
              <a:rPr lang="en-US" altLang="zh-CN" dirty="0"/>
              <a:t>(“%c”, &amp;</a:t>
            </a:r>
            <a:r>
              <a:rPr lang="en-US" altLang="zh-CN" dirty="0" err="1"/>
              <a:t>i</a:t>
            </a:r>
            <a:r>
              <a:rPr lang="en-US" altLang="zh-CN" dirty="0"/>
              <a:t>);</a:t>
            </a:r>
          </a:p>
          <a:p>
            <a:pPr marL="0" indent="0">
              <a:buFont typeface="Arial" panose="020B0604020202020204" pitchFamily="34" charset="0"/>
              <a:buNone/>
            </a:pPr>
            <a:r>
              <a:rPr lang="en-US" altLang="zh-CN" dirty="0" err="1"/>
              <a:t>printf</a:t>
            </a:r>
            <a:r>
              <a:rPr lang="en-US" altLang="zh-CN" dirty="0"/>
              <a:t>(“</a:t>
            </a:r>
            <a:r>
              <a:rPr lang="en-US" altLang="zh-CN" dirty="0" err="1"/>
              <a:t>i</a:t>
            </a:r>
            <a:r>
              <a:rPr lang="en-US" altLang="zh-CN" dirty="0"/>
              <a:t>=%c\n”, </a:t>
            </a:r>
            <a:r>
              <a:rPr lang="en-US" altLang="zh-CN" dirty="0" err="1"/>
              <a:t>i</a:t>
            </a:r>
            <a:r>
              <a:rPr lang="en-US" altLang="zh-CN" dirty="0"/>
              <a:t>);</a:t>
            </a:r>
          </a:p>
          <a:p>
            <a:pPr marL="0" indent="0">
              <a:buFont typeface="Arial" panose="020B0604020202020204" pitchFamily="34" charset="0"/>
              <a:buNone/>
            </a:pPr>
            <a:r>
              <a:rPr lang="en-US" altLang="zh-CN" dirty="0"/>
              <a:t>return;</a:t>
            </a:r>
          </a:p>
          <a:p>
            <a:pPr marL="0" indent="0">
              <a:buFont typeface="Arial" panose="020B0604020202020204" pitchFamily="34" charset="0"/>
              <a:buNone/>
            </a:pPr>
            <a:r>
              <a:rPr lang="en-US" altLang="zh-CN" dirty="0"/>
              <a:t>}</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7</a:t>
            </a:fld>
            <a:endParaRPr lang="zh-CN" altLang="en-US"/>
          </a:p>
        </p:txBody>
      </p:sp>
    </p:spTree>
    <p:extLst>
      <p:ext uri="{BB962C8B-B14F-4D97-AF65-F5344CB8AC3E}">
        <p14:creationId xmlns:p14="http://schemas.microsoft.com/office/powerpoint/2010/main" val="523478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8</a:t>
            </a:fld>
            <a:endParaRPr lang="zh-CN" altLang="en-US"/>
          </a:p>
        </p:txBody>
      </p:sp>
    </p:spTree>
    <p:extLst>
      <p:ext uri="{BB962C8B-B14F-4D97-AF65-F5344CB8AC3E}">
        <p14:creationId xmlns:p14="http://schemas.microsoft.com/office/powerpoint/2010/main" val="2032372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9</a:t>
            </a:fld>
            <a:endParaRPr lang="zh-CN" altLang="en-US"/>
          </a:p>
        </p:txBody>
      </p:sp>
    </p:spTree>
    <p:extLst>
      <p:ext uri="{BB962C8B-B14F-4D97-AF65-F5344CB8AC3E}">
        <p14:creationId xmlns:p14="http://schemas.microsoft.com/office/powerpoint/2010/main" val="2355235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7A21BD3-0100-4324-A97A-59EED3E161D7}" type="datetimeFigureOut">
              <a:rPr lang="zh-CN" altLang="en-US" smtClean="0"/>
              <a:t>2023-05-15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977343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7A21BD3-0100-4324-A97A-59EED3E161D7}" type="datetimeFigureOut">
              <a:rPr lang="zh-CN" altLang="en-US" smtClean="0"/>
              <a:t>2023-05-15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1852067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7A21BD3-0100-4324-A97A-59EED3E161D7}" type="datetimeFigureOut">
              <a:rPr lang="zh-CN" altLang="en-US" smtClean="0"/>
              <a:t>2023-05-15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2189258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7A21BD3-0100-4324-A97A-59EED3E161D7}" type="datetimeFigureOut">
              <a:rPr lang="zh-CN" altLang="en-US" smtClean="0"/>
              <a:t>2023-05-15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1185343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7A21BD3-0100-4324-A97A-59EED3E161D7}" type="datetimeFigureOut">
              <a:rPr lang="zh-CN" altLang="en-US" smtClean="0"/>
              <a:t>2023-05-15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963441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A7A21BD3-0100-4324-A97A-59EED3E161D7}" type="datetimeFigureOut">
              <a:rPr lang="zh-CN" altLang="en-US" smtClean="0"/>
              <a:t>2023-05-15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1659623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A7A21BD3-0100-4324-A97A-59EED3E161D7}" type="datetimeFigureOut">
              <a:rPr lang="zh-CN" altLang="en-US" smtClean="0"/>
              <a:t>2023-05-15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400330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7A21BD3-0100-4324-A97A-59EED3E161D7}" type="datetimeFigureOut">
              <a:rPr lang="zh-CN" altLang="en-US" smtClean="0"/>
              <a:t>2023-05-15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1272186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A21BD3-0100-4324-A97A-59EED3E161D7}" type="datetimeFigureOut">
              <a:rPr lang="zh-CN" altLang="en-US" smtClean="0"/>
              <a:t>2023-05-15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3006374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7A21BD3-0100-4324-A97A-59EED3E161D7}" type="datetimeFigureOut">
              <a:rPr lang="zh-CN" altLang="en-US" smtClean="0"/>
              <a:t>2023-05-15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670012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7A21BD3-0100-4324-A97A-59EED3E161D7}" type="datetimeFigureOut">
              <a:rPr lang="zh-CN" altLang="en-US" smtClean="0"/>
              <a:t>2023-05-15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3689108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A21BD3-0100-4324-A97A-59EED3E161D7}" type="datetimeFigureOut">
              <a:rPr lang="zh-CN" altLang="en-US" smtClean="0"/>
              <a:t>2023-05-15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120298307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E74B259-B761-4EC0-962F-E7879CF7EC8C}"/>
              </a:ext>
            </a:extLst>
          </p:cNvPr>
          <p:cNvPicPr>
            <a:picLocks noChangeAspect="1"/>
          </p:cNvPicPr>
          <p:nvPr/>
        </p:nvPicPr>
        <p:blipFill>
          <a:blip r:embed="rId3"/>
          <a:stretch>
            <a:fillRect/>
          </a:stretch>
        </p:blipFill>
        <p:spPr>
          <a:xfrm>
            <a:off x="562922" y="0"/>
            <a:ext cx="11066155" cy="6858000"/>
          </a:xfrm>
          <a:prstGeom prst="rect">
            <a:avLst/>
          </a:prstGeom>
        </p:spPr>
      </p:pic>
      <p:sp>
        <p:nvSpPr>
          <p:cNvPr id="6" name="文本框 5">
            <a:extLst>
              <a:ext uri="{FF2B5EF4-FFF2-40B4-BE49-F238E27FC236}">
                <a16:creationId xmlns:a16="http://schemas.microsoft.com/office/drawing/2014/main" id="{916E28C2-3817-4627-A490-EBEAC38915F5}"/>
              </a:ext>
            </a:extLst>
          </p:cNvPr>
          <p:cNvSpPr txBox="1"/>
          <p:nvPr/>
        </p:nvSpPr>
        <p:spPr>
          <a:xfrm>
            <a:off x="0" y="89339"/>
            <a:ext cx="1850164"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本章总览</a:t>
            </a:r>
          </a:p>
        </p:txBody>
      </p:sp>
    </p:spTree>
    <p:extLst>
      <p:ext uri="{BB962C8B-B14F-4D97-AF65-F5344CB8AC3E}">
        <p14:creationId xmlns:p14="http://schemas.microsoft.com/office/powerpoint/2010/main" val="1571817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rot="16200000">
            <a:off x="-1381243" y="3049090"/>
            <a:ext cx="3631763" cy="759820"/>
          </a:xfrm>
          <a:prstGeom prst="rect">
            <a:avLst/>
          </a:prstGeom>
          <a:noFill/>
        </p:spPr>
        <p:txBody>
          <a:bodyPr vert="eaVert" wrap="square">
            <a:spAutoFit/>
          </a:bodyPr>
          <a:lstStyle/>
          <a:p>
            <a:pPr algn="ctr"/>
            <a:r>
              <a:rPr lang="en-US" altLang="zh-CN" sz="3200" dirty="0">
                <a:latin typeface="微软雅黑" panose="020B0503020204020204" pitchFamily="34" charset="-122"/>
                <a:ea typeface="微软雅黑" panose="020B0503020204020204" pitchFamily="34" charset="-122"/>
              </a:rPr>
              <a:t>I/O</a:t>
            </a:r>
            <a:r>
              <a:rPr lang="zh-CN" altLang="en-US" sz="3200" dirty="0">
                <a:latin typeface="微软雅黑" panose="020B0503020204020204" pitchFamily="34" charset="-122"/>
                <a:ea typeface="微软雅黑" panose="020B0503020204020204" pitchFamily="34" charset="-122"/>
              </a:rPr>
              <a:t>控制方式简介</a:t>
            </a:r>
          </a:p>
        </p:txBody>
      </p:sp>
      <p:pic>
        <p:nvPicPr>
          <p:cNvPr id="24" name="图片 23">
            <a:extLst>
              <a:ext uri="{FF2B5EF4-FFF2-40B4-BE49-F238E27FC236}">
                <a16:creationId xmlns:a16="http://schemas.microsoft.com/office/drawing/2014/main" id="{1A801E20-B783-4B70-9527-F618FFC4A0AC}"/>
              </a:ext>
            </a:extLst>
          </p:cNvPr>
          <p:cNvPicPr>
            <a:picLocks noChangeAspect="1"/>
          </p:cNvPicPr>
          <p:nvPr/>
        </p:nvPicPr>
        <p:blipFill>
          <a:blip r:embed="rId3"/>
          <a:stretch>
            <a:fillRect/>
          </a:stretch>
        </p:blipFill>
        <p:spPr>
          <a:xfrm>
            <a:off x="1172903" y="4435490"/>
            <a:ext cx="10800000" cy="2401334"/>
          </a:xfrm>
          <a:prstGeom prst="rect">
            <a:avLst/>
          </a:prstGeom>
        </p:spPr>
      </p:pic>
      <p:pic>
        <p:nvPicPr>
          <p:cNvPr id="7" name="图片 6">
            <a:extLst>
              <a:ext uri="{FF2B5EF4-FFF2-40B4-BE49-F238E27FC236}">
                <a16:creationId xmlns:a16="http://schemas.microsoft.com/office/drawing/2014/main" id="{2A29AFA1-44C6-4386-8DA0-E5D352C4A86E}"/>
              </a:ext>
            </a:extLst>
          </p:cNvPr>
          <p:cNvPicPr>
            <a:picLocks noChangeAspect="1"/>
          </p:cNvPicPr>
          <p:nvPr/>
        </p:nvPicPr>
        <p:blipFill>
          <a:blip r:embed="rId4"/>
          <a:stretch>
            <a:fillRect/>
          </a:stretch>
        </p:blipFill>
        <p:spPr>
          <a:xfrm>
            <a:off x="1172903" y="140181"/>
            <a:ext cx="10864516" cy="1858007"/>
          </a:xfrm>
          <a:prstGeom prst="rect">
            <a:avLst/>
          </a:prstGeom>
        </p:spPr>
      </p:pic>
      <p:pic>
        <p:nvPicPr>
          <p:cNvPr id="8" name="图片 7">
            <a:extLst>
              <a:ext uri="{FF2B5EF4-FFF2-40B4-BE49-F238E27FC236}">
                <a16:creationId xmlns:a16="http://schemas.microsoft.com/office/drawing/2014/main" id="{E3F048C7-DA20-4EE6-B0A7-4CF1CEAA6B22}"/>
              </a:ext>
            </a:extLst>
          </p:cNvPr>
          <p:cNvPicPr>
            <a:picLocks noChangeAspect="1"/>
          </p:cNvPicPr>
          <p:nvPr/>
        </p:nvPicPr>
        <p:blipFill>
          <a:blip r:embed="rId5"/>
          <a:stretch>
            <a:fillRect/>
          </a:stretch>
        </p:blipFill>
        <p:spPr>
          <a:xfrm>
            <a:off x="1216015" y="1998188"/>
            <a:ext cx="10778291" cy="2437302"/>
          </a:xfrm>
          <a:prstGeom prst="rect">
            <a:avLst/>
          </a:prstGeom>
        </p:spPr>
      </p:pic>
    </p:spTree>
    <p:extLst>
      <p:ext uri="{BB962C8B-B14F-4D97-AF65-F5344CB8AC3E}">
        <p14:creationId xmlns:p14="http://schemas.microsoft.com/office/powerpoint/2010/main" val="1390638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D75096A-B042-498E-B658-10092283B112}"/>
              </a:ext>
            </a:extLst>
          </p:cNvPr>
          <p:cNvPicPr>
            <a:picLocks noChangeAspect="1"/>
          </p:cNvPicPr>
          <p:nvPr/>
        </p:nvPicPr>
        <p:blipFill>
          <a:blip r:embed="rId3"/>
          <a:stretch>
            <a:fillRect/>
          </a:stretch>
        </p:blipFill>
        <p:spPr>
          <a:xfrm>
            <a:off x="1174954" y="792219"/>
            <a:ext cx="9842081" cy="5077455"/>
          </a:xfrm>
          <a:prstGeom prst="rect">
            <a:avLst/>
          </a:prstGeom>
        </p:spPr>
      </p:pic>
      <p:sp>
        <p:nvSpPr>
          <p:cNvPr id="6" name="文本框 5">
            <a:extLst>
              <a:ext uri="{FF2B5EF4-FFF2-40B4-BE49-F238E27FC236}">
                <a16:creationId xmlns:a16="http://schemas.microsoft.com/office/drawing/2014/main" id="{916E28C2-3817-4627-A490-EBEAC38915F5}"/>
              </a:ext>
            </a:extLst>
          </p:cNvPr>
          <p:cNvSpPr txBox="1"/>
          <p:nvPr/>
        </p:nvSpPr>
        <p:spPr>
          <a:xfrm>
            <a:off x="4718215" y="0"/>
            <a:ext cx="27555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通道控制方式</a:t>
            </a:r>
          </a:p>
        </p:txBody>
      </p:sp>
      <p:sp>
        <p:nvSpPr>
          <p:cNvPr id="21" name="文本框 20">
            <a:extLst>
              <a:ext uri="{FF2B5EF4-FFF2-40B4-BE49-F238E27FC236}">
                <a16:creationId xmlns:a16="http://schemas.microsoft.com/office/drawing/2014/main" id="{A78F44F9-E9E6-43A1-949B-347095DA10C5}"/>
              </a:ext>
            </a:extLst>
          </p:cNvPr>
          <p:cNvSpPr txBox="1"/>
          <p:nvPr/>
        </p:nvSpPr>
        <p:spPr>
          <a:xfrm>
            <a:off x="282680" y="6077118"/>
            <a:ext cx="11626633" cy="517899"/>
          </a:xfrm>
          <a:prstGeom prst="rect">
            <a:avLst/>
          </a:prstGeom>
          <a:noFill/>
        </p:spPr>
        <p:txBody>
          <a:bodyPr wrap="square">
            <a:spAutoFit/>
          </a:bodyPr>
          <a:lstStyle/>
          <a:p>
            <a:pPr>
              <a:lnSpc>
                <a:spcPts val="3600"/>
              </a:lnSpc>
            </a:pPr>
            <a:r>
              <a:rPr lang="zh-CN" altLang="en-US" sz="2600" dirty="0">
                <a:latin typeface="微软雅黑" panose="020B0503020204020204" pitchFamily="34" charset="-122"/>
                <a:ea typeface="微软雅黑" panose="020B0503020204020204" pitchFamily="34" charset="-122"/>
              </a:rPr>
              <a:t>如果</a:t>
            </a:r>
            <a:r>
              <a:rPr lang="en-US" altLang="zh-CN" sz="2600" dirty="0">
                <a:latin typeface="微软雅黑" panose="020B0503020204020204" pitchFamily="34" charset="-122"/>
                <a:ea typeface="微软雅黑" panose="020B0503020204020204" pitchFamily="34" charset="-122"/>
              </a:rPr>
              <a:t>I/O</a:t>
            </a:r>
            <a:r>
              <a:rPr lang="zh-CN" altLang="en-US" sz="2600" dirty="0">
                <a:latin typeface="微软雅黑" panose="020B0503020204020204" pitchFamily="34" charset="-122"/>
                <a:ea typeface="微软雅黑" panose="020B0503020204020204" pitchFamily="34" charset="-122"/>
              </a:rPr>
              <a:t>设备很多，都让</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来管理，会严重降低</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利用率。</a:t>
            </a:r>
            <a:endParaRPr lang="en-US" altLang="zh-CN" sz="2600" dirty="0">
              <a:latin typeface="微软雅黑" panose="020B0503020204020204" pitchFamily="34" charset="-122"/>
              <a:ea typeface="微软雅黑" panose="020B0503020204020204" pitchFamily="34" charset="-122"/>
            </a:endParaRPr>
          </a:p>
        </p:txBody>
      </p:sp>
      <p:sp>
        <p:nvSpPr>
          <p:cNvPr id="4" name="对话气泡: 圆角矩形 3">
            <a:extLst>
              <a:ext uri="{FF2B5EF4-FFF2-40B4-BE49-F238E27FC236}">
                <a16:creationId xmlns:a16="http://schemas.microsoft.com/office/drawing/2014/main" id="{5E401537-7120-4F2F-ACB2-6F32E6642C1B}"/>
              </a:ext>
            </a:extLst>
          </p:cNvPr>
          <p:cNvSpPr/>
          <p:nvPr/>
        </p:nvSpPr>
        <p:spPr>
          <a:xfrm>
            <a:off x="8109285" y="1615184"/>
            <a:ext cx="3354861" cy="1428805"/>
          </a:xfrm>
          <a:prstGeom prst="wedgeRoundRectCallout">
            <a:avLst>
              <a:gd name="adj1" fmla="val -64802"/>
              <a:gd name="adj2" fmla="val 32953"/>
              <a:gd name="adj3" fmla="val 16667"/>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通道是具有特殊功能的处理器，能对</a:t>
            </a:r>
            <a:r>
              <a:rPr lang="en-US" altLang="zh-CN" sz="2600" dirty="0">
                <a:solidFill>
                  <a:schemeClr val="tx1"/>
                </a:solidFill>
                <a:latin typeface="微软雅黑" panose="020B0503020204020204" pitchFamily="34" charset="-122"/>
                <a:ea typeface="微软雅黑" panose="020B0503020204020204" pitchFamily="34" charset="-122"/>
              </a:rPr>
              <a:t>I/O</a:t>
            </a:r>
            <a:r>
              <a:rPr lang="zh-CN" altLang="en-US" sz="2600" dirty="0">
                <a:solidFill>
                  <a:schemeClr val="tx1"/>
                </a:solidFill>
                <a:latin typeface="微软雅黑" panose="020B0503020204020204" pitchFamily="34" charset="-122"/>
                <a:ea typeface="微软雅黑" panose="020B0503020204020204" pitchFamily="34" charset="-122"/>
              </a:rPr>
              <a:t>设备进行统一管理</a:t>
            </a:r>
          </a:p>
        </p:txBody>
      </p:sp>
    </p:spTree>
    <p:extLst>
      <p:ext uri="{BB962C8B-B14F-4D97-AF65-F5344CB8AC3E}">
        <p14:creationId xmlns:p14="http://schemas.microsoft.com/office/powerpoint/2010/main" val="232419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4718215" y="0"/>
            <a:ext cx="27555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通道控制方式</a:t>
            </a:r>
          </a:p>
        </p:txBody>
      </p:sp>
      <p:sp>
        <p:nvSpPr>
          <p:cNvPr id="2" name="流程图: 过程 1">
            <a:extLst>
              <a:ext uri="{FF2B5EF4-FFF2-40B4-BE49-F238E27FC236}">
                <a16:creationId xmlns:a16="http://schemas.microsoft.com/office/drawing/2014/main" id="{E0E6B439-9BA2-4D00-B0AE-CFDB9BABDA2D}"/>
              </a:ext>
            </a:extLst>
          </p:cNvPr>
          <p:cNvSpPr/>
          <p:nvPr/>
        </p:nvSpPr>
        <p:spPr>
          <a:xfrm>
            <a:off x="938460" y="2266646"/>
            <a:ext cx="1383632" cy="12151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latin typeface="微软雅黑" panose="020B0503020204020204" pitchFamily="34" charset="-122"/>
                <a:ea typeface="微软雅黑" panose="020B0503020204020204" pitchFamily="34" charset="-122"/>
              </a:rPr>
              <a:t>CPU</a:t>
            </a:r>
            <a:endParaRPr lang="zh-CN" altLang="en-US" sz="2600" dirty="0">
              <a:latin typeface="微软雅黑" panose="020B0503020204020204" pitchFamily="34" charset="-122"/>
              <a:ea typeface="微软雅黑" panose="020B0503020204020204" pitchFamily="34" charset="-122"/>
            </a:endParaRPr>
          </a:p>
        </p:txBody>
      </p:sp>
      <p:sp>
        <p:nvSpPr>
          <p:cNvPr id="7" name="流程图: 过程 6">
            <a:extLst>
              <a:ext uri="{FF2B5EF4-FFF2-40B4-BE49-F238E27FC236}">
                <a16:creationId xmlns:a16="http://schemas.microsoft.com/office/drawing/2014/main" id="{B0E5CFD4-1EEF-49E4-A0D2-7A83C3EC3A79}"/>
              </a:ext>
            </a:extLst>
          </p:cNvPr>
          <p:cNvSpPr/>
          <p:nvPr/>
        </p:nvSpPr>
        <p:spPr>
          <a:xfrm>
            <a:off x="4381496" y="1812851"/>
            <a:ext cx="1383632" cy="305180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latin typeface="微软雅黑" panose="020B0503020204020204" pitchFamily="34" charset="-122"/>
              <a:ea typeface="微软雅黑" panose="020B0503020204020204" pitchFamily="34" charset="-122"/>
            </a:endParaRPr>
          </a:p>
        </p:txBody>
      </p:sp>
      <p:sp>
        <p:nvSpPr>
          <p:cNvPr id="8" name="流程图: 过程 7">
            <a:extLst>
              <a:ext uri="{FF2B5EF4-FFF2-40B4-BE49-F238E27FC236}">
                <a16:creationId xmlns:a16="http://schemas.microsoft.com/office/drawing/2014/main" id="{89677A9C-2BFD-4905-A682-60EF00EE3124}"/>
              </a:ext>
            </a:extLst>
          </p:cNvPr>
          <p:cNvSpPr/>
          <p:nvPr/>
        </p:nvSpPr>
        <p:spPr>
          <a:xfrm>
            <a:off x="7427492" y="1919309"/>
            <a:ext cx="1383632" cy="155999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通道</a:t>
            </a:r>
          </a:p>
        </p:txBody>
      </p:sp>
      <p:sp>
        <p:nvSpPr>
          <p:cNvPr id="9" name="流程图: 过程 8">
            <a:extLst>
              <a:ext uri="{FF2B5EF4-FFF2-40B4-BE49-F238E27FC236}">
                <a16:creationId xmlns:a16="http://schemas.microsoft.com/office/drawing/2014/main" id="{69997D16-9915-41C4-BC7A-4BBEC77CF0D5}"/>
              </a:ext>
            </a:extLst>
          </p:cNvPr>
          <p:cNvSpPr/>
          <p:nvPr/>
        </p:nvSpPr>
        <p:spPr>
          <a:xfrm>
            <a:off x="9942092" y="2131742"/>
            <a:ext cx="1552075" cy="69772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latin typeface="微软雅黑" panose="020B0503020204020204" pitchFamily="34" charset="-122"/>
                <a:ea typeface="微软雅黑" panose="020B0503020204020204" pitchFamily="34" charset="-122"/>
              </a:rPr>
              <a:t>I/O</a:t>
            </a:r>
            <a:r>
              <a:rPr lang="zh-CN" altLang="en-US" sz="2600" dirty="0">
                <a:latin typeface="微软雅黑" panose="020B0503020204020204" pitchFamily="34" charset="-122"/>
                <a:ea typeface="微软雅黑" panose="020B0503020204020204" pitchFamily="34" charset="-122"/>
              </a:rPr>
              <a:t>设备</a:t>
            </a:r>
            <a:r>
              <a:rPr lang="en-US" altLang="zh-CN" sz="2600" dirty="0">
                <a:latin typeface="微软雅黑" panose="020B0503020204020204" pitchFamily="34" charset="-122"/>
                <a:ea typeface="微软雅黑" panose="020B0503020204020204" pitchFamily="34" charset="-122"/>
              </a:rPr>
              <a:t>1</a:t>
            </a:r>
            <a:endParaRPr lang="zh-CN" altLang="en-US" sz="2600" dirty="0">
              <a:latin typeface="微软雅黑" panose="020B0503020204020204" pitchFamily="34" charset="-122"/>
              <a:ea typeface="微软雅黑" panose="020B0503020204020204" pitchFamily="34" charset="-122"/>
            </a:endParaRPr>
          </a:p>
        </p:txBody>
      </p:sp>
      <p:sp>
        <p:nvSpPr>
          <p:cNvPr id="10" name="流程图: 过程 9">
            <a:extLst>
              <a:ext uri="{FF2B5EF4-FFF2-40B4-BE49-F238E27FC236}">
                <a16:creationId xmlns:a16="http://schemas.microsoft.com/office/drawing/2014/main" id="{802D4D05-6581-42AC-B8D5-1D5C1C1B8265}"/>
              </a:ext>
            </a:extLst>
          </p:cNvPr>
          <p:cNvSpPr/>
          <p:nvPr/>
        </p:nvSpPr>
        <p:spPr>
          <a:xfrm>
            <a:off x="9942092" y="3039046"/>
            <a:ext cx="1552075" cy="69772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latin typeface="微软雅黑" panose="020B0503020204020204" pitchFamily="34" charset="-122"/>
                <a:ea typeface="微软雅黑" panose="020B0503020204020204" pitchFamily="34" charset="-122"/>
              </a:rPr>
              <a:t>I/O</a:t>
            </a:r>
            <a:r>
              <a:rPr lang="zh-CN" altLang="en-US" sz="2600" dirty="0">
                <a:latin typeface="微软雅黑" panose="020B0503020204020204" pitchFamily="34" charset="-122"/>
                <a:ea typeface="微软雅黑" panose="020B0503020204020204" pitchFamily="34" charset="-122"/>
              </a:rPr>
              <a:t>设备</a:t>
            </a:r>
            <a:r>
              <a:rPr lang="en-US" altLang="zh-CN" sz="2600" dirty="0">
                <a:latin typeface="微软雅黑" panose="020B0503020204020204" pitchFamily="34" charset="-122"/>
                <a:ea typeface="微软雅黑" panose="020B0503020204020204" pitchFamily="34" charset="-122"/>
              </a:rPr>
              <a:t>2</a:t>
            </a:r>
            <a:endParaRPr lang="zh-CN" altLang="en-US" sz="2600" dirty="0">
              <a:latin typeface="微软雅黑" panose="020B0503020204020204" pitchFamily="34" charset="-122"/>
              <a:ea typeface="微软雅黑" panose="020B0503020204020204" pitchFamily="34" charset="-122"/>
            </a:endParaRPr>
          </a:p>
        </p:txBody>
      </p:sp>
      <p:sp>
        <p:nvSpPr>
          <p:cNvPr id="11" name="流程图: 过程 10">
            <a:extLst>
              <a:ext uri="{FF2B5EF4-FFF2-40B4-BE49-F238E27FC236}">
                <a16:creationId xmlns:a16="http://schemas.microsoft.com/office/drawing/2014/main" id="{91112F44-33C3-4030-8FB3-4852FD53D57B}"/>
              </a:ext>
            </a:extLst>
          </p:cNvPr>
          <p:cNvSpPr/>
          <p:nvPr/>
        </p:nvSpPr>
        <p:spPr>
          <a:xfrm>
            <a:off x="9942092" y="3946350"/>
            <a:ext cx="1552075" cy="69772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latin typeface="微软雅黑" panose="020B0503020204020204" pitchFamily="34" charset="-122"/>
                <a:ea typeface="微软雅黑" panose="020B0503020204020204" pitchFamily="34" charset="-122"/>
              </a:rPr>
              <a:t>I/O</a:t>
            </a:r>
            <a:r>
              <a:rPr lang="zh-CN" altLang="en-US" sz="2600" dirty="0">
                <a:latin typeface="微软雅黑" panose="020B0503020204020204" pitchFamily="34" charset="-122"/>
                <a:ea typeface="微软雅黑" panose="020B0503020204020204" pitchFamily="34" charset="-122"/>
              </a:rPr>
              <a:t>设备</a:t>
            </a:r>
            <a:r>
              <a:rPr lang="en-US" altLang="zh-CN" sz="2600" dirty="0">
                <a:latin typeface="微软雅黑" panose="020B0503020204020204" pitchFamily="34" charset="-122"/>
                <a:ea typeface="微软雅黑" panose="020B0503020204020204" pitchFamily="34" charset="-122"/>
              </a:rPr>
              <a:t>3</a:t>
            </a:r>
            <a:endParaRPr lang="zh-CN" altLang="en-US" sz="2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C870B21-1B1D-498D-A249-E370BB13D751}"/>
              </a:ext>
            </a:extLst>
          </p:cNvPr>
          <p:cNvSpPr txBox="1"/>
          <p:nvPr/>
        </p:nvSpPr>
        <p:spPr>
          <a:xfrm>
            <a:off x="4649866" y="4871500"/>
            <a:ext cx="899029" cy="492443"/>
          </a:xfrm>
          <a:prstGeom prst="rect">
            <a:avLst/>
          </a:prstGeom>
          <a:noFill/>
        </p:spPr>
        <p:txBody>
          <a:bodyPr wrap="square">
            <a:spAutoFit/>
          </a:bodyPr>
          <a:lstStyle/>
          <a:p>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内存</a:t>
            </a:r>
            <a:endParaRPr lang="zh-CN" altLang="en-US" dirty="0"/>
          </a:p>
        </p:txBody>
      </p:sp>
      <p:cxnSp>
        <p:nvCxnSpPr>
          <p:cNvPr id="14" name="连接符: 肘形 13">
            <a:extLst>
              <a:ext uri="{FF2B5EF4-FFF2-40B4-BE49-F238E27FC236}">
                <a16:creationId xmlns:a16="http://schemas.microsoft.com/office/drawing/2014/main" id="{7157F5C6-D2C8-4904-95B0-911CA5FBE352}"/>
              </a:ext>
            </a:extLst>
          </p:cNvPr>
          <p:cNvCxnSpPr>
            <a:stCxn id="2" idx="2"/>
            <a:endCxn id="8" idx="2"/>
          </p:cNvCxnSpPr>
          <p:nvPr/>
        </p:nvCxnSpPr>
        <p:spPr>
          <a:xfrm rot="5400000" flipH="1" flipV="1">
            <a:off x="4873525" y="236054"/>
            <a:ext cx="2533" cy="6489032"/>
          </a:xfrm>
          <a:prstGeom prst="bentConnector3">
            <a:avLst>
              <a:gd name="adj1" fmla="val -88823806"/>
            </a:avLst>
          </a:prstGeom>
          <a:ln w="3810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5E2C562-F7C4-4F87-9AD0-1A421138B6DF}"/>
              </a:ext>
            </a:extLst>
          </p:cNvPr>
          <p:cNvCxnSpPr>
            <a:cxnSpLocks/>
            <a:stCxn id="13" idx="2"/>
          </p:cNvCxnSpPr>
          <p:nvPr/>
        </p:nvCxnSpPr>
        <p:spPr>
          <a:xfrm>
            <a:off x="5099381" y="5363943"/>
            <a:ext cx="0" cy="3510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CCA25C98-AF2C-45E1-A443-51294A103ED5}"/>
              </a:ext>
            </a:extLst>
          </p:cNvPr>
          <p:cNvCxnSpPr>
            <a:cxnSpLocks/>
          </p:cNvCxnSpPr>
          <p:nvPr/>
        </p:nvCxnSpPr>
        <p:spPr>
          <a:xfrm>
            <a:off x="2322092" y="2586781"/>
            <a:ext cx="504524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FAE39C3B-4CAB-41F3-8D65-9BD83337B0DA}"/>
              </a:ext>
            </a:extLst>
          </p:cNvPr>
          <p:cNvSpPr txBox="1"/>
          <p:nvPr/>
        </p:nvSpPr>
        <p:spPr>
          <a:xfrm>
            <a:off x="2351668" y="2052055"/>
            <a:ext cx="1712160" cy="492443"/>
          </a:xfrm>
          <a:prstGeom prst="rect">
            <a:avLst/>
          </a:prstGeom>
          <a:noFill/>
        </p:spPr>
        <p:txBody>
          <a:bodyPr wrap="square">
            <a:spAutoFit/>
          </a:bodyPr>
          <a:lstStyle/>
          <a:p>
            <a:r>
              <a:rPr lang="en-US" altLang="zh-CN" sz="2600" dirty="0">
                <a:solidFill>
                  <a:prstClr val="black"/>
                </a:solidFill>
                <a:latin typeface="微软雅黑" panose="020B0503020204020204" pitchFamily="34" charset="-122"/>
                <a:ea typeface="微软雅黑" panose="020B0503020204020204" pitchFamily="34" charset="-122"/>
              </a:rPr>
              <a:t>①I/O</a:t>
            </a:r>
            <a:r>
              <a:rPr lang="zh-CN" altLang="en-US" sz="2600" dirty="0">
                <a:solidFill>
                  <a:prstClr val="black"/>
                </a:solidFill>
                <a:latin typeface="微软雅黑" panose="020B0503020204020204" pitchFamily="34" charset="-122"/>
                <a:ea typeface="微软雅黑" panose="020B0503020204020204" pitchFamily="34" charset="-122"/>
              </a:rPr>
              <a:t>指令</a:t>
            </a:r>
            <a:endParaRPr lang="zh-CN" altLang="en-US" dirty="0"/>
          </a:p>
        </p:txBody>
      </p:sp>
      <p:sp>
        <p:nvSpPr>
          <p:cNvPr id="32" name="文本框 31">
            <a:extLst>
              <a:ext uri="{FF2B5EF4-FFF2-40B4-BE49-F238E27FC236}">
                <a16:creationId xmlns:a16="http://schemas.microsoft.com/office/drawing/2014/main" id="{79D66EF8-EA0D-4B02-BF54-7F70E7BD97AA}"/>
              </a:ext>
            </a:extLst>
          </p:cNvPr>
          <p:cNvSpPr txBox="1"/>
          <p:nvPr/>
        </p:nvSpPr>
        <p:spPr>
          <a:xfrm>
            <a:off x="177968" y="6009193"/>
            <a:ext cx="11995479" cy="492443"/>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通道：</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弱鸡版</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，可识别执行通道指令，通道指令种类功能通常比较单一</a:t>
            </a:r>
          </a:p>
        </p:txBody>
      </p:sp>
      <p:sp>
        <p:nvSpPr>
          <p:cNvPr id="33" name="对话气泡: 圆角矩形 32">
            <a:extLst>
              <a:ext uri="{FF2B5EF4-FFF2-40B4-BE49-F238E27FC236}">
                <a16:creationId xmlns:a16="http://schemas.microsoft.com/office/drawing/2014/main" id="{BA606654-446A-4AF4-8C32-793D9F1582EB}"/>
              </a:ext>
            </a:extLst>
          </p:cNvPr>
          <p:cNvSpPr/>
          <p:nvPr/>
        </p:nvSpPr>
        <p:spPr>
          <a:xfrm>
            <a:off x="5099380" y="563675"/>
            <a:ext cx="5380124" cy="1146057"/>
          </a:xfrm>
          <a:prstGeom prst="wedgeRoundRectCallout">
            <a:avLst>
              <a:gd name="adj1" fmla="val -28804"/>
              <a:gd name="adj2" fmla="val 117585"/>
              <a:gd name="adj3" fmla="val 16667"/>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prstClr val="black"/>
                </a:solidFill>
                <a:latin typeface="微软雅黑" panose="020B0503020204020204" pitchFamily="34" charset="-122"/>
                <a:ea typeface="微软雅黑" panose="020B0503020204020204" pitchFamily="34" charset="-122"/>
              </a:rPr>
              <a:t>① </a:t>
            </a:r>
            <a:r>
              <a:rPr lang="en-US" altLang="zh-CN" sz="2200" dirty="0">
                <a:solidFill>
                  <a:schemeClr val="tx1"/>
                </a:solidFill>
                <a:latin typeface="微软雅黑" panose="020B0503020204020204" pitchFamily="34" charset="-122"/>
                <a:ea typeface="微软雅黑" panose="020B0503020204020204" pitchFamily="34" charset="-122"/>
              </a:rPr>
              <a:t>CPU</a:t>
            </a:r>
            <a:r>
              <a:rPr lang="zh-CN" altLang="en-US" sz="2200" dirty="0">
                <a:solidFill>
                  <a:schemeClr val="tx1"/>
                </a:solidFill>
                <a:latin typeface="微软雅黑" panose="020B0503020204020204" pitchFamily="34" charset="-122"/>
                <a:ea typeface="微软雅黑" panose="020B0503020204020204" pitchFamily="34" charset="-122"/>
              </a:rPr>
              <a:t>向通道发出</a:t>
            </a:r>
            <a:r>
              <a:rPr lang="en-US" altLang="zh-CN" sz="2200" dirty="0">
                <a:solidFill>
                  <a:schemeClr val="tx1"/>
                </a:solidFill>
                <a:latin typeface="微软雅黑" panose="020B0503020204020204" pitchFamily="34" charset="-122"/>
                <a:ea typeface="微软雅黑" panose="020B0503020204020204" pitchFamily="34" charset="-122"/>
              </a:rPr>
              <a:t>I/O</a:t>
            </a:r>
            <a:r>
              <a:rPr lang="zh-CN" altLang="en-US" sz="2200" dirty="0">
                <a:solidFill>
                  <a:schemeClr val="tx1"/>
                </a:solidFill>
                <a:latin typeface="微软雅黑" panose="020B0503020204020204" pitchFamily="34" charset="-122"/>
                <a:ea typeface="微软雅黑" panose="020B0503020204020204" pitchFamily="34" charset="-122"/>
              </a:rPr>
              <a:t>指令，指明通道程序在内存中的位置，并指明要操作的是哪个</a:t>
            </a:r>
            <a:r>
              <a:rPr lang="en-US" altLang="zh-CN" sz="2200" dirty="0">
                <a:solidFill>
                  <a:schemeClr val="tx1"/>
                </a:solidFill>
                <a:latin typeface="微软雅黑" panose="020B0503020204020204" pitchFamily="34" charset="-122"/>
                <a:ea typeface="微软雅黑" panose="020B0503020204020204" pitchFamily="34" charset="-122"/>
              </a:rPr>
              <a:t>I/O</a:t>
            </a:r>
            <a:r>
              <a:rPr lang="zh-CN" altLang="en-US" sz="2200" dirty="0">
                <a:solidFill>
                  <a:schemeClr val="tx1"/>
                </a:solidFill>
                <a:latin typeface="微软雅黑" panose="020B0503020204020204" pitchFamily="34" charset="-122"/>
                <a:ea typeface="微软雅黑" panose="020B0503020204020204" pitchFamily="34" charset="-122"/>
              </a:rPr>
              <a:t>设备。</a:t>
            </a:r>
            <a:r>
              <a:rPr lang="en-US" altLang="zh-CN" sz="2200" dirty="0">
                <a:solidFill>
                  <a:schemeClr val="tx1"/>
                </a:solidFill>
                <a:latin typeface="微软雅黑" panose="020B0503020204020204" pitchFamily="34" charset="-122"/>
                <a:ea typeface="微软雅黑" panose="020B0503020204020204" pitchFamily="34" charset="-122"/>
              </a:rPr>
              <a:t>CPU</a:t>
            </a:r>
            <a:r>
              <a:rPr lang="zh-CN" altLang="en-US" sz="2200" dirty="0">
                <a:solidFill>
                  <a:schemeClr val="tx1"/>
                </a:solidFill>
                <a:latin typeface="微软雅黑" panose="020B0503020204020204" pitchFamily="34" charset="-122"/>
                <a:ea typeface="微软雅黑" panose="020B0503020204020204" pitchFamily="34" charset="-122"/>
              </a:rPr>
              <a:t>就可以去做其他事情</a:t>
            </a:r>
          </a:p>
        </p:txBody>
      </p:sp>
      <p:sp>
        <p:nvSpPr>
          <p:cNvPr id="34" name="流程图: 过程 33">
            <a:extLst>
              <a:ext uri="{FF2B5EF4-FFF2-40B4-BE49-F238E27FC236}">
                <a16:creationId xmlns:a16="http://schemas.microsoft.com/office/drawing/2014/main" id="{61CA6654-55BA-4905-907E-30C1A0DDD02E}"/>
              </a:ext>
            </a:extLst>
          </p:cNvPr>
          <p:cNvSpPr/>
          <p:nvPr/>
        </p:nvSpPr>
        <p:spPr>
          <a:xfrm>
            <a:off x="4381496" y="2689900"/>
            <a:ext cx="1383632" cy="800055"/>
          </a:xfrm>
          <a:prstGeom prst="flowChart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通道程序</a:t>
            </a:r>
            <a:endParaRPr lang="en-US" altLang="zh-CN" sz="2200" dirty="0">
              <a:solidFill>
                <a:schemeClr val="tx1"/>
              </a:solidFill>
              <a:latin typeface="微软雅黑" panose="020B0503020204020204" pitchFamily="34" charset="-122"/>
              <a:ea typeface="微软雅黑" panose="020B0503020204020204" pitchFamily="34" charset="-122"/>
            </a:endParaRPr>
          </a:p>
        </p:txBody>
      </p:sp>
      <p:sp>
        <p:nvSpPr>
          <p:cNvPr id="35" name="箭头: 左右 34">
            <a:extLst>
              <a:ext uri="{FF2B5EF4-FFF2-40B4-BE49-F238E27FC236}">
                <a16:creationId xmlns:a16="http://schemas.microsoft.com/office/drawing/2014/main" id="{E3D7B4E6-7AC1-4790-9809-F9A8AF728812}"/>
              </a:ext>
            </a:extLst>
          </p:cNvPr>
          <p:cNvSpPr/>
          <p:nvPr/>
        </p:nvSpPr>
        <p:spPr>
          <a:xfrm>
            <a:off x="5786685" y="2856004"/>
            <a:ext cx="1567110" cy="342768"/>
          </a:xfrm>
          <a:prstGeom prst="lef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左右 35">
            <a:extLst>
              <a:ext uri="{FF2B5EF4-FFF2-40B4-BE49-F238E27FC236}">
                <a16:creationId xmlns:a16="http://schemas.microsoft.com/office/drawing/2014/main" id="{16CD0AA3-85B9-4A9F-AF35-6226E80BB855}"/>
              </a:ext>
            </a:extLst>
          </p:cNvPr>
          <p:cNvSpPr/>
          <p:nvPr/>
        </p:nvSpPr>
        <p:spPr>
          <a:xfrm>
            <a:off x="8811124" y="2309222"/>
            <a:ext cx="1116000" cy="342768"/>
          </a:xfrm>
          <a:prstGeom prst="lef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对话气泡: 圆角矩形 36">
            <a:extLst>
              <a:ext uri="{FF2B5EF4-FFF2-40B4-BE49-F238E27FC236}">
                <a16:creationId xmlns:a16="http://schemas.microsoft.com/office/drawing/2014/main" id="{D6DC3609-0BA8-49D7-9B56-C62F13988045}"/>
              </a:ext>
            </a:extLst>
          </p:cNvPr>
          <p:cNvSpPr/>
          <p:nvPr/>
        </p:nvSpPr>
        <p:spPr>
          <a:xfrm>
            <a:off x="5969724" y="3973861"/>
            <a:ext cx="2841400" cy="1344654"/>
          </a:xfrm>
          <a:prstGeom prst="wedgeRoundRectCallout">
            <a:avLst>
              <a:gd name="adj1" fmla="val -35959"/>
              <a:gd name="adj2" fmla="val -94427"/>
              <a:gd name="adj3" fmla="val 16667"/>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solidFill>
                  <a:schemeClr val="tx1"/>
                </a:solidFill>
                <a:latin typeface="微软雅黑" panose="020B0503020204020204" pitchFamily="34" charset="-122"/>
                <a:ea typeface="微软雅黑" panose="020B0503020204020204" pitchFamily="34" charset="-122"/>
              </a:rPr>
              <a:t>②通道执行内存中的通道程序，控制</a:t>
            </a:r>
            <a:r>
              <a:rPr lang="en-US" altLang="zh-CN" sz="2200" dirty="0">
                <a:solidFill>
                  <a:schemeClr val="tx1"/>
                </a:solidFill>
                <a:latin typeface="微软雅黑" panose="020B0503020204020204" pitchFamily="34" charset="-122"/>
                <a:ea typeface="微软雅黑" panose="020B0503020204020204" pitchFamily="34" charset="-122"/>
              </a:rPr>
              <a:t>I/O</a:t>
            </a:r>
            <a:r>
              <a:rPr lang="zh-CN" altLang="en-US" sz="2200" dirty="0">
                <a:solidFill>
                  <a:schemeClr val="tx1"/>
                </a:solidFill>
                <a:latin typeface="微软雅黑" panose="020B0503020204020204" pitchFamily="34" charset="-122"/>
                <a:ea typeface="微软雅黑" panose="020B0503020204020204" pitchFamily="34" charset="-122"/>
              </a:rPr>
              <a:t>设备完成一系列任务</a:t>
            </a:r>
          </a:p>
        </p:txBody>
      </p:sp>
      <p:sp>
        <p:nvSpPr>
          <p:cNvPr id="38" name="流程图: 过程 37">
            <a:extLst>
              <a:ext uri="{FF2B5EF4-FFF2-40B4-BE49-F238E27FC236}">
                <a16:creationId xmlns:a16="http://schemas.microsoft.com/office/drawing/2014/main" id="{E1DDE702-F278-4FD9-86D8-604216DC4287}"/>
              </a:ext>
            </a:extLst>
          </p:cNvPr>
          <p:cNvSpPr/>
          <p:nvPr/>
        </p:nvSpPr>
        <p:spPr>
          <a:xfrm>
            <a:off x="4381496" y="4018163"/>
            <a:ext cx="1383632" cy="549704"/>
          </a:xfrm>
          <a:prstGeom prst="flowChart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数据</a:t>
            </a:r>
            <a:endParaRPr lang="en-US" altLang="zh-CN" sz="2200" dirty="0">
              <a:solidFill>
                <a:schemeClr val="tx1"/>
              </a:solidFill>
              <a:latin typeface="微软雅黑" panose="020B0503020204020204" pitchFamily="34" charset="-122"/>
              <a:ea typeface="微软雅黑" panose="020B0503020204020204" pitchFamily="34" charset="-122"/>
            </a:endParaRPr>
          </a:p>
        </p:txBody>
      </p:sp>
      <p:cxnSp>
        <p:nvCxnSpPr>
          <p:cNvPr id="39" name="直接箭头连接符 38">
            <a:extLst>
              <a:ext uri="{FF2B5EF4-FFF2-40B4-BE49-F238E27FC236}">
                <a16:creationId xmlns:a16="http://schemas.microsoft.com/office/drawing/2014/main" id="{D78B06A1-306E-4602-A250-40FE41D0DCB7}"/>
              </a:ext>
            </a:extLst>
          </p:cNvPr>
          <p:cNvCxnSpPr>
            <a:cxnSpLocks/>
          </p:cNvCxnSpPr>
          <p:nvPr/>
        </p:nvCxnSpPr>
        <p:spPr>
          <a:xfrm flipH="1">
            <a:off x="2322092" y="3293661"/>
            <a:ext cx="505727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7C57947-5021-4C6B-96D7-245A4D256D10}"/>
              </a:ext>
            </a:extLst>
          </p:cNvPr>
          <p:cNvSpPr txBox="1"/>
          <p:nvPr/>
        </p:nvSpPr>
        <p:spPr>
          <a:xfrm>
            <a:off x="2343649" y="2790301"/>
            <a:ext cx="1908678" cy="492443"/>
          </a:xfrm>
          <a:prstGeom prst="rect">
            <a:avLst/>
          </a:prstGeom>
          <a:noFill/>
        </p:spPr>
        <p:txBody>
          <a:bodyPr wrap="square">
            <a:spAutoFit/>
          </a:bodyPr>
          <a:lstStyle/>
          <a:p>
            <a:r>
              <a:rPr lang="en-US" altLang="zh-CN" sz="2600" dirty="0">
                <a:solidFill>
                  <a:prstClr val="black"/>
                </a:solidFill>
                <a:latin typeface="微软雅黑" panose="020B0503020204020204" pitchFamily="34" charset="-122"/>
                <a:ea typeface="微软雅黑" panose="020B0503020204020204" pitchFamily="34" charset="-122"/>
              </a:rPr>
              <a:t>③</a:t>
            </a:r>
            <a:r>
              <a:rPr lang="zh-CN" altLang="en-US" sz="2600" dirty="0">
                <a:solidFill>
                  <a:prstClr val="black"/>
                </a:solidFill>
                <a:latin typeface="微软雅黑" panose="020B0503020204020204" pitchFamily="34" charset="-122"/>
                <a:ea typeface="微软雅黑" panose="020B0503020204020204" pitchFamily="34" charset="-122"/>
              </a:rPr>
              <a:t>中断请求</a:t>
            </a:r>
            <a:endParaRPr lang="zh-CN" altLang="en-US" dirty="0"/>
          </a:p>
        </p:txBody>
      </p:sp>
      <p:sp>
        <p:nvSpPr>
          <p:cNvPr id="44" name="对话气泡: 圆角矩形 43">
            <a:extLst>
              <a:ext uri="{FF2B5EF4-FFF2-40B4-BE49-F238E27FC236}">
                <a16:creationId xmlns:a16="http://schemas.microsoft.com/office/drawing/2014/main" id="{51C6B197-C9FD-4848-A824-10C35CA7B66E}"/>
              </a:ext>
            </a:extLst>
          </p:cNvPr>
          <p:cNvSpPr/>
          <p:nvPr/>
        </p:nvSpPr>
        <p:spPr>
          <a:xfrm>
            <a:off x="872313" y="3906751"/>
            <a:ext cx="3088353" cy="1457191"/>
          </a:xfrm>
          <a:prstGeom prst="wedgeRoundRectCallout">
            <a:avLst>
              <a:gd name="adj1" fmla="val 27981"/>
              <a:gd name="adj2" fmla="val -90847"/>
              <a:gd name="adj3" fmla="val 16667"/>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prstClr val="black"/>
                </a:solidFill>
                <a:latin typeface="微软雅黑" panose="020B0503020204020204" pitchFamily="34" charset="-122"/>
                <a:ea typeface="微软雅黑" panose="020B0503020204020204" pitchFamily="34" charset="-122"/>
              </a:rPr>
              <a:t>③</a:t>
            </a:r>
            <a:r>
              <a:rPr lang="zh-CN" altLang="en-US" sz="2200" dirty="0">
                <a:solidFill>
                  <a:schemeClr val="tx1"/>
                </a:solidFill>
                <a:latin typeface="微软雅黑" panose="020B0503020204020204" pitchFamily="34" charset="-122"/>
                <a:ea typeface="微软雅黑" panose="020B0503020204020204" pitchFamily="34" charset="-122"/>
              </a:rPr>
              <a:t>通道执行完规定的任务后，向</a:t>
            </a:r>
            <a:r>
              <a:rPr lang="en-US" altLang="zh-CN" sz="2200" dirty="0">
                <a:solidFill>
                  <a:schemeClr val="tx1"/>
                </a:solidFill>
                <a:latin typeface="微软雅黑" panose="020B0503020204020204" pitchFamily="34" charset="-122"/>
                <a:ea typeface="微软雅黑" panose="020B0503020204020204" pitchFamily="34" charset="-122"/>
              </a:rPr>
              <a:t>CPU</a:t>
            </a:r>
            <a:r>
              <a:rPr lang="zh-CN" altLang="en-US" sz="2200" dirty="0">
                <a:solidFill>
                  <a:schemeClr val="tx1"/>
                </a:solidFill>
                <a:latin typeface="微软雅黑" panose="020B0503020204020204" pitchFamily="34" charset="-122"/>
                <a:ea typeface="微软雅黑" panose="020B0503020204020204" pitchFamily="34" charset="-122"/>
              </a:rPr>
              <a:t>发出中断请求，之后</a:t>
            </a:r>
            <a:r>
              <a:rPr lang="en-US" altLang="zh-CN" sz="2200" dirty="0">
                <a:solidFill>
                  <a:schemeClr val="tx1"/>
                </a:solidFill>
                <a:latin typeface="微软雅黑" panose="020B0503020204020204" pitchFamily="34" charset="-122"/>
                <a:ea typeface="微软雅黑" panose="020B0503020204020204" pitchFamily="34" charset="-122"/>
              </a:rPr>
              <a:t>CPU</a:t>
            </a:r>
            <a:r>
              <a:rPr lang="zh-CN" altLang="en-US" sz="2200" dirty="0">
                <a:solidFill>
                  <a:schemeClr val="tx1"/>
                </a:solidFill>
                <a:latin typeface="微软雅黑" panose="020B0503020204020204" pitchFamily="34" charset="-122"/>
                <a:ea typeface="微软雅黑" panose="020B0503020204020204" pitchFamily="34" charset="-122"/>
              </a:rPr>
              <a:t>对中断进行处理</a:t>
            </a:r>
          </a:p>
        </p:txBody>
      </p:sp>
    </p:spTree>
    <p:extLst>
      <p:ext uri="{BB962C8B-B14F-4D97-AF65-F5344CB8AC3E}">
        <p14:creationId xmlns:p14="http://schemas.microsoft.com/office/powerpoint/2010/main" val="355826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left)">
                                      <p:cBhvr>
                                        <p:cTn id="41" dur="500"/>
                                        <p:tgtEl>
                                          <p:spTgt spid="28"/>
                                        </p:tgtEl>
                                      </p:cBhvr>
                                    </p:animEffect>
                                  </p:childTnLst>
                                </p:cTn>
                              </p:par>
                              <p:par>
                                <p:cTn id="42" presetID="22" presetClass="entr" presetSubtype="8"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5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500"/>
                                        <p:tgtEl>
                                          <p:spTgt spid="3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grpId="0" nodeType="click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2" fill="hold"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wipe(right)">
                                      <p:cBhvr>
                                        <p:cTn id="76" dur="500"/>
                                        <p:tgtEl>
                                          <p:spTgt spid="3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fade">
                                      <p:cBhvr>
                                        <p:cTn id="8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1" grpId="0" animBg="1"/>
      <p:bldP spid="13" grpId="0"/>
      <p:bldP spid="28" grpId="0"/>
      <p:bldP spid="32" grpId="0"/>
      <p:bldP spid="33" grpId="0" animBg="1"/>
      <p:bldP spid="34" grpId="0" animBg="1"/>
      <p:bldP spid="35" grpId="0" animBg="1"/>
      <p:bldP spid="36" grpId="0" animBg="1"/>
      <p:bldP spid="37" grpId="0" animBg="1"/>
      <p:bldP spid="38" grpId="0" animBg="1"/>
      <p:bldP spid="40" grpId="0"/>
      <p:bldP spid="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0" y="89339"/>
            <a:ext cx="1850164"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本节回顾</a:t>
            </a:r>
          </a:p>
        </p:txBody>
      </p:sp>
      <p:pic>
        <p:nvPicPr>
          <p:cNvPr id="3" name="图片 2">
            <a:extLst>
              <a:ext uri="{FF2B5EF4-FFF2-40B4-BE49-F238E27FC236}">
                <a16:creationId xmlns:a16="http://schemas.microsoft.com/office/drawing/2014/main" id="{75E8F944-7C37-4AD3-9535-1E4E20622657}"/>
              </a:ext>
            </a:extLst>
          </p:cNvPr>
          <p:cNvPicPr>
            <a:picLocks noChangeAspect="1"/>
          </p:cNvPicPr>
          <p:nvPr/>
        </p:nvPicPr>
        <p:blipFill>
          <a:blip r:embed="rId3"/>
          <a:stretch>
            <a:fillRect/>
          </a:stretch>
        </p:blipFill>
        <p:spPr>
          <a:xfrm>
            <a:off x="0" y="1036716"/>
            <a:ext cx="12192000" cy="4784567"/>
          </a:xfrm>
          <a:prstGeom prst="rect">
            <a:avLst/>
          </a:prstGeom>
        </p:spPr>
      </p:pic>
    </p:spTree>
    <p:extLst>
      <p:ext uri="{BB962C8B-B14F-4D97-AF65-F5344CB8AC3E}">
        <p14:creationId xmlns:p14="http://schemas.microsoft.com/office/powerpoint/2010/main" val="2866866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4295857" y="-21544"/>
            <a:ext cx="3600285"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I/O</a:t>
            </a:r>
            <a:r>
              <a:rPr lang="zh-CN" altLang="en-US" sz="3200" dirty="0">
                <a:latin typeface="微软雅黑" panose="020B0503020204020204" pitchFamily="34" charset="-122"/>
                <a:ea typeface="微软雅黑" panose="020B0503020204020204" pitchFamily="34" charset="-122"/>
              </a:rPr>
              <a:t>接口的作用</a:t>
            </a:r>
          </a:p>
        </p:txBody>
      </p:sp>
      <p:sp>
        <p:nvSpPr>
          <p:cNvPr id="80" name="矩形 79">
            <a:extLst>
              <a:ext uri="{FF2B5EF4-FFF2-40B4-BE49-F238E27FC236}">
                <a16:creationId xmlns:a16="http://schemas.microsoft.com/office/drawing/2014/main" id="{246ED6BD-F467-467F-811C-884D03F287A7}"/>
              </a:ext>
            </a:extLst>
          </p:cNvPr>
          <p:cNvSpPr/>
          <p:nvPr/>
        </p:nvSpPr>
        <p:spPr bwMode="auto">
          <a:xfrm>
            <a:off x="151420" y="580674"/>
            <a:ext cx="1748856" cy="4578999"/>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6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73E5C4D4-1DDB-421B-A0FE-234DD0CA1A70}"/>
              </a:ext>
            </a:extLst>
          </p:cNvPr>
          <p:cNvSpPr txBox="1"/>
          <p:nvPr/>
        </p:nvSpPr>
        <p:spPr>
          <a:xfrm>
            <a:off x="483233" y="866943"/>
            <a:ext cx="1068626" cy="492444"/>
          </a:xfrm>
          <a:prstGeom prst="rect">
            <a:avLst/>
          </a:prstGeom>
          <a:noFill/>
        </p:spPr>
        <p:txBody>
          <a:bodyPr wrap="square">
            <a:spAutoFit/>
          </a:bodyPr>
          <a:lstStyle/>
          <a:p>
            <a:r>
              <a:rPr lang="en-US" altLang="zh-CN" sz="2600" dirty="0">
                <a:latin typeface="微软雅黑" panose="020B0503020204020204" pitchFamily="34" charset="-122"/>
                <a:ea typeface="微软雅黑" panose="020B0503020204020204" pitchFamily="34" charset="-122"/>
              </a:rPr>
              <a:t>CPU</a:t>
            </a:r>
            <a:endParaRPr lang="zh-CN" altLang="en-US" sz="2600" dirty="0">
              <a:latin typeface="微软雅黑" panose="020B0503020204020204" pitchFamily="34" charset="-122"/>
              <a:ea typeface="微软雅黑" panose="020B0503020204020204" pitchFamily="34" charset="-122"/>
            </a:endParaRPr>
          </a:p>
        </p:txBody>
      </p:sp>
      <p:sp>
        <p:nvSpPr>
          <p:cNvPr id="82" name="矩形 81">
            <a:extLst>
              <a:ext uri="{FF2B5EF4-FFF2-40B4-BE49-F238E27FC236}">
                <a16:creationId xmlns:a16="http://schemas.microsoft.com/office/drawing/2014/main" id="{D3F0B3B0-CC96-4B0D-B6E0-1D98C978E1F5}"/>
              </a:ext>
            </a:extLst>
          </p:cNvPr>
          <p:cNvSpPr/>
          <p:nvPr/>
        </p:nvSpPr>
        <p:spPr bwMode="auto">
          <a:xfrm>
            <a:off x="2970820" y="580674"/>
            <a:ext cx="3186532" cy="4578999"/>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6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83" name="文本框 82">
            <a:extLst>
              <a:ext uri="{FF2B5EF4-FFF2-40B4-BE49-F238E27FC236}">
                <a16:creationId xmlns:a16="http://schemas.microsoft.com/office/drawing/2014/main" id="{83C7AD57-12D2-4709-BE69-D5E06DDF1821}"/>
              </a:ext>
            </a:extLst>
          </p:cNvPr>
          <p:cNvSpPr txBox="1"/>
          <p:nvPr/>
        </p:nvSpPr>
        <p:spPr>
          <a:xfrm>
            <a:off x="3961331" y="563231"/>
            <a:ext cx="1597315" cy="492444"/>
          </a:xfrm>
          <a:prstGeom prst="rect">
            <a:avLst/>
          </a:prstGeom>
          <a:noFill/>
        </p:spPr>
        <p:txBody>
          <a:bodyPr wrap="square">
            <a:spAutoFit/>
          </a:bodyPr>
          <a:lstStyle/>
          <a:p>
            <a:r>
              <a:rPr lang="en-US" altLang="zh-CN" sz="2600" dirty="0">
                <a:latin typeface="微软雅黑" panose="020B0503020204020204" pitchFamily="34" charset="-122"/>
                <a:ea typeface="微软雅黑" panose="020B0503020204020204" pitchFamily="34" charset="-122"/>
              </a:rPr>
              <a:t>I/O</a:t>
            </a:r>
            <a:r>
              <a:rPr lang="zh-CN" altLang="en-US" sz="2600" dirty="0">
                <a:latin typeface="微软雅黑" panose="020B0503020204020204" pitchFamily="34" charset="-122"/>
                <a:ea typeface="微软雅黑" panose="020B0503020204020204" pitchFamily="34" charset="-122"/>
              </a:rPr>
              <a:t>接口</a:t>
            </a:r>
          </a:p>
        </p:txBody>
      </p:sp>
      <p:sp>
        <p:nvSpPr>
          <p:cNvPr id="84" name="矩形 83">
            <a:extLst>
              <a:ext uri="{FF2B5EF4-FFF2-40B4-BE49-F238E27FC236}">
                <a16:creationId xmlns:a16="http://schemas.microsoft.com/office/drawing/2014/main" id="{4F354A6C-F721-4B0D-A23A-D0220970F282}"/>
              </a:ext>
            </a:extLst>
          </p:cNvPr>
          <p:cNvSpPr/>
          <p:nvPr/>
        </p:nvSpPr>
        <p:spPr bwMode="auto">
          <a:xfrm>
            <a:off x="7942588" y="580674"/>
            <a:ext cx="1167490" cy="4578999"/>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6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85" name="文本框 84">
            <a:extLst>
              <a:ext uri="{FF2B5EF4-FFF2-40B4-BE49-F238E27FC236}">
                <a16:creationId xmlns:a16="http://schemas.microsoft.com/office/drawing/2014/main" id="{EA686624-2265-4D3D-9106-AD1BAE504C7E}"/>
              </a:ext>
            </a:extLst>
          </p:cNvPr>
          <p:cNvSpPr txBox="1"/>
          <p:nvPr/>
        </p:nvSpPr>
        <p:spPr>
          <a:xfrm>
            <a:off x="8061426" y="2572917"/>
            <a:ext cx="1068626" cy="492444"/>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外设</a:t>
            </a:r>
          </a:p>
        </p:txBody>
      </p:sp>
      <p:sp>
        <p:nvSpPr>
          <p:cNvPr id="86" name="文本框 85">
            <a:extLst>
              <a:ext uri="{FF2B5EF4-FFF2-40B4-BE49-F238E27FC236}">
                <a16:creationId xmlns:a16="http://schemas.microsoft.com/office/drawing/2014/main" id="{512F0162-0740-402B-BC47-55C5670A54A7}"/>
              </a:ext>
            </a:extLst>
          </p:cNvPr>
          <p:cNvSpPr txBox="1"/>
          <p:nvPr/>
        </p:nvSpPr>
        <p:spPr>
          <a:xfrm>
            <a:off x="1996152" y="3779335"/>
            <a:ext cx="682666" cy="492444"/>
          </a:xfrm>
          <a:prstGeom prst="rect">
            <a:avLst/>
          </a:prstGeom>
          <a:noFill/>
        </p:spPr>
        <p:txBody>
          <a:bodyPr wrap="square">
            <a:spAutoFit/>
          </a:bodyPr>
          <a:lstStyle/>
          <a:p>
            <a:r>
              <a:rPr lang="en-US" altLang="zh-CN" sz="2600" dirty="0">
                <a:latin typeface="微软雅黑" panose="020B0503020204020204" pitchFamily="34" charset="-122"/>
                <a:ea typeface="微软雅黑" panose="020B0503020204020204" pitchFamily="34" charset="-122"/>
              </a:rPr>
              <a:t>CB</a:t>
            </a:r>
            <a:endParaRPr lang="zh-CN" altLang="en-US" sz="2600" dirty="0">
              <a:latin typeface="微软雅黑" panose="020B0503020204020204" pitchFamily="34" charset="-122"/>
              <a:ea typeface="微软雅黑" panose="020B0503020204020204" pitchFamily="34" charset="-122"/>
            </a:endParaRPr>
          </a:p>
        </p:txBody>
      </p:sp>
      <p:sp>
        <p:nvSpPr>
          <p:cNvPr id="87" name="文本框 86">
            <a:extLst>
              <a:ext uri="{FF2B5EF4-FFF2-40B4-BE49-F238E27FC236}">
                <a16:creationId xmlns:a16="http://schemas.microsoft.com/office/drawing/2014/main" id="{300FB114-4EAA-4CEC-8DEA-C01E7786DAAF}"/>
              </a:ext>
            </a:extLst>
          </p:cNvPr>
          <p:cNvSpPr txBox="1"/>
          <p:nvPr/>
        </p:nvSpPr>
        <p:spPr>
          <a:xfrm>
            <a:off x="2017689" y="4463493"/>
            <a:ext cx="626243" cy="492444"/>
          </a:xfrm>
          <a:prstGeom prst="rect">
            <a:avLst/>
          </a:prstGeom>
          <a:noFill/>
        </p:spPr>
        <p:txBody>
          <a:bodyPr wrap="square">
            <a:spAutoFit/>
          </a:bodyPr>
          <a:lstStyle/>
          <a:p>
            <a:r>
              <a:rPr lang="en-US" altLang="zh-CN" sz="2600" dirty="0">
                <a:latin typeface="微软雅黑" panose="020B0503020204020204" pitchFamily="34" charset="-122"/>
                <a:ea typeface="微软雅黑" panose="020B0503020204020204" pitchFamily="34" charset="-122"/>
              </a:rPr>
              <a:t>AB</a:t>
            </a:r>
            <a:endParaRPr lang="zh-CN" altLang="en-US" sz="2600" dirty="0">
              <a:latin typeface="微软雅黑" panose="020B0503020204020204" pitchFamily="34" charset="-122"/>
              <a:ea typeface="微软雅黑" panose="020B0503020204020204" pitchFamily="34" charset="-122"/>
            </a:endParaRPr>
          </a:p>
        </p:txBody>
      </p:sp>
      <p:sp>
        <p:nvSpPr>
          <p:cNvPr id="88" name="矩形 87">
            <a:extLst>
              <a:ext uri="{FF2B5EF4-FFF2-40B4-BE49-F238E27FC236}">
                <a16:creationId xmlns:a16="http://schemas.microsoft.com/office/drawing/2014/main" id="{17F7D374-F156-4E01-83C6-3014104B359D}"/>
              </a:ext>
            </a:extLst>
          </p:cNvPr>
          <p:cNvSpPr/>
          <p:nvPr/>
        </p:nvSpPr>
        <p:spPr bwMode="auto">
          <a:xfrm>
            <a:off x="365514" y="3150000"/>
            <a:ext cx="1315436" cy="682729"/>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寄存器</a:t>
            </a:r>
          </a:p>
        </p:txBody>
      </p:sp>
      <p:sp>
        <p:nvSpPr>
          <p:cNvPr id="89" name="矩形 88">
            <a:extLst>
              <a:ext uri="{FF2B5EF4-FFF2-40B4-BE49-F238E27FC236}">
                <a16:creationId xmlns:a16="http://schemas.microsoft.com/office/drawing/2014/main" id="{6EC15067-AB70-416B-ABF1-9F325A4F635E}"/>
              </a:ext>
            </a:extLst>
          </p:cNvPr>
          <p:cNvSpPr/>
          <p:nvPr/>
        </p:nvSpPr>
        <p:spPr bwMode="auto">
          <a:xfrm>
            <a:off x="3851259" y="1051474"/>
            <a:ext cx="1695356" cy="682729"/>
          </a:xfrm>
          <a:prstGeom prst="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控制寄存器</a:t>
            </a:r>
          </a:p>
        </p:txBody>
      </p:sp>
      <p:sp>
        <p:nvSpPr>
          <p:cNvPr id="90" name="矩形 89">
            <a:extLst>
              <a:ext uri="{FF2B5EF4-FFF2-40B4-BE49-F238E27FC236}">
                <a16:creationId xmlns:a16="http://schemas.microsoft.com/office/drawing/2014/main" id="{CE3F8036-2421-4B9F-ABEB-BF7BBCF563BD}"/>
              </a:ext>
            </a:extLst>
          </p:cNvPr>
          <p:cNvSpPr/>
          <p:nvPr/>
        </p:nvSpPr>
        <p:spPr bwMode="auto">
          <a:xfrm>
            <a:off x="3851259" y="2072559"/>
            <a:ext cx="1695356" cy="682729"/>
          </a:xfrm>
          <a:prstGeom prst="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状态寄存器</a:t>
            </a:r>
          </a:p>
        </p:txBody>
      </p:sp>
      <p:sp>
        <p:nvSpPr>
          <p:cNvPr id="91" name="矩形 90">
            <a:extLst>
              <a:ext uri="{FF2B5EF4-FFF2-40B4-BE49-F238E27FC236}">
                <a16:creationId xmlns:a16="http://schemas.microsoft.com/office/drawing/2014/main" id="{68534BC7-0C94-4EAE-B4DD-327E6948EE18}"/>
              </a:ext>
            </a:extLst>
          </p:cNvPr>
          <p:cNvSpPr/>
          <p:nvPr/>
        </p:nvSpPr>
        <p:spPr bwMode="auto">
          <a:xfrm>
            <a:off x="3851259" y="3150000"/>
            <a:ext cx="1695356" cy="682729"/>
          </a:xfrm>
          <a:prstGeom prst="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数据寄存器</a:t>
            </a:r>
          </a:p>
        </p:txBody>
      </p:sp>
      <p:sp>
        <p:nvSpPr>
          <p:cNvPr id="92" name="文本框 91">
            <a:extLst>
              <a:ext uri="{FF2B5EF4-FFF2-40B4-BE49-F238E27FC236}">
                <a16:creationId xmlns:a16="http://schemas.microsoft.com/office/drawing/2014/main" id="{138F5E0E-DFEA-4370-99AB-740F730FAEEC}"/>
              </a:ext>
            </a:extLst>
          </p:cNvPr>
          <p:cNvSpPr txBox="1"/>
          <p:nvPr/>
        </p:nvSpPr>
        <p:spPr>
          <a:xfrm>
            <a:off x="2011835" y="3032847"/>
            <a:ext cx="643783" cy="492444"/>
          </a:xfrm>
          <a:prstGeom prst="rect">
            <a:avLst/>
          </a:prstGeom>
          <a:noFill/>
        </p:spPr>
        <p:txBody>
          <a:bodyPr wrap="square">
            <a:spAutoFit/>
          </a:bodyPr>
          <a:lstStyle/>
          <a:p>
            <a:r>
              <a:rPr lang="en-US" altLang="zh-CN" sz="2600" dirty="0">
                <a:latin typeface="微软雅黑" panose="020B0503020204020204" pitchFamily="34" charset="-122"/>
                <a:ea typeface="微软雅黑" panose="020B0503020204020204" pitchFamily="34" charset="-122"/>
              </a:rPr>
              <a:t>DB</a:t>
            </a:r>
            <a:endParaRPr lang="zh-CN" altLang="en-US" sz="2600" dirty="0">
              <a:latin typeface="微软雅黑" panose="020B0503020204020204" pitchFamily="34" charset="-122"/>
              <a:ea typeface="微软雅黑" panose="020B0503020204020204" pitchFamily="34" charset="-122"/>
            </a:endParaRPr>
          </a:p>
        </p:txBody>
      </p:sp>
      <p:cxnSp>
        <p:nvCxnSpPr>
          <p:cNvPr id="93" name="直接箭头连接符 92">
            <a:extLst>
              <a:ext uri="{FF2B5EF4-FFF2-40B4-BE49-F238E27FC236}">
                <a16:creationId xmlns:a16="http://schemas.microsoft.com/office/drawing/2014/main" id="{CF3908B5-E93A-4CA3-8B41-6159AE0CD63A}"/>
              </a:ext>
            </a:extLst>
          </p:cNvPr>
          <p:cNvCxnSpPr>
            <a:cxnSpLocks/>
            <a:stCxn id="89" idx="3"/>
          </p:cNvCxnSpPr>
          <p:nvPr/>
        </p:nvCxnSpPr>
        <p:spPr bwMode="auto">
          <a:xfrm>
            <a:off x="5546615" y="1392839"/>
            <a:ext cx="2395976"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sp>
        <p:nvSpPr>
          <p:cNvPr id="94" name="文本框 93">
            <a:extLst>
              <a:ext uri="{FF2B5EF4-FFF2-40B4-BE49-F238E27FC236}">
                <a16:creationId xmlns:a16="http://schemas.microsoft.com/office/drawing/2014/main" id="{36D7028A-6732-4C7D-8682-61350C041D86}"/>
              </a:ext>
            </a:extLst>
          </p:cNvPr>
          <p:cNvSpPr txBox="1"/>
          <p:nvPr/>
        </p:nvSpPr>
        <p:spPr>
          <a:xfrm>
            <a:off x="6243216" y="866943"/>
            <a:ext cx="2055203" cy="492444"/>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控制信号</a:t>
            </a:r>
          </a:p>
        </p:txBody>
      </p:sp>
      <p:cxnSp>
        <p:nvCxnSpPr>
          <p:cNvPr id="95" name="直接箭头连接符 94">
            <a:extLst>
              <a:ext uri="{FF2B5EF4-FFF2-40B4-BE49-F238E27FC236}">
                <a16:creationId xmlns:a16="http://schemas.microsoft.com/office/drawing/2014/main" id="{E12132E6-31DE-4B0E-BB63-D9B6E93B15F0}"/>
              </a:ext>
            </a:extLst>
          </p:cNvPr>
          <p:cNvCxnSpPr>
            <a:cxnSpLocks/>
            <a:endCxn id="90" idx="3"/>
          </p:cNvCxnSpPr>
          <p:nvPr/>
        </p:nvCxnSpPr>
        <p:spPr bwMode="auto">
          <a:xfrm flipH="1">
            <a:off x="5546615" y="2413923"/>
            <a:ext cx="2395977" cy="1"/>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sp>
        <p:nvSpPr>
          <p:cNvPr id="96" name="文本框 95">
            <a:extLst>
              <a:ext uri="{FF2B5EF4-FFF2-40B4-BE49-F238E27FC236}">
                <a16:creationId xmlns:a16="http://schemas.microsoft.com/office/drawing/2014/main" id="{499A9863-3371-476B-B6C6-E7F027D69BAC}"/>
              </a:ext>
            </a:extLst>
          </p:cNvPr>
          <p:cNvSpPr txBox="1"/>
          <p:nvPr/>
        </p:nvSpPr>
        <p:spPr>
          <a:xfrm>
            <a:off x="6279103" y="1929480"/>
            <a:ext cx="2055203" cy="492444"/>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状态信号</a:t>
            </a:r>
          </a:p>
        </p:txBody>
      </p:sp>
      <p:sp>
        <p:nvSpPr>
          <p:cNvPr id="97" name="文本框 96">
            <a:extLst>
              <a:ext uri="{FF2B5EF4-FFF2-40B4-BE49-F238E27FC236}">
                <a16:creationId xmlns:a16="http://schemas.microsoft.com/office/drawing/2014/main" id="{92291251-AC3E-4986-A5B9-E9EAFFCB5C2C}"/>
              </a:ext>
            </a:extLst>
          </p:cNvPr>
          <p:cNvSpPr txBox="1"/>
          <p:nvPr/>
        </p:nvSpPr>
        <p:spPr>
          <a:xfrm>
            <a:off x="6515656" y="3052132"/>
            <a:ext cx="1068626" cy="492444"/>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数据</a:t>
            </a:r>
          </a:p>
        </p:txBody>
      </p:sp>
      <p:cxnSp>
        <p:nvCxnSpPr>
          <p:cNvPr id="98" name="连接符: 肘形 97">
            <a:extLst>
              <a:ext uri="{FF2B5EF4-FFF2-40B4-BE49-F238E27FC236}">
                <a16:creationId xmlns:a16="http://schemas.microsoft.com/office/drawing/2014/main" id="{0BBC87FD-B68A-4B6D-A899-3D24C26A54F0}"/>
              </a:ext>
            </a:extLst>
          </p:cNvPr>
          <p:cNvCxnSpPr>
            <a:cxnSpLocks/>
            <a:stCxn id="90" idx="1"/>
          </p:cNvCxnSpPr>
          <p:nvPr/>
        </p:nvCxnSpPr>
        <p:spPr bwMode="auto">
          <a:xfrm rot="10800000" flipV="1">
            <a:off x="3450115" y="2413924"/>
            <a:ext cx="401145" cy="1077440"/>
          </a:xfrm>
          <a:prstGeom prst="bentConnector2">
            <a:avLst/>
          </a:prstGeom>
          <a:solidFill>
            <a:schemeClr val="accent1"/>
          </a:solidFill>
          <a:ln w="38100" cap="flat" cmpd="sng" algn="ctr">
            <a:solidFill>
              <a:schemeClr val="tx1"/>
            </a:solidFill>
            <a:prstDash val="solid"/>
            <a:round/>
            <a:headEnd type="none" w="med" len="med"/>
            <a:tailEnd type="arrow" w="med" len="med"/>
          </a:ln>
          <a:effectLst/>
        </p:spPr>
      </p:cxnSp>
      <p:cxnSp>
        <p:nvCxnSpPr>
          <p:cNvPr id="99" name="连接符: 肘形 98">
            <a:extLst>
              <a:ext uri="{FF2B5EF4-FFF2-40B4-BE49-F238E27FC236}">
                <a16:creationId xmlns:a16="http://schemas.microsoft.com/office/drawing/2014/main" id="{E6E8A0C5-72E3-490A-99B9-5694413E27A2}"/>
              </a:ext>
            </a:extLst>
          </p:cNvPr>
          <p:cNvCxnSpPr>
            <a:cxnSpLocks/>
            <a:endCxn id="89" idx="1"/>
          </p:cNvCxnSpPr>
          <p:nvPr/>
        </p:nvCxnSpPr>
        <p:spPr bwMode="auto">
          <a:xfrm rot="5400000" flipH="1" flipV="1">
            <a:off x="2496628" y="2136734"/>
            <a:ext cx="2098525" cy="610737"/>
          </a:xfrm>
          <a:prstGeom prst="bentConnector2">
            <a:avLst/>
          </a:prstGeom>
          <a:solidFill>
            <a:schemeClr val="accent1"/>
          </a:solidFill>
          <a:ln w="38100" cap="flat" cmpd="sng" algn="ctr">
            <a:solidFill>
              <a:schemeClr val="tx1"/>
            </a:solidFill>
            <a:prstDash val="solid"/>
            <a:round/>
            <a:headEnd type="none" w="med" len="med"/>
            <a:tailEnd type="arrow" w="med" len="med"/>
          </a:ln>
          <a:effectLst/>
        </p:spPr>
      </p:cxnSp>
      <p:cxnSp>
        <p:nvCxnSpPr>
          <p:cNvPr id="100" name="直接箭头连接符 99">
            <a:extLst>
              <a:ext uri="{FF2B5EF4-FFF2-40B4-BE49-F238E27FC236}">
                <a16:creationId xmlns:a16="http://schemas.microsoft.com/office/drawing/2014/main" id="{76D34128-7624-422E-882F-35A4A5992E9A}"/>
              </a:ext>
            </a:extLst>
          </p:cNvPr>
          <p:cNvCxnSpPr>
            <a:stCxn id="88" idx="3"/>
            <a:endCxn id="91" idx="1"/>
          </p:cNvCxnSpPr>
          <p:nvPr/>
        </p:nvCxnSpPr>
        <p:spPr>
          <a:xfrm>
            <a:off x="1680950" y="3491365"/>
            <a:ext cx="2170309"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087E02CC-E810-4ECE-8C08-62F7E7AD95B9}"/>
              </a:ext>
            </a:extLst>
          </p:cNvPr>
          <p:cNvCxnSpPr/>
          <p:nvPr/>
        </p:nvCxnSpPr>
        <p:spPr>
          <a:xfrm>
            <a:off x="5546614" y="3491364"/>
            <a:ext cx="237600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CF1FC24A-4CFF-48FF-8DBF-10C7D8219782}"/>
              </a:ext>
            </a:extLst>
          </p:cNvPr>
          <p:cNvCxnSpPr/>
          <p:nvPr/>
        </p:nvCxnSpPr>
        <p:spPr>
          <a:xfrm>
            <a:off x="1911979" y="4223651"/>
            <a:ext cx="104400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557C98CB-9619-42E5-A656-071FDFD5C4D2}"/>
              </a:ext>
            </a:extLst>
          </p:cNvPr>
          <p:cNvCxnSpPr>
            <a:cxnSpLocks/>
          </p:cNvCxnSpPr>
          <p:nvPr/>
        </p:nvCxnSpPr>
        <p:spPr bwMode="auto">
          <a:xfrm>
            <a:off x="1887921" y="4877183"/>
            <a:ext cx="108000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sp>
        <p:nvSpPr>
          <p:cNvPr id="104" name="文本框 103">
            <a:extLst>
              <a:ext uri="{FF2B5EF4-FFF2-40B4-BE49-F238E27FC236}">
                <a16:creationId xmlns:a16="http://schemas.microsoft.com/office/drawing/2014/main" id="{61555315-344A-4F66-87B7-C7B577B710F8}"/>
              </a:ext>
            </a:extLst>
          </p:cNvPr>
          <p:cNvSpPr txBox="1"/>
          <p:nvPr/>
        </p:nvSpPr>
        <p:spPr>
          <a:xfrm>
            <a:off x="9228916" y="406570"/>
            <a:ext cx="2944233" cy="3622595"/>
          </a:xfrm>
          <a:prstGeom prst="rect">
            <a:avLst/>
          </a:prstGeom>
          <a:noFill/>
        </p:spPr>
        <p:txBody>
          <a:bodyPr wrap="square">
            <a:spAutoFit/>
          </a:bodyPr>
          <a:lstStyle/>
          <a:p>
            <a:pPr>
              <a:lnSpc>
                <a:spcPct val="150000"/>
              </a:lnSpc>
            </a:pPr>
            <a:r>
              <a:rPr lang="en-US" altLang="zh-CN" sz="2600" dirty="0">
                <a:latin typeface="微软雅黑" panose="020B0503020204020204" pitchFamily="34" charset="-122"/>
                <a:ea typeface="微软雅黑" panose="020B0503020204020204" pitchFamily="34" charset="-122"/>
              </a:rPr>
              <a:t>I/O</a:t>
            </a:r>
            <a:r>
              <a:rPr lang="zh-CN" altLang="en-US" sz="2600" dirty="0">
                <a:latin typeface="微软雅黑" panose="020B0503020204020204" pitchFamily="34" charset="-122"/>
                <a:ea typeface="微软雅黑" panose="020B0503020204020204" pitchFamily="34" charset="-122"/>
              </a:rPr>
              <a:t>接口功能：</a:t>
            </a:r>
            <a:endParaRPr lang="en-US" altLang="zh-CN" sz="2600" dirty="0">
              <a:latin typeface="微软雅黑" panose="020B0503020204020204" pitchFamily="34" charset="-122"/>
              <a:ea typeface="微软雅黑" panose="020B0503020204020204" pitchFamily="34" charset="-122"/>
            </a:endParaRPr>
          </a:p>
          <a:p>
            <a:pPr>
              <a:lnSpc>
                <a:spcPct val="150000"/>
              </a:lnSpc>
            </a:pPr>
            <a:r>
              <a:rPr lang="zh-CN" altLang="en-US" sz="2600" dirty="0">
                <a:solidFill>
                  <a:srgbClr val="4472C4"/>
                </a:solidFill>
                <a:latin typeface="微软雅黑" panose="020B0503020204020204" pitchFamily="34" charset="-122"/>
                <a:ea typeface="微软雅黑" panose="020B0503020204020204" pitchFamily="34" charset="-122"/>
              </a:rPr>
              <a:t>数据缓冲</a:t>
            </a:r>
            <a:endParaRPr lang="en-US" altLang="zh-CN" sz="2600" dirty="0">
              <a:solidFill>
                <a:srgbClr val="4472C4"/>
              </a:solidFill>
              <a:latin typeface="微软雅黑" panose="020B0503020204020204" pitchFamily="34" charset="-122"/>
              <a:ea typeface="微软雅黑" panose="020B0503020204020204" pitchFamily="34" charset="-122"/>
            </a:endParaRPr>
          </a:p>
          <a:p>
            <a:pPr>
              <a:lnSpc>
                <a:spcPct val="150000"/>
              </a:lnSpc>
            </a:pPr>
            <a:r>
              <a:rPr lang="zh-CN" altLang="en-US" sz="2600" dirty="0">
                <a:solidFill>
                  <a:srgbClr val="4472C4"/>
                </a:solidFill>
                <a:latin typeface="微软雅黑" panose="020B0503020204020204" pitchFamily="34" charset="-122"/>
                <a:ea typeface="微软雅黑" panose="020B0503020204020204" pitchFamily="34" charset="-122"/>
              </a:rPr>
              <a:t>状态监测</a:t>
            </a:r>
            <a:endParaRPr lang="en-US" altLang="zh-CN" sz="2600" dirty="0">
              <a:solidFill>
                <a:srgbClr val="4472C4"/>
              </a:solidFill>
              <a:latin typeface="微软雅黑" panose="020B0503020204020204" pitchFamily="34" charset="-122"/>
              <a:ea typeface="微软雅黑" panose="020B0503020204020204" pitchFamily="34" charset="-122"/>
            </a:endParaRPr>
          </a:p>
          <a:p>
            <a:pPr>
              <a:lnSpc>
                <a:spcPct val="150000"/>
              </a:lnSpc>
            </a:pPr>
            <a:r>
              <a:rPr lang="zh-CN" altLang="en-US" sz="2600" dirty="0">
                <a:solidFill>
                  <a:srgbClr val="4472C4"/>
                </a:solidFill>
                <a:latin typeface="微软雅黑" panose="020B0503020204020204" pitchFamily="34" charset="-122"/>
                <a:ea typeface="微软雅黑" panose="020B0503020204020204" pitchFamily="34" charset="-122"/>
              </a:rPr>
              <a:t>控制和定时</a:t>
            </a:r>
            <a:endParaRPr lang="en-US" altLang="zh-CN" sz="2600" dirty="0">
              <a:solidFill>
                <a:srgbClr val="4472C4"/>
              </a:solidFill>
              <a:latin typeface="微软雅黑" panose="020B0503020204020204" pitchFamily="34" charset="-122"/>
              <a:ea typeface="微软雅黑" panose="020B0503020204020204" pitchFamily="34" charset="-122"/>
            </a:endParaRPr>
          </a:p>
          <a:p>
            <a:pPr>
              <a:lnSpc>
                <a:spcPct val="150000"/>
              </a:lnSpc>
            </a:pPr>
            <a:r>
              <a:rPr lang="zh-CN" altLang="en-US" sz="2600" dirty="0">
                <a:solidFill>
                  <a:srgbClr val="4472C4"/>
                </a:solidFill>
                <a:latin typeface="微软雅黑" panose="020B0503020204020204" pitchFamily="34" charset="-122"/>
                <a:ea typeface="微软雅黑" panose="020B0503020204020204" pitchFamily="34" charset="-122"/>
              </a:rPr>
              <a:t>数据格式转换</a:t>
            </a:r>
            <a:endParaRPr lang="en-US" altLang="zh-CN" sz="2600" dirty="0">
              <a:solidFill>
                <a:srgbClr val="4472C4"/>
              </a:solidFill>
              <a:latin typeface="微软雅黑" panose="020B0503020204020204" pitchFamily="34" charset="-122"/>
              <a:ea typeface="微软雅黑" panose="020B0503020204020204" pitchFamily="34" charset="-122"/>
            </a:endParaRPr>
          </a:p>
          <a:p>
            <a:pPr>
              <a:lnSpc>
                <a:spcPct val="150000"/>
              </a:lnSpc>
            </a:pPr>
            <a:r>
              <a:rPr lang="zh-CN" altLang="en-US" sz="2600" dirty="0">
                <a:solidFill>
                  <a:srgbClr val="4472C4"/>
                </a:solidFill>
                <a:latin typeface="微软雅黑" panose="020B0503020204020204" pitchFamily="34" charset="-122"/>
                <a:ea typeface="微软雅黑" panose="020B0503020204020204" pitchFamily="34" charset="-122"/>
              </a:rPr>
              <a:t>与主机和设备通信</a:t>
            </a:r>
          </a:p>
        </p:txBody>
      </p:sp>
      <p:sp>
        <p:nvSpPr>
          <p:cNvPr id="108" name="文本框 107">
            <a:extLst>
              <a:ext uri="{FF2B5EF4-FFF2-40B4-BE49-F238E27FC236}">
                <a16:creationId xmlns:a16="http://schemas.microsoft.com/office/drawing/2014/main" id="{B427107B-BDCE-4CA3-830A-D768AB6ABABF}"/>
              </a:ext>
            </a:extLst>
          </p:cNvPr>
          <p:cNvSpPr txBox="1"/>
          <p:nvPr/>
        </p:nvSpPr>
        <p:spPr>
          <a:xfrm>
            <a:off x="151420" y="5410439"/>
            <a:ext cx="11639415" cy="1221938"/>
          </a:xfrm>
          <a:prstGeom prst="rect">
            <a:avLst/>
          </a:prstGeom>
          <a:noFill/>
        </p:spPr>
        <p:txBody>
          <a:bodyPr wrap="square">
            <a:spAutoFit/>
          </a:bodyPr>
          <a:lstStyle/>
          <a:p>
            <a:pPr>
              <a:lnSpc>
                <a:spcPct val="150000"/>
              </a:lnSpc>
            </a:pPr>
            <a:r>
              <a:rPr lang="en-US" altLang="zh-CN" sz="2600" dirty="0">
                <a:latin typeface="微软雅黑" panose="020B0503020204020204" pitchFamily="34" charset="-122"/>
                <a:ea typeface="微软雅黑" panose="020B0503020204020204" pitchFamily="34" charset="-122"/>
              </a:rPr>
              <a:t>I/O</a:t>
            </a:r>
            <a:r>
              <a:rPr lang="zh-CN" altLang="en-US" sz="2600" dirty="0">
                <a:latin typeface="微软雅黑" panose="020B0503020204020204" pitchFamily="34" charset="-122"/>
                <a:ea typeface="微软雅黑" panose="020B0503020204020204" pitchFamily="34" charset="-122"/>
              </a:rPr>
              <a:t>接口：又称</a:t>
            </a:r>
            <a:r>
              <a:rPr lang="en-US" altLang="zh-CN" sz="2600" dirty="0">
                <a:latin typeface="微软雅黑" panose="020B0503020204020204" pitchFamily="34" charset="-122"/>
                <a:ea typeface="微软雅黑" panose="020B0503020204020204" pitchFamily="34" charset="-122"/>
              </a:rPr>
              <a:t>I/O</a:t>
            </a:r>
            <a:r>
              <a:rPr lang="zh-CN" altLang="en-US" sz="2600" dirty="0">
                <a:latin typeface="微软雅黑" panose="020B0503020204020204" pitchFamily="34" charset="-122"/>
                <a:ea typeface="微软雅黑" panose="020B0503020204020204" pitchFamily="34" charset="-122"/>
              </a:rPr>
              <a:t>控制器、设备控制器，负责协调主机与外设之间的数据传输</a:t>
            </a:r>
            <a:endParaRPr lang="en-US" altLang="zh-CN" sz="2600" dirty="0">
              <a:latin typeface="微软雅黑" panose="020B0503020204020204" pitchFamily="34" charset="-122"/>
              <a:ea typeface="微软雅黑" panose="020B0503020204020204" pitchFamily="34" charset="-122"/>
            </a:endParaRPr>
          </a:p>
          <a:p>
            <a:pPr>
              <a:lnSpc>
                <a:spcPct val="150000"/>
              </a:lnSpc>
            </a:pPr>
            <a:r>
              <a:rPr lang="en-US" altLang="zh-CN" sz="2600" dirty="0">
                <a:latin typeface="微软雅黑" panose="020B0503020204020204" pitchFamily="34" charset="-122"/>
                <a:ea typeface="微软雅黑" panose="020B0503020204020204" pitchFamily="34" charset="-122"/>
              </a:rPr>
              <a:t>IO</a:t>
            </a:r>
            <a:r>
              <a:rPr lang="zh-CN" altLang="en-US" sz="2600" dirty="0">
                <a:latin typeface="微软雅黑" panose="020B0503020204020204" pitchFamily="34" charset="-122"/>
                <a:ea typeface="微软雅黑" panose="020B0503020204020204" pitchFamily="34" charset="-122"/>
              </a:rPr>
              <a:t>接口中的各种寄存器称为端口，可分为</a:t>
            </a:r>
            <a:r>
              <a:rPr lang="zh-CN" altLang="en-US" sz="2600" dirty="0">
                <a:solidFill>
                  <a:schemeClr val="accent2">
                    <a:lumMod val="75000"/>
                  </a:schemeClr>
                </a:solidFill>
                <a:latin typeface="微软雅黑" panose="020B0503020204020204" pitchFamily="34" charset="-122"/>
                <a:ea typeface="微软雅黑" panose="020B0503020204020204" pitchFamily="34" charset="-122"/>
              </a:rPr>
              <a:t>命令口</a:t>
            </a:r>
            <a:r>
              <a:rPr lang="zh-CN" altLang="en-US" sz="2600" dirty="0">
                <a:latin typeface="微软雅黑" panose="020B0503020204020204" pitchFamily="34" charset="-122"/>
                <a:ea typeface="微软雅黑" panose="020B0503020204020204" pitchFamily="34" charset="-122"/>
              </a:rPr>
              <a:t>、</a:t>
            </a:r>
            <a:r>
              <a:rPr lang="zh-CN" altLang="en-US" sz="2600" dirty="0">
                <a:solidFill>
                  <a:schemeClr val="accent2">
                    <a:lumMod val="75000"/>
                  </a:schemeClr>
                </a:solidFill>
                <a:latin typeface="微软雅黑" panose="020B0503020204020204" pitchFamily="34" charset="-122"/>
                <a:ea typeface="微软雅黑" panose="020B0503020204020204" pitchFamily="34" charset="-122"/>
              </a:rPr>
              <a:t>状态口</a:t>
            </a:r>
            <a:r>
              <a:rPr lang="zh-CN" altLang="en-US" sz="2600" dirty="0">
                <a:latin typeface="微软雅黑" panose="020B0503020204020204" pitchFamily="34" charset="-122"/>
                <a:ea typeface="微软雅黑" panose="020B0503020204020204" pitchFamily="34" charset="-122"/>
              </a:rPr>
              <a:t>、</a:t>
            </a:r>
            <a:r>
              <a:rPr lang="zh-CN" altLang="en-US" sz="2600" dirty="0">
                <a:solidFill>
                  <a:schemeClr val="accent2">
                    <a:lumMod val="75000"/>
                  </a:schemeClr>
                </a:solidFill>
                <a:latin typeface="微软雅黑" panose="020B0503020204020204" pitchFamily="34" charset="-122"/>
                <a:ea typeface="微软雅黑" panose="020B0503020204020204" pitchFamily="34" charset="-122"/>
              </a:rPr>
              <a:t>数据口</a:t>
            </a:r>
            <a:endParaRPr lang="en-US" altLang="zh-CN" sz="2600" dirty="0">
              <a:solidFill>
                <a:schemeClr val="accent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3221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fade">
                                      <p:cBhvr>
                                        <p:cTn id="7" dur="500"/>
                                        <p:tgtEl>
                                          <p:spTgt spid="1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xEl>
                                              <p:pRg st="0" end="0"/>
                                            </p:txEl>
                                          </p:spTgt>
                                        </p:tgtEl>
                                        <p:attrNameLst>
                                          <p:attrName>style.visibility</p:attrName>
                                        </p:attrNameLst>
                                      </p:cBhvr>
                                      <p:to>
                                        <p:strVal val="visible"/>
                                      </p:to>
                                    </p:set>
                                    <p:animEffect transition="in" filter="fade">
                                      <p:cBhvr>
                                        <p:cTn id="12" dur="500"/>
                                        <p:tgtEl>
                                          <p:spTgt spid="1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
                                            <p:txEl>
                                              <p:pRg st="1" end="1"/>
                                            </p:txEl>
                                          </p:spTgt>
                                        </p:tgtEl>
                                        <p:attrNameLst>
                                          <p:attrName>style.visibility</p:attrName>
                                        </p:attrNameLst>
                                      </p:cBhvr>
                                      <p:to>
                                        <p:strVal val="visible"/>
                                      </p:to>
                                    </p:set>
                                    <p:animEffect transition="in" filter="fade">
                                      <p:cBhvr>
                                        <p:cTn id="17" dur="500"/>
                                        <p:tgtEl>
                                          <p:spTgt spid="10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4">
                                            <p:txEl>
                                              <p:pRg st="2" end="2"/>
                                            </p:txEl>
                                          </p:spTgt>
                                        </p:tgtEl>
                                        <p:attrNameLst>
                                          <p:attrName>style.visibility</p:attrName>
                                        </p:attrNameLst>
                                      </p:cBhvr>
                                      <p:to>
                                        <p:strVal val="visible"/>
                                      </p:to>
                                    </p:set>
                                    <p:animEffect transition="in" filter="fade">
                                      <p:cBhvr>
                                        <p:cTn id="22" dur="500"/>
                                        <p:tgtEl>
                                          <p:spTgt spid="10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4">
                                            <p:txEl>
                                              <p:pRg st="3" end="3"/>
                                            </p:txEl>
                                          </p:spTgt>
                                        </p:tgtEl>
                                        <p:attrNameLst>
                                          <p:attrName>style.visibility</p:attrName>
                                        </p:attrNameLst>
                                      </p:cBhvr>
                                      <p:to>
                                        <p:strVal val="visible"/>
                                      </p:to>
                                    </p:set>
                                    <p:animEffect transition="in" filter="fade">
                                      <p:cBhvr>
                                        <p:cTn id="27" dur="500"/>
                                        <p:tgtEl>
                                          <p:spTgt spid="10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4">
                                            <p:txEl>
                                              <p:pRg st="4" end="4"/>
                                            </p:txEl>
                                          </p:spTgt>
                                        </p:tgtEl>
                                        <p:attrNameLst>
                                          <p:attrName>style.visibility</p:attrName>
                                        </p:attrNameLst>
                                      </p:cBhvr>
                                      <p:to>
                                        <p:strVal val="visible"/>
                                      </p:to>
                                    </p:set>
                                    <p:animEffect transition="in" filter="fade">
                                      <p:cBhvr>
                                        <p:cTn id="32" dur="500"/>
                                        <p:tgtEl>
                                          <p:spTgt spid="10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
                                            <p:txEl>
                                              <p:pRg st="5" end="5"/>
                                            </p:txEl>
                                          </p:spTgt>
                                        </p:tgtEl>
                                        <p:attrNameLst>
                                          <p:attrName>style.visibility</p:attrName>
                                        </p:attrNameLst>
                                      </p:cBhvr>
                                      <p:to>
                                        <p:strVal val="visible"/>
                                      </p:to>
                                    </p:set>
                                    <p:animEffect transition="in" filter="fade">
                                      <p:cBhvr>
                                        <p:cTn id="37" dur="500"/>
                                        <p:tgtEl>
                                          <p:spTgt spid="10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8">
                                            <p:txEl>
                                              <p:pRg st="1" end="1"/>
                                            </p:txEl>
                                          </p:spTgt>
                                        </p:tgtEl>
                                        <p:attrNameLst>
                                          <p:attrName>style.visibility</p:attrName>
                                        </p:attrNameLst>
                                      </p:cBhvr>
                                      <p:to>
                                        <p:strVal val="visible"/>
                                      </p:to>
                                    </p:set>
                                    <p:animEffect transition="in" filter="fade">
                                      <p:cBhvr>
                                        <p:cTn id="42" dur="500"/>
                                        <p:tgtEl>
                                          <p:spTgt spid="10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4295857" y="-21544"/>
            <a:ext cx="3600285"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I/O</a:t>
            </a:r>
            <a:r>
              <a:rPr lang="zh-CN" altLang="en-US" sz="3200" dirty="0">
                <a:latin typeface="微软雅黑" panose="020B0503020204020204" pitchFamily="34" charset="-122"/>
                <a:ea typeface="微软雅黑" panose="020B0503020204020204" pitchFamily="34" charset="-122"/>
              </a:rPr>
              <a:t>操作的过程</a:t>
            </a:r>
          </a:p>
        </p:txBody>
      </p:sp>
      <p:sp>
        <p:nvSpPr>
          <p:cNvPr id="80" name="矩形 79">
            <a:extLst>
              <a:ext uri="{FF2B5EF4-FFF2-40B4-BE49-F238E27FC236}">
                <a16:creationId xmlns:a16="http://schemas.microsoft.com/office/drawing/2014/main" id="{246ED6BD-F467-467F-811C-884D03F287A7}"/>
              </a:ext>
            </a:extLst>
          </p:cNvPr>
          <p:cNvSpPr/>
          <p:nvPr/>
        </p:nvSpPr>
        <p:spPr bwMode="auto">
          <a:xfrm>
            <a:off x="151420" y="580674"/>
            <a:ext cx="1748856" cy="4578999"/>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6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73E5C4D4-1DDB-421B-A0FE-234DD0CA1A70}"/>
              </a:ext>
            </a:extLst>
          </p:cNvPr>
          <p:cNvSpPr txBox="1"/>
          <p:nvPr/>
        </p:nvSpPr>
        <p:spPr>
          <a:xfrm>
            <a:off x="483233" y="866943"/>
            <a:ext cx="1068626" cy="492444"/>
          </a:xfrm>
          <a:prstGeom prst="rect">
            <a:avLst/>
          </a:prstGeom>
          <a:noFill/>
        </p:spPr>
        <p:txBody>
          <a:bodyPr wrap="square">
            <a:spAutoFit/>
          </a:bodyPr>
          <a:lstStyle/>
          <a:p>
            <a:r>
              <a:rPr lang="en-US" altLang="zh-CN" sz="2600" dirty="0">
                <a:latin typeface="微软雅黑" panose="020B0503020204020204" pitchFamily="34" charset="-122"/>
                <a:ea typeface="微软雅黑" panose="020B0503020204020204" pitchFamily="34" charset="-122"/>
              </a:rPr>
              <a:t>CPU</a:t>
            </a:r>
            <a:endParaRPr lang="zh-CN" altLang="en-US" sz="2600" dirty="0">
              <a:latin typeface="微软雅黑" panose="020B0503020204020204" pitchFamily="34" charset="-122"/>
              <a:ea typeface="微软雅黑" panose="020B0503020204020204" pitchFamily="34" charset="-122"/>
            </a:endParaRPr>
          </a:p>
        </p:txBody>
      </p:sp>
      <p:sp>
        <p:nvSpPr>
          <p:cNvPr id="82" name="矩形 81">
            <a:extLst>
              <a:ext uri="{FF2B5EF4-FFF2-40B4-BE49-F238E27FC236}">
                <a16:creationId xmlns:a16="http://schemas.microsoft.com/office/drawing/2014/main" id="{D3F0B3B0-CC96-4B0D-B6E0-1D98C978E1F5}"/>
              </a:ext>
            </a:extLst>
          </p:cNvPr>
          <p:cNvSpPr/>
          <p:nvPr/>
        </p:nvSpPr>
        <p:spPr bwMode="auto">
          <a:xfrm>
            <a:off x="2970820" y="580674"/>
            <a:ext cx="3186532" cy="4578999"/>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6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83" name="文本框 82">
            <a:extLst>
              <a:ext uri="{FF2B5EF4-FFF2-40B4-BE49-F238E27FC236}">
                <a16:creationId xmlns:a16="http://schemas.microsoft.com/office/drawing/2014/main" id="{83C7AD57-12D2-4709-BE69-D5E06DDF1821}"/>
              </a:ext>
            </a:extLst>
          </p:cNvPr>
          <p:cNvSpPr txBox="1"/>
          <p:nvPr/>
        </p:nvSpPr>
        <p:spPr>
          <a:xfrm>
            <a:off x="3961331" y="563231"/>
            <a:ext cx="1597315" cy="492444"/>
          </a:xfrm>
          <a:prstGeom prst="rect">
            <a:avLst/>
          </a:prstGeom>
          <a:noFill/>
        </p:spPr>
        <p:txBody>
          <a:bodyPr wrap="square">
            <a:spAutoFit/>
          </a:bodyPr>
          <a:lstStyle/>
          <a:p>
            <a:r>
              <a:rPr lang="en-US" altLang="zh-CN" sz="2600" dirty="0">
                <a:latin typeface="微软雅黑" panose="020B0503020204020204" pitchFamily="34" charset="-122"/>
                <a:ea typeface="微软雅黑" panose="020B0503020204020204" pitchFamily="34" charset="-122"/>
              </a:rPr>
              <a:t>I/O</a:t>
            </a:r>
            <a:r>
              <a:rPr lang="zh-CN" altLang="en-US" sz="2600" dirty="0">
                <a:latin typeface="微软雅黑" panose="020B0503020204020204" pitchFamily="34" charset="-122"/>
                <a:ea typeface="微软雅黑" panose="020B0503020204020204" pitchFamily="34" charset="-122"/>
              </a:rPr>
              <a:t>接口</a:t>
            </a:r>
          </a:p>
        </p:txBody>
      </p:sp>
      <p:sp>
        <p:nvSpPr>
          <p:cNvPr id="84" name="矩形 83">
            <a:extLst>
              <a:ext uri="{FF2B5EF4-FFF2-40B4-BE49-F238E27FC236}">
                <a16:creationId xmlns:a16="http://schemas.microsoft.com/office/drawing/2014/main" id="{4F354A6C-F721-4B0D-A23A-D0220970F282}"/>
              </a:ext>
            </a:extLst>
          </p:cNvPr>
          <p:cNvSpPr/>
          <p:nvPr/>
        </p:nvSpPr>
        <p:spPr bwMode="auto">
          <a:xfrm>
            <a:off x="7942588" y="580674"/>
            <a:ext cx="1167490" cy="4578999"/>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6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85" name="文本框 84">
            <a:extLst>
              <a:ext uri="{FF2B5EF4-FFF2-40B4-BE49-F238E27FC236}">
                <a16:creationId xmlns:a16="http://schemas.microsoft.com/office/drawing/2014/main" id="{EA686624-2265-4D3D-9106-AD1BAE504C7E}"/>
              </a:ext>
            </a:extLst>
          </p:cNvPr>
          <p:cNvSpPr txBox="1"/>
          <p:nvPr/>
        </p:nvSpPr>
        <p:spPr>
          <a:xfrm>
            <a:off x="8061426" y="2572917"/>
            <a:ext cx="1068626" cy="492444"/>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外设</a:t>
            </a:r>
          </a:p>
        </p:txBody>
      </p:sp>
      <p:sp>
        <p:nvSpPr>
          <p:cNvPr id="88" name="矩形 87">
            <a:extLst>
              <a:ext uri="{FF2B5EF4-FFF2-40B4-BE49-F238E27FC236}">
                <a16:creationId xmlns:a16="http://schemas.microsoft.com/office/drawing/2014/main" id="{17F7D374-F156-4E01-83C6-3014104B359D}"/>
              </a:ext>
            </a:extLst>
          </p:cNvPr>
          <p:cNvSpPr/>
          <p:nvPr/>
        </p:nvSpPr>
        <p:spPr bwMode="auto">
          <a:xfrm>
            <a:off x="365514" y="3150000"/>
            <a:ext cx="1315436" cy="682729"/>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寄存器</a:t>
            </a:r>
          </a:p>
        </p:txBody>
      </p:sp>
      <p:sp>
        <p:nvSpPr>
          <p:cNvPr id="89" name="矩形 88">
            <a:extLst>
              <a:ext uri="{FF2B5EF4-FFF2-40B4-BE49-F238E27FC236}">
                <a16:creationId xmlns:a16="http://schemas.microsoft.com/office/drawing/2014/main" id="{6EC15067-AB70-416B-ABF1-9F325A4F635E}"/>
              </a:ext>
            </a:extLst>
          </p:cNvPr>
          <p:cNvSpPr/>
          <p:nvPr/>
        </p:nvSpPr>
        <p:spPr bwMode="auto">
          <a:xfrm>
            <a:off x="3851259" y="1051474"/>
            <a:ext cx="1695356" cy="682729"/>
          </a:xfrm>
          <a:prstGeom prst="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控制寄存器</a:t>
            </a:r>
          </a:p>
        </p:txBody>
      </p:sp>
      <p:sp>
        <p:nvSpPr>
          <p:cNvPr id="90" name="矩形 89">
            <a:extLst>
              <a:ext uri="{FF2B5EF4-FFF2-40B4-BE49-F238E27FC236}">
                <a16:creationId xmlns:a16="http://schemas.microsoft.com/office/drawing/2014/main" id="{CE3F8036-2421-4B9F-ABEB-BF7BBCF563BD}"/>
              </a:ext>
            </a:extLst>
          </p:cNvPr>
          <p:cNvSpPr/>
          <p:nvPr/>
        </p:nvSpPr>
        <p:spPr bwMode="auto">
          <a:xfrm>
            <a:off x="3851259" y="2072559"/>
            <a:ext cx="1695356" cy="682729"/>
          </a:xfrm>
          <a:prstGeom prst="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状态寄存器</a:t>
            </a:r>
          </a:p>
        </p:txBody>
      </p:sp>
      <p:sp>
        <p:nvSpPr>
          <p:cNvPr id="91" name="矩形 90">
            <a:extLst>
              <a:ext uri="{FF2B5EF4-FFF2-40B4-BE49-F238E27FC236}">
                <a16:creationId xmlns:a16="http://schemas.microsoft.com/office/drawing/2014/main" id="{68534BC7-0C94-4EAE-B4DD-327E6948EE18}"/>
              </a:ext>
            </a:extLst>
          </p:cNvPr>
          <p:cNvSpPr/>
          <p:nvPr/>
        </p:nvSpPr>
        <p:spPr bwMode="auto">
          <a:xfrm>
            <a:off x="3851259" y="3150000"/>
            <a:ext cx="1695356" cy="682729"/>
          </a:xfrm>
          <a:prstGeom prst="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数据寄存器</a:t>
            </a:r>
          </a:p>
        </p:txBody>
      </p:sp>
      <p:sp>
        <p:nvSpPr>
          <p:cNvPr id="92" name="文本框 91">
            <a:extLst>
              <a:ext uri="{FF2B5EF4-FFF2-40B4-BE49-F238E27FC236}">
                <a16:creationId xmlns:a16="http://schemas.microsoft.com/office/drawing/2014/main" id="{138F5E0E-DFEA-4370-99AB-740F730FAEEC}"/>
              </a:ext>
            </a:extLst>
          </p:cNvPr>
          <p:cNvSpPr txBox="1"/>
          <p:nvPr/>
        </p:nvSpPr>
        <p:spPr>
          <a:xfrm>
            <a:off x="2011835" y="3032847"/>
            <a:ext cx="643783" cy="492444"/>
          </a:xfrm>
          <a:prstGeom prst="rect">
            <a:avLst/>
          </a:prstGeom>
          <a:noFill/>
        </p:spPr>
        <p:txBody>
          <a:bodyPr wrap="square">
            <a:spAutoFit/>
          </a:bodyPr>
          <a:lstStyle/>
          <a:p>
            <a:r>
              <a:rPr lang="en-US" altLang="zh-CN" sz="2600" dirty="0">
                <a:latin typeface="微软雅黑" panose="020B0503020204020204" pitchFamily="34" charset="-122"/>
                <a:ea typeface="微软雅黑" panose="020B0503020204020204" pitchFamily="34" charset="-122"/>
              </a:rPr>
              <a:t>DB</a:t>
            </a:r>
            <a:endParaRPr lang="zh-CN" altLang="en-US" sz="2600" dirty="0">
              <a:latin typeface="微软雅黑" panose="020B0503020204020204" pitchFamily="34" charset="-122"/>
              <a:ea typeface="微软雅黑" panose="020B0503020204020204" pitchFamily="34" charset="-122"/>
            </a:endParaRPr>
          </a:p>
        </p:txBody>
      </p:sp>
      <p:cxnSp>
        <p:nvCxnSpPr>
          <p:cNvPr id="93" name="直接箭头连接符 92">
            <a:extLst>
              <a:ext uri="{FF2B5EF4-FFF2-40B4-BE49-F238E27FC236}">
                <a16:creationId xmlns:a16="http://schemas.microsoft.com/office/drawing/2014/main" id="{CF3908B5-E93A-4CA3-8B41-6159AE0CD63A}"/>
              </a:ext>
            </a:extLst>
          </p:cNvPr>
          <p:cNvCxnSpPr>
            <a:cxnSpLocks/>
            <a:stCxn id="89" idx="3"/>
          </p:cNvCxnSpPr>
          <p:nvPr/>
        </p:nvCxnSpPr>
        <p:spPr bwMode="auto">
          <a:xfrm>
            <a:off x="5546615" y="1392839"/>
            <a:ext cx="2395976"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sp>
        <p:nvSpPr>
          <p:cNvPr id="94" name="文本框 93">
            <a:extLst>
              <a:ext uri="{FF2B5EF4-FFF2-40B4-BE49-F238E27FC236}">
                <a16:creationId xmlns:a16="http://schemas.microsoft.com/office/drawing/2014/main" id="{36D7028A-6732-4C7D-8682-61350C041D86}"/>
              </a:ext>
            </a:extLst>
          </p:cNvPr>
          <p:cNvSpPr txBox="1"/>
          <p:nvPr/>
        </p:nvSpPr>
        <p:spPr>
          <a:xfrm>
            <a:off x="6243216" y="866943"/>
            <a:ext cx="2055203" cy="492444"/>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控制信号</a:t>
            </a:r>
          </a:p>
        </p:txBody>
      </p:sp>
      <p:cxnSp>
        <p:nvCxnSpPr>
          <p:cNvPr id="95" name="直接箭头连接符 94">
            <a:extLst>
              <a:ext uri="{FF2B5EF4-FFF2-40B4-BE49-F238E27FC236}">
                <a16:creationId xmlns:a16="http://schemas.microsoft.com/office/drawing/2014/main" id="{E12132E6-31DE-4B0E-BB63-D9B6E93B15F0}"/>
              </a:ext>
            </a:extLst>
          </p:cNvPr>
          <p:cNvCxnSpPr>
            <a:cxnSpLocks/>
            <a:endCxn id="90" idx="3"/>
          </p:cNvCxnSpPr>
          <p:nvPr/>
        </p:nvCxnSpPr>
        <p:spPr bwMode="auto">
          <a:xfrm flipH="1">
            <a:off x="5546615" y="2413923"/>
            <a:ext cx="2395977" cy="1"/>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sp>
        <p:nvSpPr>
          <p:cNvPr id="96" name="文本框 95">
            <a:extLst>
              <a:ext uri="{FF2B5EF4-FFF2-40B4-BE49-F238E27FC236}">
                <a16:creationId xmlns:a16="http://schemas.microsoft.com/office/drawing/2014/main" id="{499A9863-3371-476B-B6C6-E7F027D69BAC}"/>
              </a:ext>
            </a:extLst>
          </p:cNvPr>
          <p:cNvSpPr txBox="1"/>
          <p:nvPr/>
        </p:nvSpPr>
        <p:spPr>
          <a:xfrm>
            <a:off x="6279103" y="1929480"/>
            <a:ext cx="2055203" cy="492444"/>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状态信号</a:t>
            </a:r>
          </a:p>
        </p:txBody>
      </p:sp>
      <p:sp>
        <p:nvSpPr>
          <p:cNvPr id="97" name="文本框 96">
            <a:extLst>
              <a:ext uri="{FF2B5EF4-FFF2-40B4-BE49-F238E27FC236}">
                <a16:creationId xmlns:a16="http://schemas.microsoft.com/office/drawing/2014/main" id="{92291251-AC3E-4986-A5B9-E9EAFFCB5C2C}"/>
              </a:ext>
            </a:extLst>
          </p:cNvPr>
          <p:cNvSpPr txBox="1"/>
          <p:nvPr/>
        </p:nvSpPr>
        <p:spPr>
          <a:xfrm>
            <a:off x="6515656" y="3052132"/>
            <a:ext cx="1068626" cy="492444"/>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数据</a:t>
            </a:r>
          </a:p>
        </p:txBody>
      </p:sp>
      <p:cxnSp>
        <p:nvCxnSpPr>
          <p:cNvPr id="98" name="连接符: 肘形 97">
            <a:extLst>
              <a:ext uri="{FF2B5EF4-FFF2-40B4-BE49-F238E27FC236}">
                <a16:creationId xmlns:a16="http://schemas.microsoft.com/office/drawing/2014/main" id="{0BBC87FD-B68A-4B6D-A899-3D24C26A54F0}"/>
              </a:ext>
            </a:extLst>
          </p:cNvPr>
          <p:cNvCxnSpPr>
            <a:cxnSpLocks/>
            <a:stCxn id="90" idx="1"/>
          </p:cNvCxnSpPr>
          <p:nvPr/>
        </p:nvCxnSpPr>
        <p:spPr bwMode="auto">
          <a:xfrm rot="10800000" flipV="1">
            <a:off x="3450115" y="2413924"/>
            <a:ext cx="401145" cy="1077440"/>
          </a:xfrm>
          <a:prstGeom prst="bentConnector2">
            <a:avLst/>
          </a:prstGeom>
          <a:solidFill>
            <a:schemeClr val="accent1"/>
          </a:solidFill>
          <a:ln w="38100" cap="flat" cmpd="sng" algn="ctr">
            <a:solidFill>
              <a:schemeClr val="tx1"/>
            </a:solidFill>
            <a:prstDash val="solid"/>
            <a:round/>
            <a:headEnd type="none" w="med" len="med"/>
            <a:tailEnd type="arrow" w="med" len="med"/>
          </a:ln>
          <a:effectLst/>
        </p:spPr>
      </p:cxnSp>
      <p:cxnSp>
        <p:nvCxnSpPr>
          <p:cNvPr id="99" name="连接符: 肘形 98">
            <a:extLst>
              <a:ext uri="{FF2B5EF4-FFF2-40B4-BE49-F238E27FC236}">
                <a16:creationId xmlns:a16="http://schemas.microsoft.com/office/drawing/2014/main" id="{E6E8A0C5-72E3-490A-99B9-5694413E27A2}"/>
              </a:ext>
            </a:extLst>
          </p:cNvPr>
          <p:cNvCxnSpPr>
            <a:cxnSpLocks/>
            <a:endCxn id="89" idx="1"/>
          </p:cNvCxnSpPr>
          <p:nvPr/>
        </p:nvCxnSpPr>
        <p:spPr bwMode="auto">
          <a:xfrm rot="5400000" flipH="1" flipV="1">
            <a:off x="2496628" y="2136734"/>
            <a:ext cx="2098525" cy="610737"/>
          </a:xfrm>
          <a:prstGeom prst="bentConnector2">
            <a:avLst/>
          </a:prstGeom>
          <a:solidFill>
            <a:schemeClr val="accent1"/>
          </a:solidFill>
          <a:ln w="38100" cap="flat" cmpd="sng" algn="ctr">
            <a:solidFill>
              <a:schemeClr val="tx1"/>
            </a:solidFill>
            <a:prstDash val="solid"/>
            <a:round/>
            <a:headEnd type="none" w="med" len="med"/>
            <a:tailEnd type="arrow" w="med" len="med"/>
          </a:ln>
          <a:effectLst/>
        </p:spPr>
      </p:cxnSp>
      <p:cxnSp>
        <p:nvCxnSpPr>
          <p:cNvPr id="100" name="直接箭头连接符 99">
            <a:extLst>
              <a:ext uri="{FF2B5EF4-FFF2-40B4-BE49-F238E27FC236}">
                <a16:creationId xmlns:a16="http://schemas.microsoft.com/office/drawing/2014/main" id="{76D34128-7624-422E-882F-35A4A5992E9A}"/>
              </a:ext>
            </a:extLst>
          </p:cNvPr>
          <p:cNvCxnSpPr>
            <a:stCxn id="88" idx="3"/>
            <a:endCxn id="91" idx="1"/>
          </p:cNvCxnSpPr>
          <p:nvPr/>
        </p:nvCxnSpPr>
        <p:spPr>
          <a:xfrm>
            <a:off x="1680950" y="3491365"/>
            <a:ext cx="2170309"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087E02CC-E810-4ECE-8C08-62F7E7AD95B9}"/>
              </a:ext>
            </a:extLst>
          </p:cNvPr>
          <p:cNvCxnSpPr/>
          <p:nvPr/>
        </p:nvCxnSpPr>
        <p:spPr>
          <a:xfrm>
            <a:off x="5546614" y="3491364"/>
            <a:ext cx="237600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9052A4B-BAF9-490A-9FC7-FD2A01270400}"/>
              </a:ext>
            </a:extLst>
          </p:cNvPr>
          <p:cNvSpPr txBox="1"/>
          <p:nvPr/>
        </p:nvSpPr>
        <p:spPr>
          <a:xfrm>
            <a:off x="2004124" y="3753176"/>
            <a:ext cx="682666" cy="492444"/>
          </a:xfrm>
          <a:prstGeom prst="rect">
            <a:avLst/>
          </a:prstGeom>
          <a:noFill/>
        </p:spPr>
        <p:txBody>
          <a:bodyPr wrap="square">
            <a:spAutoFit/>
          </a:bodyPr>
          <a:lstStyle/>
          <a:p>
            <a:r>
              <a:rPr lang="en-US" altLang="zh-CN" sz="2600" dirty="0">
                <a:latin typeface="微软雅黑" panose="020B0503020204020204" pitchFamily="34" charset="-122"/>
                <a:ea typeface="微软雅黑" panose="020B0503020204020204" pitchFamily="34" charset="-122"/>
              </a:rPr>
              <a:t>CB</a:t>
            </a:r>
            <a:endParaRPr lang="zh-CN" altLang="en-US" sz="2600"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67238C02-6B62-43D2-ACC9-14C849F5EDCB}"/>
              </a:ext>
            </a:extLst>
          </p:cNvPr>
          <p:cNvSpPr txBox="1"/>
          <p:nvPr/>
        </p:nvSpPr>
        <p:spPr>
          <a:xfrm>
            <a:off x="2025661" y="4437334"/>
            <a:ext cx="626243" cy="492444"/>
          </a:xfrm>
          <a:prstGeom prst="rect">
            <a:avLst/>
          </a:prstGeom>
          <a:noFill/>
        </p:spPr>
        <p:txBody>
          <a:bodyPr wrap="square">
            <a:spAutoFit/>
          </a:bodyPr>
          <a:lstStyle/>
          <a:p>
            <a:r>
              <a:rPr lang="en-US" altLang="zh-CN" sz="2600" dirty="0">
                <a:latin typeface="微软雅黑" panose="020B0503020204020204" pitchFamily="34" charset="-122"/>
                <a:ea typeface="微软雅黑" panose="020B0503020204020204" pitchFamily="34" charset="-122"/>
              </a:rPr>
              <a:t>AB</a:t>
            </a:r>
            <a:endParaRPr lang="zh-CN" altLang="en-US" sz="2600" dirty="0">
              <a:latin typeface="微软雅黑" panose="020B0503020204020204" pitchFamily="34" charset="-122"/>
              <a:ea typeface="微软雅黑" panose="020B0503020204020204" pitchFamily="34" charset="-122"/>
            </a:endParaRPr>
          </a:p>
        </p:txBody>
      </p:sp>
      <p:cxnSp>
        <p:nvCxnSpPr>
          <p:cNvPr id="32" name="直接箭头连接符 31">
            <a:extLst>
              <a:ext uri="{FF2B5EF4-FFF2-40B4-BE49-F238E27FC236}">
                <a16:creationId xmlns:a16="http://schemas.microsoft.com/office/drawing/2014/main" id="{E90C3AAE-51AC-4F5C-B703-F6178481EA39}"/>
              </a:ext>
            </a:extLst>
          </p:cNvPr>
          <p:cNvCxnSpPr/>
          <p:nvPr/>
        </p:nvCxnSpPr>
        <p:spPr>
          <a:xfrm>
            <a:off x="1883862" y="4197492"/>
            <a:ext cx="194400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6D2CEC25-3CE1-4347-8D09-07DBB7A77C4E}"/>
              </a:ext>
            </a:extLst>
          </p:cNvPr>
          <p:cNvCxnSpPr>
            <a:cxnSpLocks/>
          </p:cNvCxnSpPr>
          <p:nvPr/>
        </p:nvCxnSpPr>
        <p:spPr bwMode="auto">
          <a:xfrm>
            <a:off x="1907919" y="4851024"/>
            <a:ext cx="194400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sp>
        <p:nvSpPr>
          <p:cNvPr id="34" name="矩形 33">
            <a:extLst>
              <a:ext uri="{FF2B5EF4-FFF2-40B4-BE49-F238E27FC236}">
                <a16:creationId xmlns:a16="http://schemas.microsoft.com/office/drawing/2014/main" id="{11660640-668A-4C73-B3F7-1BD271C84BDA}"/>
              </a:ext>
            </a:extLst>
          </p:cNvPr>
          <p:cNvSpPr/>
          <p:nvPr/>
        </p:nvSpPr>
        <p:spPr bwMode="auto">
          <a:xfrm>
            <a:off x="3859230" y="4044609"/>
            <a:ext cx="1695356" cy="921104"/>
          </a:xfrm>
          <a:prstGeom prst="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设备选择</a:t>
            </a:r>
            <a:endParaRPr kumimoji="1" lang="en-US" altLang="zh-CN"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控制逻辑</a:t>
            </a:r>
          </a:p>
        </p:txBody>
      </p:sp>
      <p:sp>
        <p:nvSpPr>
          <p:cNvPr id="35" name="文本框 34">
            <a:extLst>
              <a:ext uri="{FF2B5EF4-FFF2-40B4-BE49-F238E27FC236}">
                <a16:creationId xmlns:a16="http://schemas.microsoft.com/office/drawing/2014/main" id="{7CDF50A6-02A3-41A9-9127-4A6E76C66AAE}"/>
              </a:ext>
            </a:extLst>
          </p:cNvPr>
          <p:cNvSpPr txBox="1"/>
          <p:nvPr/>
        </p:nvSpPr>
        <p:spPr>
          <a:xfrm>
            <a:off x="253011" y="5347038"/>
            <a:ext cx="4687867" cy="1292662"/>
          </a:xfrm>
          <a:prstGeom prst="rect">
            <a:avLst/>
          </a:prstGeom>
          <a:noFill/>
        </p:spPr>
        <p:txBody>
          <a:bodyPr wrap="square">
            <a:spAutoFit/>
          </a:bodyPr>
          <a:lstStyle/>
          <a:p>
            <a:pPr marL="514350" indent="-514350">
              <a:buFont typeface="+mj-lt"/>
              <a:buAutoNum type="arabicPeriod"/>
            </a:pP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发送地址选择输入设备</a:t>
            </a:r>
            <a:endParaRPr lang="en-US" altLang="zh-CN" sz="2600" dirty="0">
              <a:latin typeface="微软雅黑" panose="020B0503020204020204" pitchFamily="34" charset="-122"/>
              <a:ea typeface="微软雅黑" panose="020B0503020204020204" pitchFamily="34" charset="-122"/>
            </a:endParaRPr>
          </a:p>
          <a:p>
            <a:pPr marL="514350" indent="-514350">
              <a:buFont typeface="+mj-lt"/>
              <a:buAutoNum type="arabicPeriod"/>
            </a:pP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等待输入设备准备数据</a:t>
            </a:r>
            <a:endParaRPr lang="en-US" altLang="zh-CN" sz="2600" dirty="0">
              <a:latin typeface="微软雅黑" panose="020B0503020204020204" pitchFamily="34" charset="-122"/>
              <a:ea typeface="微软雅黑" panose="020B0503020204020204" pitchFamily="34" charset="-122"/>
            </a:endParaRPr>
          </a:p>
          <a:p>
            <a:pPr marL="514350" indent="-514350">
              <a:buFont typeface="+mj-lt"/>
              <a:buAutoNum type="arabicPeriod"/>
            </a:pP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通过数据总线读入数据</a:t>
            </a:r>
            <a:endParaRPr lang="en-US" altLang="zh-CN" sz="2600"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7903373A-2DE9-4237-BFC4-961043C9D916}"/>
              </a:ext>
            </a:extLst>
          </p:cNvPr>
          <p:cNvSpPr txBox="1"/>
          <p:nvPr/>
        </p:nvSpPr>
        <p:spPr>
          <a:xfrm>
            <a:off x="6054849" y="5347038"/>
            <a:ext cx="6001792" cy="1292662"/>
          </a:xfrm>
          <a:prstGeom prst="rect">
            <a:avLst/>
          </a:prstGeom>
          <a:noFill/>
        </p:spPr>
        <p:txBody>
          <a:bodyPr wrap="square">
            <a:spAutoFit/>
          </a:bodyPr>
          <a:lstStyle/>
          <a:p>
            <a:pPr marL="514350" indent="-514350">
              <a:buFont typeface="+mj-lt"/>
              <a:buAutoNum type="arabicPeriod"/>
            </a:pP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发送地址选择输出设备</a:t>
            </a:r>
            <a:endParaRPr lang="en-US" altLang="zh-CN" sz="2600" dirty="0">
              <a:latin typeface="微软雅黑" panose="020B0503020204020204" pitchFamily="34" charset="-122"/>
              <a:ea typeface="微软雅黑" panose="020B0503020204020204" pitchFamily="34" charset="-122"/>
            </a:endParaRPr>
          </a:p>
          <a:p>
            <a:pPr marL="514350" indent="-514350">
              <a:buFont typeface="+mj-lt"/>
              <a:buAutoNum type="arabicPeriod"/>
            </a:pP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把数据放在数据总线上</a:t>
            </a:r>
            <a:endParaRPr lang="en-US" altLang="zh-CN" sz="2600" dirty="0">
              <a:latin typeface="微软雅黑" panose="020B0503020204020204" pitchFamily="34" charset="-122"/>
              <a:ea typeface="微软雅黑" panose="020B0503020204020204" pitchFamily="34" charset="-122"/>
            </a:endParaRPr>
          </a:p>
          <a:p>
            <a:pPr marL="514350" indent="-514350">
              <a:buFont typeface="+mj-lt"/>
              <a:buAutoNum type="arabicPeriod"/>
            </a:pPr>
            <a:r>
              <a:rPr lang="zh-CN" altLang="en-US" sz="2600" dirty="0">
                <a:latin typeface="微软雅黑" panose="020B0503020204020204" pitchFamily="34" charset="-122"/>
                <a:ea typeface="微软雅黑" panose="020B0503020204020204" pitchFamily="34" charset="-122"/>
              </a:rPr>
              <a:t>输出设备认为数据有效从而读出数据</a:t>
            </a:r>
            <a:endParaRPr lang="en-US" altLang="zh-CN"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900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fade">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xEl>
                                              <p:pRg st="1" end="1"/>
                                            </p:txEl>
                                          </p:spTgt>
                                        </p:tgtEl>
                                        <p:attrNameLst>
                                          <p:attrName>style.visibility</p:attrName>
                                        </p:attrNameLst>
                                      </p:cBhvr>
                                      <p:to>
                                        <p:strVal val="visible"/>
                                      </p:to>
                                    </p:set>
                                    <p:animEffect transition="in" filter="fade">
                                      <p:cBhvr>
                                        <p:cTn id="12" dur="500"/>
                                        <p:tgtEl>
                                          <p:spTgt spid="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animEffect transition="in" filter="fade">
                                      <p:cBhvr>
                                        <p:cTn id="17" dur="500"/>
                                        <p:tgtEl>
                                          <p:spTgt spid="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xEl>
                                              <p:pRg st="1" end="1"/>
                                            </p:txEl>
                                          </p:spTgt>
                                        </p:tgtEl>
                                        <p:attrNameLst>
                                          <p:attrName>style.visibility</p:attrName>
                                        </p:attrNameLst>
                                      </p:cBhvr>
                                      <p:to>
                                        <p:strVal val="visible"/>
                                      </p:to>
                                    </p:set>
                                    <p:animEffect transition="in" filter="fade">
                                      <p:cBhvr>
                                        <p:cTn id="27" dur="500"/>
                                        <p:tgtEl>
                                          <p:spTgt spid="3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xEl>
                                              <p:pRg st="2" end="2"/>
                                            </p:txEl>
                                          </p:spTgt>
                                        </p:tgtEl>
                                        <p:attrNameLst>
                                          <p:attrName>style.visibility</p:attrName>
                                        </p:attrNameLst>
                                      </p:cBhvr>
                                      <p:to>
                                        <p:strVal val="visible"/>
                                      </p:to>
                                    </p:set>
                                    <p:animEffect transition="in" filter="fade">
                                      <p:cBhvr>
                                        <p:cTn id="32"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4295857" y="-21544"/>
            <a:ext cx="3600285"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I/O</a:t>
            </a:r>
            <a:r>
              <a:rPr lang="zh-CN" altLang="en-US" sz="3200" dirty="0">
                <a:latin typeface="微软雅黑" panose="020B0503020204020204" pitchFamily="34" charset="-122"/>
                <a:ea typeface="微软雅黑" panose="020B0503020204020204" pitchFamily="34" charset="-122"/>
              </a:rPr>
              <a:t>接口</a:t>
            </a:r>
          </a:p>
        </p:txBody>
      </p:sp>
      <p:sp>
        <p:nvSpPr>
          <p:cNvPr id="82" name="矩形 81">
            <a:extLst>
              <a:ext uri="{FF2B5EF4-FFF2-40B4-BE49-F238E27FC236}">
                <a16:creationId xmlns:a16="http://schemas.microsoft.com/office/drawing/2014/main" id="{D3F0B3B0-CC96-4B0D-B6E0-1D98C978E1F5}"/>
              </a:ext>
            </a:extLst>
          </p:cNvPr>
          <p:cNvSpPr/>
          <p:nvPr/>
        </p:nvSpPr>
        <p:spPr bwMode="auto">
          <a:xfrm>
            <a:off x="4222103" y="965684"/>
            <a:ext cx="3186532" cy="4578999"/>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6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83" name="文本框 82">
            <a:extLst>
              <a:ext uri="{FF2B5EF4-FFF2-40B4-BE49-F238E27FC236}">
                <a16:creationId xmlns:a16="http://schemas.microsoft.com/office/drawing/2014/main" id="{83C7AD57-12D2-4709-BE69-D5E06DDF1821}"/>
              </a:ext>
            </a:extLst>
          </p:cNvPr>
          <p:cNvSpPr txBox="1"/>
          <p:nvPr/>
        </p:nvSpPr>
        <p:spPr>
          <a:xfrm>
            <a:off x="5212614" y="948241"/>
            <a:ext cx="1597315" cy="492444"/>
          </a:xfrm>
          <a:prstGeom prst="rect">
            <a:avLst/>
          </a:prstGeom>
          <a:noFill/>
        </p:spPr>
        <p:txBody>
          <a:bodyPr wrap="square">
            <a:spAutoFit/>
          </a:bodyPr>
          <a:lstStyle/>
          <a:p>
            <a:r>
              <a:rPr lang="en-US" altLang="zh-CN" sz="2600" dirty="0">
                <a:latin typeface="微软雅黑" panose="020B0503020204020204" pitchFamily="34" charset="-122"/>
                <a:ea typeface="微软雅黑" panose="020B0503020204020204" pitchFamily="34" charset="-122"/>
              </a:rPr>
              <a:t>I/O</a:t>
            </a:r>
            <a:r>
              <a:rPr lang="zh-CN" altLang="en-US" sz="2600" dirty="0">
                <a:latin typeface="微软雅黑" panose="020B0503020204020204" pitchFamily="34" charset="-122"/>
                <a:ea typeface="微软雅黑" panose="020B0503020204020204" pitchFamily="34" charset="-122"/>
              </a:rPr>
              <a:t>接口</a:t>
            </a:r>
          </a:p>
        </p:txBody>
      </p:sp>
      <p:sp>
        <p:nvSpPr>
          <p:cNvPr id="89" name="矩形 88">
            <a:extLst>
              <a:ext uri="{FF2B5EF4-FFF2-40B4-BE49-F238E27FC236}">
                <a16:creationId xmlns:a16="http://schemas.microsoft.com/office/drawing/2014/main" id="{6EC15067-AB70-416B-ABF1-9F325A4F635E}"/>
              </a:ext>
            </a:extLst>
          </p:cNvPr>
          <p:cNvSpPr/>
          <p:nvPr/>
        </p:nvSpPr>
        <p:spPr bwMode="auto">
          <a:xfrm>
            <a:off x="5102542" y="1436484"/>
            <a:ext cx="1695356" cy="682729"/>
          </a:xfrm>
          <a:prstGeom prst="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控制寄存器</a:t>
            </a:r>
          </a:p>
        </p:txBody>
      </p:sp>
      <p:sp>
        <p:nvSpPr>
          <p:cNvPr id="90" name="矩形 89">
            <a:extLst>
              <a:ext uri="{FF2B5EF4-FFF2-40B4-BE49-F238E27FC236}">
                <a16:creationId xmlns:a16="http://schemas.microsoft.com/office/drawing/2014/main" id="{CE3F8036-2421-4B9F-ABEB-BF7BBCF563BD}"/>
              </a:ext>
            </a:extLst>
          </p:cNvPr>
          <p:cNvSpPr/>
          <p:nvPr/>
        </p:nvSpPr>
        <p:spPr bwMode="auto">
          <a:xfrm>
            <a:off x="5102542" y="2457569"/>
            <a:ext cx="1695356" cy="682729"/>
          </a:xfrm>
          <a:prstGeom prst="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状态寄存器</a:t>
            </a:r>
          </a:p>
        </p:txBody>
      </p:sp>
      <p:sp>
        <p:nvSpPr>
          <p:cNvPr id="91" name="矩形 90">
            <a:extLst>
              <a:ext uri="{FF2B5EF4-FFF2-40B4-BE49-F238E27FC236}">
                <a16:creationId xmlns:a16="http://schemas.microsoft.com/office/drawing/2014/main" id="{68534BC7-0C94-4EAE-B4DD-327E6948EE18}"/>
              </a:ext>
            </a:extLst>
          </p:cNvPr>
          <p:cNvSpPr/>
          <p:nvPr/>
        </p:nvSpPr>
        <p:spPr bwMode="auto">
          <a:xfrm>
            <a:off x="5102542" y="3535010"/>
            <a:ext cx="1695356" cy="682729"/>
          </a:xfrm>
          <a:prstGeom prst="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数据寄存器</a:t>
            </a:r>
          </a:p>
        </p:txBody>
      </p:sp>
      <p:sp>
        <p:nvSpPr>
          <p:cNvPr id="92" name="文本框 91">
            <a:extLst>
              <a:ext uri="{FF2B5EF4-FFF2-40B4-BE49-F238E27FC236}">
                <a16:creationId xmlns:a16="http://schemas.microsoft.com/office/drawing/2014/main" id="{138F5E0E-DFEA-4370-99AB-740F730FAEEC}"/>
              </a:ext>
            </a:extLst>
          </p:cNvPr>
          <p:cNvSpPr txBox="1"/>
          <p:nvPr/>
        </p:nvSpPr>
        <p:spPr>
          <a:xfrm>
            <a:off x="3263118" y="3417857"/>
            <a:ext cx="643783" cy="492444"/>
          </a:xfrm>
          <a:prstGeom prst="rect">
            <a:avLst/>
          </a:prstGeom>
          <a:noFill/>
        </p:spPr>
        <p:txBody>
          <a:bodyPr wrap="square">
            <a:spAutoFit/>
          </a:bodyPr>
          <a:lstStyle/>
          <a:p>
            <a:r>
              <a:rPr lang="en-US" altLang="zh-CN" sz="2600" dirty="0">
                <a:latin typeface="微软雅黑" panose="020B0503020204020204" pitchFamily="34" charset="-122"/>
                <a:ea typeface="微软雅黑" panose="020B0503020204020204" pitchFamily="34" charset="-122"/>
              </a:rPr>
              <a:t>DB</a:t>
            </a:r>
            <a:endParaRPr lang="zh-CN" altLang="en-US" sz="2600" dirty="0">
              <a:latin typeface="微软雅黑" panose="020B0503020204020204" pitchFamily="34" charset="-122"/>
              <a:ea typeface="微软雅黑" panose="020B0503020204020204" pitchFamily="34" charset="-122"/>
            </a:endParaRPr>
          </a:p>
        </p:txBody>
      </p:sp>
      <p:cxnSp>
        <p:nvCxnSpPr>
          <p:cNvPr id="93" name="直接箭头连接符 92">
            <a:extLst>
              <a:ext uri="{FF2B5EF4-FFF2-40B4-BE49-F238E27FC236}">
                <a16:creationId xmlns:a16="http://schemas.microsoft.com/office/drawing/2014/main" id="{CF3908B5-E93A-4CA3-8B41-6159AE0CD63A}"/>
              </a:ext>
            </a:extLst>
          </p:cNvPr>
          <p:cNvCxnSpPr>
            <a:cxnSpLocks/>
            <a:stCxn id="89" idx="3"/>
          </p:cNvCxnSpPr>
          <p:nvPr/>
        </p:nvCxnSpPr>
        <p:spPr bwMode="auto">
          <a:xfrm>
            <a:off x="6797898" y="1777849"/>
            <a:ext cx="2395976"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sp>
        <p:nvSpPr>
          <p:cNvPr id="94" name="文本框 93">
            <a:extLst>
              <a:ext uri="{FF2B5EF4-FFF2-40B4-BE49-F238E27FC236}">
                <a16:creationId xmlns:a16="http://schemas.microsoft.com/office/drawing/2014/main" id="{36D7028A-6732-4C7D-8682-61350C041D86}"/>
              </a:ext>
            </a:extLst>
          </p:cNvPr>
          <p:cNvSpPr txBox="1"/>
          <p:nvPr/>
        </p:nvSpPr>
        <p:spPr>
          <a:xfrm>
            <a:off x="7494499" y="1251953"/>
            <a:ext cx="2055203" cy="492444"/>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控制信号</a:t>
            </a:r>
          </a:p>
        </p:txBody>
      </p:sp>
      <p:cxnSp>
        <p:nvCxnSpPr>
          <p:cNvPr id="95" name="直接箭头连接符 94">
            <a:extLst>
              <a:ext uri="{FF2B5EF4-FFF2-40B4-BE49-F238E27FC236}">
                <a16:creationId xmlns:a16="http://schemas.microsoft.com/office/drawing/2014/main" id="{E12132E6-31DE-4B0E-BB63-D9B6E93B15F0}"/>
              </a:ext>
            </a:extLst>
          </p:cNvPr>
          <p:cNvCxnSpPr>
            <a:cxnSpLocks/>
            <a:endCxn id="90" idx="3"/>
          </p:cNvCxnSpPr>
          <p:nvPr/>
        </p:nvCxnSpPr>
        <p:spPr bwMode="auto">
          <a:xfrm flipH="1">
            <a:off x="6797898" y="2798933"/>
            <a:ext cx="2395977" cy="1"/>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sp>
        <p:nvSpPr>
          <p:cNvPr id="96" name="文本框 95">
            <a:extLst>
              <a:ext uri="{FF2B5EF4-FFF2-40B4-BE49-F238E27FC236}">
                <a16:creationId xmlns:a16="http://schemas.microsoft.com/office/drawing/2014/main" id="{499A9863-3371-476B-B6C6-E7F027D69BAC}"/>
              </a:ext>
            </a:extLst>
          </p:cNvPr>
          <p:cNvSpPr txBox="1"/>
          <p:nvPr/>
        </p:nvSpPr>
        <p:spPr>
          <a:xfrm>
            <a:off x="7530386" y="2314490"/>
            <a:ext cx="2055203" cy="492444"/>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状态信号</a:t>
            </a:r>
          </a:p>
        </p:txBody>
      </p:sp>
      <p:sp>
        <p:nvSpPr>
          <p:cNvPr id="97" name="文本框 96">
            <a:extLst>
              <a:ext uri="{FF2B5EF4-FFF2-40B4-BE49-F238E27FC236}">
                <a16:creationId xmlns:a16="http://schemas.microsoft.com/office/drawing/2014/main" id="{92291251-AC3E-4986-A5B9-E9EAFFCB5C2C}"/>
              </a:ext>
            </a:extLst>
          </p:cNvPr>
          <p:cNvSpPr txBox="1"/>
          <p:nvPr/>
        </p:nvSpPr>
        <p:spPr>
          <a:xfrm>
            <a:off x="7766939" y="3437142"/>
            <a:ext cx="1068626" cy="492444"/>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数据</a:t>
            </a:r>
          </a:p>
        </p:txBody>
      </p:sp>
      <p:cxnSp>
        <p:nvCxnSpPr>
          <p:cNvPr id="98" name="连接符: 肘形 97">
            <a:extLst>
              <a:ext uri="{FF2B5EF4-FFF2-40B4-BE49-F238E27FC236}">
                <a16:creationId xmlns:a16="http://schemas.microsoft.com/office/drawing/2014/main" id="{0BBC87FD-B68A-4B6D-A899-3D24C26A54F0}"/>
              </a:ext>
            </a:extLst>
          </p:cNvPr>
          <p:cNvCxnSpPr>
            <a:cxnSpLocks/>
            <a:stCxn id="90" idx="1"/>
          </p:cNvCxnSpPr>
          <p:nvPr/>
        </p:nvCxnSpPr>
        <p:spPr bwMode="auto">
          <a:xfrm rot="10800000" flipV="1">
            <a:off x="4701398" y="2798934"/>
            <a:ext cx="401145" cy="1077440"/>
          </a:xfrm>
          <a:prstGeom prst="bentConnector2">
            <a:avLst/>
          </a:prstGeom>
          <a:solidFill>
            <a:schemeClr val="accent1"/>
          </a:solidFill>
          <a:ln w="38100" cap="flat" cmpd="sng" algn="ctr">
            <a:solidFill>
              <a:schemeClr val="tx1"/>
            </a:solidFill>
            <a:prstDash val="solid"/>
            <a:round/>
            <a:headEnd type="none" w="med" len="med"/>
            <a:tailEnd type="arrow" w="med" len="med"/>
          </a:ln>
          <a:effectLst/>
        </p:spPr>
      </p:cxnSp>
      <p:cxnSp>
        <p:nvCxnSpPr>
          <p:cNvPr id="99" name="连接符: 肘形 98">
            <a:extLst>
              <a:ext uri="{FF2B5EF4-FFF2-40B4-BE49-F238E27FC236}">
                <a16:creationId xmlns:a16="http://schemas.microsoft.com/office/drawing/2014/main" id="{E6E8A0C5-72E3-490A-99B9-5694413E27A2}"/>
              </a:ext>
            </a:extLst>
          </p:cNvPr>
          <p:cNvCxnSpPr>
            <a:cxnSpLocks/>
            <a:endCxn id="89" idx="1"/>
          </p:cNvCxnSpPr>
          <p:nvPr/>
        </p:nvCxnSpPr>
        <p:spPr bwMode="auto">
          <a:xfrm rot="5400000" flipH="1" flipV="1">
            <a:off x="3747911" y="2521744"/>
            <a:ext cx="2098525" cy="610737"/>
          </a:xfrm>
          <a:prstGeom prst="bentConnector2">
            <a:avLst/>
          </a:prstGeom>
          <a:solidFill>
            <a:schemeClr val="accent1"/>
          </a:solidFill>
          <a:ln w="38100" cap="flat" cmpd="sng" algn="ctr">
            <a:solidFill>
              <a:schemeClr val="tx1"/>
            </a:solidFill>
            <a:prstDash val="solid"/>
            <a:round/>
            <a:headEnd type="none" w="med" len="med"/>
            <a:tailEnd type="arrow" w="med" len="med"/>
          </a:ln>
          <a:effectLst/>
        </p:spPr>
      </p:cxnSp>
      <p:cxnSp>
        <p:nvCxnSpPr>
          <p:cNvPr id="100" name="直接箭头连接符 99">
            <a:extLst>
              <a:ext uri="{FF2B5EF4-FFF2-40B4-BE49-F238E27FC236}">
                <a16:creationId xmlns:a16="http://schemas.microsoft.com/office/drawing/2014/main" id="{76D34128-7624-422E-882F-35A4A5992E9A}"/>
              </a:ext>
            </a:extLst>
          </p:cNvPr>
          <p:cNvCxnSpPr>
            <a:cxnSpLocks/>
            <a:endCxn id="91" idx="1"/>
          </p:cNvCxnSpPr>
          <p:nvPr/>
        </p:nvCxnSpPr>
        <p:spPr>
          <a:xfrm>
            <a:off x="2932233" y="3876375"/>
            <a:ext cx="2170309"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087E02CC-E810-4ECE-8C08-62F7E7AD95B9}"/>
              </a:ext>
            </a:extLst>
          </p:cNvPr>
          <p:cNvCxnSpPr/>
          <p:nvPr/>
        </p:nvCxnSpPr>
        <p:spPr>
          <a:xfrm>
            <a:off x="6797897" y="3876374"/>
            <a:ext cx="237600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9052A4B-BAF9-490A-9FC7-FD2A01270400}"/>
              </a:ext>
            </a:extLst>
          </p:cNvPr>
          <p:cNvSpPr txBox="1"/>
          <p:nvPr/>
        </p:nvSpPr>
        <p:spPr>
          <a:xfrm>
            <a:off x="3255407" y="4138186"/>
            <a:ext cx="682666" cy="492444"/>
          </a:xfrm>
          <a:prstGeom prst="rect">
            <a:avLst/>
          </a:prstGeom>
          <a:noFill/>
        </p:spPr>
        <p:txBody>
          <a:bodyPr wrap="square">
            <a:spAutoFit/>
          </a:bodyPr>
          <a:lstStyle/>
          <a:p>
            <a:r>
              <a:rPr lang="en-US" altLang="zh-CN" sz="2600" dirty="0">
                <a:latin typeface="微软雅黑" panose="020B0503020204020204" pitchFamily="34" charset="-122"/>
                <a:ea typeface="微软雅黑" panose="020B0503020204020204" pitchFamily="34" charset="-122"/>
              </a:rPr>
              <a:t>CB</a:t>
            </a:r>
            <a:endParaRPr lang="zh-CN" altLang="en-US" sz="2600"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67238C02-6B62-43D2-ACC9-14C849F5EDCB}"/>
              </a:ext>
            </a:extLst>
          </p:cNvPr>
          <p:cNvSpPr txBox="1"/>
          <p:nvPr/>
        </p:nvSpPr>
        <p:spPr>
          <a:xfrm>
            <a:off x="3276944" y="4822344"/>
            <a:ext cx="626243" cy="492444"/>
          </a:xfrm>
          <a:prstGeom prst="rect">
            <a:avLst/>
          </a:prstGeom>
          <a:noFill/>
        </p:spPr>
        <p:txBody>
          <a:bodyPr wrap="square">
            <a:spAutoFit/>
          </a:bodyPr>
          <a:lstStyle/>
          <a:p>
            <a:r>
              <a:rPr lang="en-US" altLang="zh-CN" sz="2600" dirty="0">
                <a:latin typeface="微软雅黑" panose="020B0503020204020204" pitchFamily="34" charset="-122"/>
                <a:ea typeface="微软雅黑" panose="020B0503020204020204" pitchFamily="34" charset="-122"/>
              </a:rPr>
              <a:t>AB</a:t>
            </a:r>
            <a:endParaRPr lang="zh-CN" altLang="en-US" sz="2600" dirty="0">
              <a:latin typeface="微软雅黑" panose="020B0503020204020204" pitchFamily="34" charset="-122"/>
              <a:ea typeface="微软雅黑" panose="020B0503020204020204" pitchFamily="34" charset="-122"/>
            </a:endParaRPr>
          </a:p>
        </p:txBody>
      </p:sp>
      <p:cxnSp>
        <p:nvCxnSpPr>
          <p:cNvPr id="32" name="直接箭头连接符 31">
            <a:extLst>
              <a:ext uri="{FF2B5EF4-FFF2-40B4-BE49-F238E27FC236}">
                <a16:creationId xmlns:a16="http://schemas.microsoft.com/office/drawing/2014/main" id="{E90C3AAE-51AC-4F5C-B703-F6178481EA39}"/>
              </a:ext>
            </a:extLst>
          </p:cNvPr>
          <p:cNvCxnSpPr/>
          <p:nvPr/>
        </p:nvCxnSpPr>
        <p:spPr>
          <a:xfrm>
            <a:off x="3135145" y="4582502"/>
            <a:ext cx="194400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6D2CEC25-3CE1-4347-8D09-07DBB7A77C4E}"/>
              </a:ext>
            </a:extLst>
          </p:cNvPr>
          <p:cNvCxnSpPr>
            <a:cxnSpLocks/>
          </p:cNvCxnSpPr>
          <p:nvPr/>
        </p:nvCxnSpPr>
        <p:spPr bwMode="auto">
          <a:xfrm>
            <a:off x="3159202" y="5236034"/>
            <a:ext cx="194400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sp>
        <p:nvSpPr>
          <p:cNvPr id="34" name="矩形 33">
            <a:extLst>
              <a:ext uri="{FF2B5EF4-FFF2-40B4-BE49-F238E27FC236}">
                <a16:creationId xmlns:a16="http://schemas.microsoft.com/office/drawing/2014/main" id="{11660640-668A-4C73-B3F7-1BD271C84BDA}"/>
              </a:ext>
            </a:extLst>
          </p:cNvPr>
          <p:cNvSpPr/>
          <p:nvPr/>
        </p:nvSpPr>
        <p:spPr bwMode="auto">
          <a:xfrm>
            <a:off x="5110513" y="4429619"/>
            <a:ext cx="1695356" cy="921104"/>
          </a:xfrm>
          <a:prstGeom prst="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设备选择</a:t>
            </a:r>
            <a:endParaRPr kumimoji="1" lang="en-US" altLang="zh-CN"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控制逻辑</a:t>
            </a:r>
          </a:p>
        </p:txBody>
      </p:sp>
      <p:sp>
        <p:nvSpPr>
          <p:cNvPr id="2" name="对话气泡: 圆角矩形 1">
            <a:extLst>
              <a:ext uri="{FF2B5EF4-FFF2-40B4-BE49-F238E27FC236}">
                <a16:creationId xmlns:a16="http://schemas.microsoft.com/office/drawing/2014/main" id="{A23F3F98-D00D-4D87-856C-445E314004DD}"/>
              </a:ext>
            </a:extLst>
          </p:cNvPr>
          <p:cNvSpPr/>
          <p:nvPr/>
        </p:nvSpPr>
        <p:spPr>
          <a:xfrm>
            <a:off x="330978" y="2133810"/>
            <a:ext cx="3384622" cy="957281"/>
          </a:xfrm>
          <a:prstGeom prst="wedgeRoundRectCallout">
            <a:avLst>
              <a:gd name="adj1" fmla="val 39243"/>
              <a:gd name="adj2" fmla="val 838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读写数据、状态字、控制字、中断类型号</a:t>
            </a:r>
          </a:p>
        </p:txBody>
      </p:sp>
      <p:sp>
        <p:nvSpPr>
          <p:cNvPr id="38" name="对话气泡: 圆角矩形 37">
            <a:extLst>
              <a:ext uri="{FF2B5EF4-FFF2-40B4-BE49-F238E27FC236}">
                <a16:creationId xmlns:a16="http://schemas.microsoft.com/office/drawing/2014/main" id="{1B386676-8827-4F07-B99A-A39C0B85C4BF}"/>
              </a:ext>
            </a:extLst>
          </p:cNvPr>
          <p:cNvSpPr/>
          <p:nvPr/>
        </p:nvSpPr>
        <p:spPr>
          <a:xfrm>
            <a:off x="180472" y="3673349"/>
            <a:ext cx="2468863" cy="957281"/>
          </a:xfrm>
          <a:prstGeom prst="wedgeRoundRectCallout">
            <a:avLst>
              <a:gd name="adj1" fmla="val 76229"/>
              <a:gd name="adj2" fmla="val 247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读</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写控制信号</a:t>
            </a:r>
            <a:endParaRPr lang="en-US" altLang="zh-CN" sz="2600" dirty="0">
              <a:latin typeface="微软雅黑" panose="020B0503020204020204" pitchFamily="34" charset="-122"/>
              <a:ea typeface="微软雅黑" panose="020B0503020204020204" pitchFamily="34" charset="-122"/>
            </a:endParaRPr>
          </a:p>
          <a:p>
            <a:pPr algn="ctr"/>
            <a:r>
              <a:rPr lang="zh-CN" altLang="en-US" sz="2600" dirty="0">
                <a:latin typeface="微软雅黑" panose="020B0503020204020204" pitchFamily="34" charset="-122"/>
                <a:ea typeface="微软雅黑" panose="020B0503020204020204" pitchFamily="34" charset="-122"/>
              </a:rPr>
              <a:t>中断控制信号</a:t>
            </a:r>
          </a:p>
        </p:txBody>
      </p:sp>
      <p:sp>
        <p:nvSpPr>
          <p:cNvPr id="39" name="对话气泡: 圆角矩形 38">
            <a:extLst>
              <a:ext uri="{FF2B5EF4-FFF2-40B4-BE49-F238E27FC236}">
                <a16:creationId xmlns:a16="http://schemas.microsoft.com/office/drawing/2014/main" id="{1E770DE6-B6F4-44E8-996B-084D3EFD8768}"/>
              </a:ext>
            </a:extLst>
          </p:cNvPr>
          <p:cNvSpPr/>
          <p:nvPr/>
        </p:nvSpPr>
        <p:spPr>
          <a:xfrm>
            <a:off x="205314" y="5132689"/>
            <a:ext cx="2468863" cy="957281"/>
          </a:xfrm>
          <a:prstGeom prst="wedgeRoundRectCallout">
            <a:avLst>
              <a:gd name="adj1" fmla="val 72514"/>
              <a:gd name="adj2" fmla="val -543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指明</a:t>
            </a:r>
            <a:r>
              <a:rPr lang="en-US" altLang="zh-CN" sz="2600" dirty="0">
                <a:latin typeface="微软雅黑" panose="020B0503020204020204" pitchFamily="34" charset="-122"/>
                <a:ea typeface="微软雅黑" panose="020B0503020204020204" pitchFamily="34" charset="-122"/>
              </a:rPr>
              <a:t>I/O</a:t>
            </a:r>
            <a:r>
              <a:rPr lang="zh-CN" altLang="en-US" sz="2600" dirty="0">
                <a:latin typeface="微软雅黑" panose="020B0503020204020204" pitchFamily="34" charset="-122"/>
                <a:ea typeface="微软雅黑" panose="020B0503020204020204" pitchFamily="34" charset="-122"/>
              </a:rPr>
              <a:t>端口</a:t>
            </a:r>
          </a:p>
        </p:txBody>
      </p:sp>
      <p:sp>
        <p:nvSpPr>
          <p:cNvPr id="40" name="对话气泡: 圆角矩形 39">
            <a:extLst>
              <a:ext uri="{FF2B5EF4-FFF2-40B4-BE49-F238E27FC236}">
                <a16:creationId xmlns:a16="http://schemas.microsoft.com/office/drawing/2014/main" id="{74B8A6E7-64F8-41BA-8ECF-13A80CC7A4CB}"/>
              </a:ext>
            </a:extLst>
          </p:cNvPr>
          <p:cNvSpPr/>
          <p:nvPr/>
        </p:nvSpPr>
        <p:spPr>
          <a:xfrm>
            <a:off x="9193874" y="648335"/>
            <a:ext cx="1897451" cy="957281"/>
          </a:xfrm>
          <a:prstGeom prst="wedgeRoundRectCallout">
            <a:avLst>
              <a:gd name="adj1" fmla="val -64230"/>
              <a:gd name="adj2" fmla="val 398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给</a:t>
            </a:r>
            <a:r>
              <a:rPr lang="en-US" altLang="zh-CN" sz="2600" dirty="0">
                <a:latin typeface="微软雅黑" panose="020B0503020204020204" pitchFamily="34" charset="-122"/>
                <a:ea typeface="微软雅黑" panose="020B0503020204020204" pitchFamily="34" charset="-122"/>
              </a:rPr>
              <a:t>I/O</a:t>
            </a:r>
            <a:r>
              <a:rPr lang="zh-CN" altLang="en-US" sz="2600" dirty="0">
                <a:latin typeface="微软雅黑" panose="020B0503020204020204" pitchFamily="34" charset="-122"/>
                <a:ea typeface="微软雅黑" panose="020B0503020204020204" pitchFamily="34" charset="-122"/>
              </a:rPr>
              <a:t>设备发送命令</a:t>
            </a:r>
          </a:p>
        </p:txBody>
      </p:sp>
      <p:sp>
        <p:nvSpPr>
          <p:cNvPr id="41" name="对话气泡: 圆角矩形 40">
            <a:extLst>
              <a:ext uri="{FF2B5EF4-FFF2-40B4-BE49-F238E27FC236}">
                <a16:creationId xmlns:a16="http://schemas.microsoft.com/office/drawing/2014/main" id="{32D0CA9D-F65C-4D96-9182-691E45C5D854}"/>
              </a:ext>
            </a:extLst>
          </p:cNvPr>
          <p:cNvSpPr/>
          <p:nvPr/>
        </p:nvSpPr>
        <p:spPr>
          <a:xfrm>
            <a:off x="9315626" y="1954478"/>
            <a:ext cx="2246721" cy="957281"/>
          </a:xfrm>
          <a:prstGeom prst="wedgeRoundRectCallout">
            <a:avLst>
              <a:gd name="adj1" fmla="val -67400"/>
              <a:gd name="adj2" fmla="val 185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接收</a:t>
            </a:r>
            <a:r>
              <a:rPr lang="en-US" altLang="zh-CN" sz="2600" dirty="0">
                <a:latin typeface="微软雅黑" panose="020B0503020204020204" pitchFamily="34" charset="-122"/>
                <a:ea typeface="微软雅黑" panose="020B0503020204020204" pitchFamily="34" charset="-122"/>
              </a:rPr>
              <a:t>I/O</a:t>
            </a:r>
            <a:r>
              <a:rPr lang="zh-CN" altLang="en-US" sz="2600" dirty="0">
                <a:latin typeface="微软雅黑" panose="020B0503020204020204" pitchFamily="34" charset="-122"/>
                <a:ea typeface="微软雅黑" panose="020B0503020204020204" pitchFamily="34" charset="-122"/>
              </a:rPr>
              <a:t>设备状态信息</a:t>
            </a:r>
          </a:p>
        </p:txBody>
      </p:sp>
      <p:sp>
        <p:nvSpPr>
          <p:cNvPr id="42" name="对话气泡: 圆角矩形 41">
            <a:extLst>
              <a:ext uri="{FF2B5EF4-FFF2-40B4-BE49-F238E27FC236}">
                <a16:creationId xmlns:a16="http://schemas.microsoft.com/office/drawing/2014/main" id="{D30A24EB-AC1B-4024-AF16-FBBD7617AE80}"/>
              </a:ext>
            </a:extLst>
          </p:cNvPr>
          <p:cNvSpPr/>
          <p:nvPr/>
        </p:nvSpPr>
        <p:spPr>
          <a:xfrm>
            <a:off x="9585589" y="3204723"/>
            <a:ext cx="2246721" cy="957281"/>
          </a:xfrm>
          <a:prstGeom prst="wedgeRoundRectCallout">
            <a:avLst>
              <a:gd name="adj1" fmla="val -67400"/>
              <a:gd name="adj2" fmla="val 185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接收或发送</a:t>
            </a:r>
            <a:r>
              <a:rPr lang="en-US" altLang="zh-CN" sz="2600" dirty="0">
                <a:latin typeface="微软雅黑" panose="020B0503020204020204" pitchFamily="34" charset="-122"/>
                <a:ea typeface="微软雅黑" panose="020B0503020204020204" pitchFamily="34" charset="-122"/>
              </a:rPr>
              <a:t>I/O</a:t>
            </a:r>
            <a:r>
              <a:rPr lang="zh-CN" altLang="en-US" sz="2600" dirty="0">
                <a:latin typeface="微软雅黑" panose="020B0503020204020204" pitchFamily="34" charset="-122"/>
                <a:ea typeface="微软雅黑" panose="020B0503020204020204" pitchFamily="34" charset="-122"/>
              </a:rPr>
              <a:t>设备数据</a:t>
            </a:r>
          </a:p>
        </p:txBody>
      </p:sp>
      <p:sp>
        <p:nvSpPr>
          <p:cNvPr id="3" name="矩形 2">
            <a:extLst>
              <a:ext uri="{FF2B5EF4-FFF2-40B4-BE49-F238E27FC236}">
                <a16:creationId xmlns:a16="http://schemas.microsoft.com/office/drawing/2014/main" id="{6FE192B3-2675-4C7F-B56B-647126926602}"/>
              </a:ext>
            </a:extLst>
          </p:cNvPr>
          <p:cNvSpPr/>
          <p:nvPr/>
        </p:nvSpPr>
        <p:spPr>
          <a:xfrm>
            <a:off x="94608" y="563231"/>
            <a:ext cx="3985505" cy="590975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a:extLst>
              <a:ext uri="{FF2B5EF4-FFF2-40B4-BE49-F238E27FC236}">
                <a16:creationId xmlns:a16="http://schemas.microsoft.com/office/drawing/2014/main" id="{D5C33A03-D741-4AA6-A92A-A32198A440E8}"/>
              </a:ext>
            </a:extLst>
          </p:cNvPr>
          <p:cNvSpPr txBox="1"/>
          <p:nvPr/>
        </p:nvSpPr>
        <p:spPr>
          <a:xfrm>
            <a:off x="1288702" y="114307"/>
            <a:ext cx="1597315" cy="492444"/>
          </a:xfrm>
          <a:prstGeom prst="rect">
            <a:avLst/>
          </a:prstGeom>
          <a:noFill/>
        </p:spPr>
        <p:txBody>
          <a:bodyPr wrap="square">
            <a:spAutoFit/>
          </a:bodyPr>
          <a:lstStyle/>
          <a:p>
            <a:r>
              <a:rPr lang="zh-CN" altLang="en-US" sz="2600" dirty="0">
                <a:solidFill>
                  <a:srgbClr val="C00000"/>
                </a:solidFill>
                <a:latin typeface="微软雅黑" panose="020B0503020204020204" pitchFamily="34" charset="-122"/>
                <a:ea typeface="微软雅黑" panose="020B0503020204020204" pitchFamily="34" charset="-122"/>
              </a:rPr>
              <a:t>内部接口</a:t>
            </a:r>
          </a:p>
        </p:txBody>
      </p:sp>
      <p:sp>
        <p:nvSpPr>
          <p:cNvPr id="44" name="矩形 43">
            <a:extLst>
              <a:ext uri="{FF2B5EF4-FFF2-40B4-BE49-F238E27FC236}">
                <a16:creationId xmlns:a16="http://schemas.microsoft.com/office/drawing/2014/main" id="{1A418057-D8F4-405B-8848-9A5863697132}"/>
              </a:ext>
            </a:extLst>
          </p:cNvPr>
          <p:cNvSpPr/>
          <p:nvPr/>
        </p:nvSpPr>
        <p:spPr>
          <a:xfrm>
            <a:off x="7530386" y="563231"/>
            <a:ext cx="4456300" cy="5909758"/>
          </a:xfrm>
          <a:prstGeom prst="rect">
            <a:avLst/>
          </a:prstGeom>
          <a:noFill/>
          <a:ln w="1905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a:extLst>
              <a:ext uri="{FF2B5EF4-FFF2-40B4-BE49-F238E27FC236}">
                <a16:creationId xmlns:a16="http://schemas.microsoft.com/office/drawing/2014/main" id="{58FD535D-EB07-45B9-92F1-F78B567D349E}"/>
              </a:ext>
            </a:extLst>
          </p:cNvPr>
          <p:cNvSpPr txBox="1"/>
          <p:nvPr/>
        </p:nvSpPr>
        <p:spPr>
          <a:xfrm>
            <a:off x="9277494" y="64808"/>
            <a:ext cx="1597315" cy="492444"/>
          </a:xfrm>
          <a:prstGeom prst="rect">
            <a:avLst/>
          </a:prstGeom>
          <a:noFill/>
        </p:spPr>
        <p:txBody>
          <a:bodyPr wrap="square">
            <a:spAutoFit/>
          </a:bodyPr>
          <a:lstStyle/>
          <a:p>
            <a:r>
              <a:rPr lang="zh-CN" altLang="en-US" sz="2600" dirty="0">
                <a:solidFill>
                  <a:srgbClr val="4472C4"/>
                </a:solidFill>
                <a:latin typeface="微软雅黑" panose="020B0503020204020204" pitchFamily="34" charset="-122"/>
                <a:ea typeface="微软雅黑" panose="020B0503020204020204" pitchFamily="34" charset="-122"/>
              </a:rPr>
              <a:t>外部接口</a:t>
            </a:r>
          </a:p>
        </p:txBody>
      </p:sp>
    </p:spTree>
    <p:extLst>
      <p:ext uri="{BB962C8B-B14F-4D97-AF65-F5344CB8AC3E}">
        <p14:creationId xmlns:p14="http://schemas.microsoft.com/office/powerpoint/2010/main" val="364049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8" grpId="0" animBg="1"/>
      <p:bldP spid="39" grpId="0" animBg="1"/>
      <p:bldP spid="40" grpId="0" animBg="1"/>
      <p:bldP spid="41" grpId="0" animBg="1"/>
      <p:bldP spid="42" grpId="0" animBg="1"/>
      <p:bldP spid="3" grpId="0" animBg="1"/>
      <p:bldP spid="43" grpId="0"/>
      <p:bldP spid="44" grpId="0" animBg="1"/>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73254B4-10BB-4C2E-BCB5-CEDE26D10F4B}"/>
              </a:ext>
            </a:extLst>
          </p:cNvPr>
          <p:cNvPicPr>
            <a:picLocks noChangeAspect="1"/>
          </p:cNvPicPr>
          <p:nvPr/>
        </p:nvPicPr>
        <p:blipFill rotWithShape="1">
          <a:blip r:embed="rId3"/>
          <a:srcRect l="3936" t="16532" r="8022" b="8794"/>
          <a:stretch/>
        </p:blipFill>
        <p:spPr>
          <a:xfrm>
            <a:off x="336884" y="0"/>
            <a:ext cx="11518181" cy="6858029"/>
          </a:xfrm>
          <a:prstGeom prst="rect">
            <a:avLst/>
          </a:prstGeom>
        </p:spPr>
      </p:pic>
      <p:sp>
        <p:nvSpPr>
          <p:cNvPr id="6" name="文本框 5">
            <a:extLst>
              <a:ext uri="{FF2B5EF4-FFF2-40B4-BE49-F238E27FC236}">
                <a16:creationId xmlns:a16="http://schemas.microsoft.com/office/drawing/2014/main" id="{916E28C2-3817-4627-A490-EBEAC38915F5}"/>
              </a:ext>
            </a:extLst>
          </p:cNvPr>
          <p:cNvSpPr txBox="1"/>
          <p:nvPr/>
        </p:nvSpPr>
        <p:spPr>
          <a:xfrm>
            <a:off x="3996726" y="-43794"/>
            <a:ext cx="4116246"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I/O</a:t>
            </a:r>
            <a:r>
              <a:rPr lang="zh-CN" altLang="en-US" sz="3200" dirty="0">
                <a:latin typeface="微软雅黑" panose="020B0503020204020204" pitchFamily="34" charset="-122"/>
                <a:ea typeface="微软雅黑" panose="020B0503020204020204" pitchFamily="34" charset="-122"/>
              </a:rPr>
              <a:t>接口</a:t>
            </a:r>
          </a:p>
        </p:txBody>
      </p:sp>
    </p:spTree>
    <p:extLst>
      <p:ext uri="{BB962C8B-B14F-4D97-AF65-F5344CB8AC3E}">
        <p14:creationId xmlns:p14="http://schemas.microsoft.com/office/powerpoint/2010/main" val="992277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996726" y="-43794"/>
            <a:ext cx="4116246"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接口与端口</a:t>
            </a:r>
          </a:p>
        </p:txBody>
      </p:sp>
      <p:sp>
        <p:nvSpPr>
          <p:cNvPr id="7" name="左大括号 6">
            <a:extLst>
              <a:ext uri="{FF2B5EF4-FFF2-40B4-BE49-F238E27FC236}">
                <a16:creationId xmlns:a16="http://schemas.microsoft.com/office/drawing/2014/main" id="{2976D5E6-5B49-4DFE-B0C7-D043DF371EF1}"/>
              </a:ext>
            </a:extLst>
          </p:cNvPr>
          <p:cNvSpPr/>
          <p:nvPr/>
        </p:nvSpPr>
        <p:spPr>
          <a:xfrm>
            <a:off x="3549315" y="2213811"/>
            <a:ext cx="397043" cy="1636295"/>
          </a:xfrm>
          <a:prstGeom prst="leftBrace">
            <a:avLst>
              <a:gd name="adj1" fmla="val 51811"/>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F358305-3C59-4276-8F97-D16E73D1A396}"/>
              </a:ext>
            </a:extLst>
          </p:cNvPr>
          <p:cNvSpPr txBox="1"/>
          <p:nvPr/>
        </p:nvSpPr>
        <p:spPr>
          <a:xfrm>
            <a:off x="1173079" y="2785736"/>
            <a:ext cx="2376236" cy="492443"/>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接口</a:t>
            </a:r>
            <a:r>
              <a:rPr lang="en-US" altLang="zh-CN" sz="2600" dirty="0">
                <a:latin typeface="微软雅黑" panose="020B0503020204020204" pitchFamily="34" charset="-122"/>
                <a:ea typeface="微软雅黑" panose="020B0503020204020204" pitchFamily="34" charset="-122"/>
              </a:rPr>
              <a:t>Interface</a:t>
            </a:r>
            <a:endParaRPr lang="zh-CN" altLang="en-US" sz="2600" dirty="0">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5FA1A145-5895-4CF1-A6F7-B7085246097D}"/>
              </a:ext>
            </a:extLst>
          </p:cNvPr>
          <p:cNvSpPr txBox="1"/>
          <p:nvPr/>
        </p:nvSpPr>
        <p:spPr>
          <a:xfrm>
            <a:off x="3946358" y="1967589"/>
            <a:ext cx="1564105" cy="492443"/>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端口</a:t>
            </a:r>
            <a:r>
              <a:rPr lang="en-US" altLang="zh-CN" sz="2600" dirty="0">
                <a:latin typeface="微软雅黑" panose="020B0503020204020204" pitchFamily="34" charset="-122"/>
                <a:ea typeface="微软雅黑" panose="020B0503020204020204" pitchFamily="34" charset="-122"/>
              </a:rPr>
              <a:t>Port</a:t>
            </a:r>
            <a:endParaRPr lang="zh-CN" altLang="en-US" sz="26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F9BF1DEB-78BB-4352-997A-2C3FD72033A5}"/>
              </a:ext>
            </a:extLst>
          </p:cNvPr>
          <p:cNvSpPr txBox="1"/>
          <p:nvPr/>
        </p:nvSpPr>
        <p:spPr>
          <a:xfrm>
            <a:off x="3946358" y="3603884"/>
            <a:ext cx="1564105" cy="492443"/>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控制逻辑</a:t>
            </a:r>
          </a:p>
        </p:txBody>
      </p:sp>
      <p:sp>
        <p:nvSpPr>
          <p:cNvPr id="47" name="左大括号 46">
            <a:extLst>
              <a:ext uri="{FF2B5EF4-FFF2-40B4-BE49-F238E27FC236}">
                <a16:creationId xmlns:a16="http://schemas.microsoft.com/office/drawing/2014/main" id="{0A286831-3840-43B1-AB4C-05D01A63B226}"/>
              </a:ext>
            </a:extLst>
          </p:cNvPr>
          <p:cNvSpPr/>
          <p:nvPr/>
        </p:nvSpPr>
        <p:spPr>
          <a:xfrm>
            <a:off x="5528508" y="1395663"/>
            <a:ext cx="397043" cy="1636295"/>
          </a:xfrm>
          <a:prstGeom prst="leftBrace">
            <a:avLst>
              <a:gd name="adj1" fmla="val 51811"/>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169C308E-678D-46A8-AB1B-6DB1E90AF76D}"/>
              </a:ext>
            </a:extLst>
          </p:cNvPr>
          <p:cNvSpPr txBox="1"/>
          <p:nvPr/>
        </p:nvSpPr>
        <p:spPr>
          <a:xfrm>
            <a:off x="5925551" y="1149441"/>
            <a:ext cx="1564105" cy="492443"/>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数据端口</a:t>
            </a:r>
          </a:p>
        </p:txBody>
      </p:sp>
      <p:sp>
        <p:nvSpPr>
          <p:cNvPr id="49" name="文本框 48">
            <a:extLst>
              <a:ext uri="{FF2B5EF4-FFF2-40B4-BE49-F238E27FC236}">
                <a16:creationId xmlns:a16="http://schemas.microsoft.com/office/drawing/2014/main" id="{EEAF8E43-ECA1-462D-8D20-A11F72ABA8B5}"/>
              </a:ext>
            </a:extLst>
          </p:cNvPr>
          <p:cNvSpPr txBox="1"/>
          <p:nvPr/>
        </p:nvSpPr>
        <p:spPr>
          <a:xfrm>
            <a:off x="5925551" y="2785736"/>
            <a:ext cx="1564105" cy="492443"/>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状态端口</a:t>
            </a:r>
          </a:p>
        </p:txBody>
      </p:sp>
      <p:sp>
        <p:nvSpPr>
          <p:cNvPr id="50" name="文本框 49">
            <a:extLst>
              <a:ext uri="{FF2B5EF4-FFF2-40B4-BE49-F238E27FC236}">
                <a16:creationId xmlns:a16="http://schemas.microsoft.com/office/drawing/2014/main" id="{BD31D302-76EE-4FE2-B873-A175560FC20B}"/>
              </a:ext>
            </a:extLst>
          </p:cNvPr>
          <p:cNvSpPr txBox="1"/>
          <p:nvPr/>
        </p:nvSpPr>
        <p:spPr>
          <a:xfrm>
            <a:off x="5925550" y="1967588"/>
            <a:ext cx="1564105" cy="492443"/>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控制端口</a:t>
            </a:r>
          </a:p>
        </p:txBody>
      </p:sp>
      <p:sp>
        <p:nvSpPr>
          <p:cNvPr id="51" name="文本框 50">
            <a:extLst>
              <a:ext uri="{FF2B5EF4-FFF2-40B4-BE49-F238E27FC236}">
                <a16:creationId xmlns:a16="http://schemas.microsoft.com/office/drawing/2014/main" id="{A8616FD7-702A-4E32-99C8-D36C8424F370}"/>
              </a:ext>
            </a:extLst>
          </p:cNvPr>
          <p:cNvSpPr txBox="1"/>
          <p:nvPr/>
        </p:nvSpPr>
        <p:spPr>
          <a:xfrm>
            <a:off x="7507702" y="1149441"/>
            <a:ext cx="1564105" cy="492443"/>
          </a:xfrm>
          <a:prstGeom prst="rect">
            <a:avLst/>
          </a:prstGeom>
          <a:noFill/>
        </p:spPr>
        <p:txBody>
          <a:bodyPr wrap="square">
            <a:spAutoFit/>
          </a:bodyPr>
          <a:lstStyle/>
          <a:p>
            <a:r>
              <a:rPr lang="zh-CN" altLang="en-US" sz="2600" dirty="0">
                <a:solidFill>
                  <a:srgbClr val="4472C4"/>
                </a:solidFill>
                <a:latin typeface="微软雅黑" panose="020B0503020204020204" pitchFamily="34" charset="-122"/>
                <a:ea typeface="微软雅黑" panose="020B0503020204020204" pitchFamily="34" charset="-122"/>
              </a:rPr>
              <a:t>读</a:t>
            </a:r>
            <a:r>
              <a:rPr lang="en-US" altLang="zh-CN" sz="2600" dirty="0">
                <a:solidFill>
                  <a:srgbClr val="4472C4"/>
                </a:solidFill>
                <a:latin typeface="微软雅黑" panose="020B0503020204020204" pitchFamily="34" charset="-122"/>
                <a:ea typeface="微软雅黑" panose="020B0503020204020204" pitchFamily="34" charset="-122"/>
              </a:rPr>
              <a:t>&amp;</a:t>
            </a:r>
            <a:r>
              <a:rPr lang="zh-CN" altLang="en-US" sz="2600" dirty="0">
                <a:solidFill>
                  <a:srgbClr val="4472C4"/>
                </a:solidFill>
                <a:latin typeface="微软雅黑" panose="020B0503020204020204" pitchFamily="34" charset="-122"/>
                <a:ea typeface="微软雅黑" panose="020B0503020204020204" pitchFamily="34" charset="-122"/>
              </a:rPr>
              <a:t>写</a:t>
            </a:r>
          </a:p>
        </p:txBody>
      </p:sp>
      <p:sp>
        <p:nvSpPr>
          <p:cNvPr id="52" name="文本框 51">
            <a:extLst>
              <a:ext uri="{FF2B5EF4-FFF2-40B4-BE49-F238E27FC236}">
                <a16:creationId xmlns:a16="http://schemas.microsoft.com/office/drawing/2014/main" id="{0C491E48-35B9-4CD3-BFC6-5C469171AC61}"/>
              </a:ext>
            </a:extLst>
          </p:cNvPr>
          <p:cNvSpPr txBox="1"/>
          <p:nvPr/>
        </p:nvSpPr>
        <p:spPr>
          <a:xfrm>
            <a:off x="7507702" y="2785736"/>
            <a:ext cx="1564105" cy="492443"/>
          </a:xfrm>
          <a:prstGeom prst="rect">
            <a:avLst/>
          </a:prstGeom>
          <a:noFill/>
        </p:spPr>
        <p:txBody>
          <a:bodyPr wrap="square">
            <a:spAutoFit/>
          </a:bodyPr>
          <a:lstStyle/>
          <a:p>
            <a:r>
              <a:rPr lang="zh-CN" altLang="en-US" sz="2600" dirty="0">
                <a:solidFill>
                  <a:srgbClr val="4472C4"/>
                </a:solidFill>
                <a:latin typeface="微软雅黑" panose="020B0503020204020204" pitchFamily="34" charset="-122"/>
                <a:ea typeface="微软雅黑" panose="020B0503020204020204" pitchFamily="34" charset="-122"/>
              </a:rPr>
              <a:t>读</a:t>
            </a:r>
          </a:p>
        </p:txBody>
      </p:sp>
      <p:sp>
        <p:nvSpPr>
          <p:cNvPr id="53" name="文本框 52">
            <a:extLst>
              <a:ext uri="{FF2B5EF4-FFF2-40B4-BE49-F238E27FC236}">
                <a16:creationId xmlns:a16="http://schemas.microsoft.com/office/drawing/2014/main" id="{D44D2AE4-87C3-4A06-B5CE-511B1766D8CC}"/>
              </a:ext>
            </a:extLst>
          </p:cNvPr>
          <p:cNvSpPr txBox="1"/>
          <p:nvPr/>
        </p:nvSpPr>
        <p:spPr>
          <a:xfrm>
            <a:off x="7507701" y="1967588"/>
            <a:ext cx="1564105" cy="492443"/>
          </a:xfrm>
          <a:prstGeom prst="rect">
            <a:avLst/>
          </a:prstGeom>
          <a:noFill/>
        </p:spPr>
        <p:txBody>
          <a:bodyPr wrap="square">
            <a:spAutoFit/>
          </a:bodyPr>
          <a:lstStyle/>
          <a:p>
            <a:r>
              <a:rPr lang="zh-CN" altLang="en-US" sz="2600" dirty="0">
                <a:solidFill>
                  <a:srgbClr val="4472C4"/>
                </a:solidFill>
                <a:latin typeface="微软雅黑" panose="020B0503020204020204" pitchFamily="34" charset="-122"/>
                <a:ea typeface="微软雅黑" panose="020B0503020204020204" pitchFamily="34" charset="-122"/>
              </a:rPr>
              <a:t>写</a:t>
            </a:r>
          </a:p>
        </p:txBody>
      </p:sp>
      <p:sp>
        <p:nvSpPr>
          <p:cNvPr id="54" name="文本框 53">
            <a:extLst>
              <a:ext uri="{FF2B5EF4-FFF2-40B4-BE49-F238E27FC236}">
                <a16:creationId xmlns:a16="http://schemas.microsoft.com/office/drawing/2014/main" id="{90439623-4F0E-4D4A-B120-E65AF5FA36C4}"/>
              </a:ext>
            </a:extLst>
          </p:cNvPr>
          <p:cNvSpPr txBox="1"/>
          <p:nvPr/>
        </p:nvSpPr>
        <p:spPr>
          <a:xfrm>
            <a:off x="986156" y="4422031"/>
            <a:ext cx="10118992" cy="621773"/>
          </a:xfrm>
          <a:prstGeom prst="rect">
            <a:avLst/>
          </a:prstGeom>
          <a:noFill/>
        </p:spPr>
        <p:txBody>
          <a:bodyPr wrap="square">
            <a:spAutoFit/>
          </a:bodyPr>
          <a:lstStyle/>
          <a:p>
            <a:pPr>
              <a:lnSpc>
                <a:spcPct val="150000"/>
              </a:lnSpc>
            </a:pPr>
            <a:r>
              <a:rPr lang="en-US" altLang="zh-CN" sz="2600" dirty="0">
                <a:latin typeface="微软雅黑" panose="020B0503020204020204" pitchFamily="34" charset="-122"/>
                <a:ea typeface="微软雅黑" panose="020B0503020204020204" pitchFamily="34" charset="-122"/>
              </a:rPr>
              <a:t>I/O</a:t>
            </a:r>
            <a:r>
              <a:rPr lang="zh-CN" altLang="en-US" sz="2600" dirty="0">
                <a:latin typeface="微软雅黑" panose="020B0503020204020204" pitchFamily="34" charset="-122"/>
                <a:ea typeface="微软雅黑" panose="020B0503020204020204" pitchFamily="34" charset="-122"/>
              </a:rPr>
              <a:t>端口是指接口电路中可以被</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直接访问的寄存器</a:t>
            </a:r>
            <a:endParaRPr lang="en-US" altLang="zh-CN" sz="2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55" name="对话气泡: 圆角矩形 54">
            <a:extLst>
              <a:ext uri="{FF2B5EF4-FFF2-40B4-BE49-F238E27FC236}">
                <a16:creationId xmlns:a16="http://schemas.microsoft.com/office/drawing/2014/main" id="{CE529EE7-24F1-4B2A-9936-BA5F744CB33E}"/>
              </a:ext>
            </a:extLst>
          </p:cNvPr>
          <p:cNvSpPr/>
          <p:nvPr/>
        </p:nvSpPr>
        <p:spPr>
          <a:xfrm>
            <a:off x="3441032" y="1069959"/>
            <a:ext cx="1337272" cy="571925"/>
          </a:xfrm>
          <a:prstGeom prst="wedgeRoundRectCallout">
            <a:avLst>
              <a:gd name="adj1" fmla="val 36959"/>
              <a:gd name="adj2" fmla="val 1057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寄存器</a:t>
            </a:r>
          </a:p>
        </p:txBody>
      </p:sp>
    </p:spTree>
    <p:extLst>
      <p:ext uri="{BB962C8B-B14F-4D97-AF65-F5344CB8AC3E}">
        <p14:creationId xmlns:p14="http://schemas.microsoft.com/office/powerpoint/2010/main" val="2364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fade">
                                      <p:cBhvr>
                                        <p:cTn id="7" dur="500"/>
                                        <p:tgtEl>
                                          <p:spTgt spid="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807994" y="-7261"/>
            <a:ext cx="4798358"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统一编址 </a:t>
            </a:r>
            <a:r>
              <a:rPr lang="en-US" altLang="zh-CN" sz="3200" dirty="0">
                <a:latin typeface="微软雅黑" panose="020B0503020204020204" pitchFamily="34" charset="-122"/>
                <a:ea typeface="微软雅黑" panose="020B0503020204020204" pitchFamily="34" charset="-122"/>
              </a:rPr>
              <a:t>vs </a:t>
            </a:r>
            <a:r>
              <a:rPr lang="zh-CN" altLang="en-US" sz="3200" dirty="0">
                <a:latin typeface="微软雅黑" panose="020B0503020204020204" pitchFamily="34" charset="-122"/>
                <a:ea typeface="微软雅黑" panose="020B0503020204020204" pitchFamily="34" charset="-122"/>
              </a:rPr>
              <a:t>独立编址</a:t>
            </a:r>
          </a:p>
        </p:txBody>
      </p:sp>
      <p:sp>
        <p:nvSpPr>
          <p:cNvPr id="2" name="矩形 1">
            <a:extLst>
              <a:ext uri="{FF2B5EF4-FFF2-40B4-BE49-F238E27FC236}">
                <a16:creationId xmlns:a16="http://schemas.microsoft.com/office/drawing/2014/main" id="{28A6C427-1277-4449-B430-B5C057E2BC08}"/>
              </a:ext>
            </a:extLst>
          </p:cNvPr>
          <p:cNvSpPr/>
          <p:nvPr/>
        </p:nvSpPr>
        <p:spPr>
          <a:xfrm>
            <a:off x="924710" y="1007037"/>
            <a:ext cx="2502568" cy="172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内存</a:t>
            </a:r>
          </a:p>
        </p:txBody>
      </p:sp>
      <p:cxnSp>
        <p:nvCxnSpPr>
          <p:cNvPr id="4" name="直接箭头连接符 3">
            <a:extLst>
              <a:ext uri="{FF2B5EF4-FFF2-40B4-BE49-F238E27FC236}">
                <a16:creationId xmlns:a16="http://schemas.microsoft.com/office/drawing/2014/main" id="{5F31E299-3BBA-49E4-BDD4-C84ECC67AA55}"/>
              </a:ext>
            </a:extLst>
          </p:cNvPr>
          <p:cNvCxnSpPr>
            <a:cxnSpLocks/>
          </p:cNvCxnSpPr>
          <p:nvPr/>
        </p:nvCxnSpPr>
        <p:spPr>
          <a:xfrm>
            <a:off x="822445" y="1007036"/>
            <a:ext cx="0" cy="162000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6CE1AE3-69AE-4487-B766-49F678FE1943}"/>
              </a:ext>
            </a:extLst>
          </p:cNvPr>
          <p:cNvSpPr txBox="1"/>
          <p:nvPr/>
        </p:nvSpPr>
        <p:spPr>
          <a:xfrm>
            <a:off x="391666" y="796910"/>
            <a:ext cx="698265" cy="621773"/>
          </a:xfrm>
          <a:prstGeom prst="rect">
            <a:avLst/>
          </a:prstGeom>
          <a:noFill/>
        </p:spPr>
        <p:txBody>
          <a:bodyPr wrap="square">
            <a:spAutoFit/>
          </a:bodyPr>
          <a:lstStyle/>
          <a:p>
            <a:pPr>
              <a:lnSpc>
                <a:spcPct val="150000"/>
              </a:lnSpc>
            </a:pPr>
            <a:r>
              <a:rPr lang="en-US" altLang="zh-CN" sz="2600" dirty="0">
                <a:latin typeface="微软雅黑" panose="020B0503020204020204" pitchFamily="34" charset="-122"/>
                <a:ea typeface="微软雅黑" panose="020B0503020204020204" pitchFamily="34" charset="-122"/>
              </a:rPr>
              <a:t>0</a:t>
            </a:r>
            <a:endParaRPr lang="en-US" altLang="zh-CN" sz="2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EE7D33D9-6312-43E2-9232-74D156890D3D}"/>
              </a:ext>
            </a:extLst>
          </p:cNvPr>
          <p:cNvSpPr txBox="1"/>
          <p:nvPr/>
        </p:nvSpPr>
        <p:spPr>
          <a:xfrm>
            <a:off x="6655" y="2111368"/>
            <a:ext cx="815790" cy="621773"/>
          </a:xfrm>
          <a:prstGeom prst="rect">
            <a:avLst/>
          </a:prstGeom>
          <a:noFill/>
        </p:spPr>
        <p:txBody>
          <a:bodyPr wrap="square">
            <a:spAutoFit/>
          </a:bodyPr>
          <a:lstStyle/>
          <a:p>
            <a:pPr>
              <a:lnSpc>
                <a:spcPct val="150000"/>
              </a:lnSpc>
            </a:pPr>
            <a:r>
              <a:rPr lang="en-US" altLang="zh-CN" sz="2600" dirty="0">
                <a:latin typeface="微软雅黑" panose="020B0503020204020204" pitchFamily="34" charset="-122"/>
                <a:ea typeface="微软雅黑" panose="020B0503020204020204" pitchFamily="34" charset="-122"/>
              </a:rPr>
              <a:t>N-1</a:t>
            </a:r>
          </a:p>
        </p:txBody>
      </p:sp>
      <p:sp>
        <p:nvSpPr>
          <p:cNvPr id="21" name="矩形 20">
            <a:extLst>
              <a:ext uri="{FF2B5EF4-FFF2-40B4-BE49-F238E27FC236}">
                <a16:creationId xmlns:a16="http://schemas.microsoft.com/office/drawing/2014/main" id="{5EA4C29C-7007-4872-8773-D9DFA3E9D742}"/>
              </a:ext>
            </a:extLst>
          </p:cNvPr>
          <p:cNvSpPr/>
          <p:nvPr/>
        </p:nvSpPr>
        <p:spPr>
          <a:xfrm>
            <a:off x="927582" y="2757205"/>
            <a:ext cx="2502568" cy="172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94C89E1F-B533-4330-80C5-4CDF17329784}"/>
              </a:ext>
            </a:extLst>
          </p:cNvPr>
          <p:cNvSpPr/>
          <p:nvPr/>
        </p:nvSpPr>
        <p:spPr>
          <a:xfrm>
            <a:off x="936742" y="2757205"/>
            <a:ext cx="1401679" cy="44516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寄存器</a:t>
            </a:r>
            <a:r>
              <a:rPr lang="en-US" altLang="zh-CN" sz="2600" dirty="0">
                <a:latin typeface="微软雅黑" panose="020B0503020204020204" pitchFamily="34" charset="-122"/>
                <a:ea typeface="微软雅黑" panose="020B0503020204020204" pitchFamily="34" charset="-122"/>
              </a:rPr>
              <a:t>0</a:t>
            </a:r>
            <a:endParaRPr lang="zh-CN" altLang="en-US" sz="2600"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04ADE370-6305-4301-B76F-76BD0F48381C}"/>
              </a:ext>
            </a:extLst>
          </p:cNvPr>
          <p:cNvSpPr/>
          <p:nvPr/>
        </p:nvSpPr>
        <p:spPr>
          <a:xfrm>
            <a:off x="936742" y="3187120"/>
            <a:ext cx="1401679" cy="44516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寄存器</a:t>
            </a:r>
            <a:r>
              <a:rPr lang="en-US" altLang="zh-CN" sz="2600" dirty="0">
                <a:latin typeface="微软雅黑" panose="020B0503020204020204" pitchFamily="34" charset="-122"/>
                <a:ea typeface="微软雅黑" panose="020B0503020204020204" pitchFamily="34" charset="-122"/>
              </a:rPr>
              <a:t>1</a:t>
            </a:r>
            <a:endParaRPr lang="zh-CN" altLang="en-US" sz="2600"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5FC1107B-0FB3-4BDB-8FD6-83C6B113AC24}"/>
              </a:ext>
            </a:extLst>
          </p:cNvPr>
          <p:cNvSpPr/>
          <p:nvPr/>
        </p:nvSpPr>
        <p:spPr>
          <a:xfrm>
            <a:off x="936742" y="3611447"/>
            <a:ext cx="1401679" cy="44516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寄存器</a:t>
            </a:r>
            <a:r>
              <a:rPr lang="en-US" altLang="zh-CN" sz="2600" dirty="0">
                <a:latin typeface="微软雅黑" panose="020B0503020204020204" pitchFamily="34" charset="-122"/>
                <a:ea typeface="微软雅黑" panose="020B0503020204020204" pitchFamily="34" charset="-122"/>
              </a:rPr>
              <a:t>2</a:t>
            </a:r>
            <a:endParaRPr lang="zh-CN" altLang="en-US" sz="2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37FB60A-622F-4BAB-A7C9-EF82CFC15692}"/>
              </a:ext>
            </a:extLst>
          </p:cNvPr>
          <p:cNvSpPr txBox="1"/>
          <p:nvPr/>
        </p:nvSpPr>
        <p:spPr>
          <a:xfrm>
            <a:off x="2338421" y="2979789"/>
            <a:ext cx="1082569" cy="89255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I/O</a:t>
            </a:r>
            <a:r>
              <a:rPr kumimoji="0" lang="zh-CN" altLang="en-US" sz="2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控制器</a:t>
            </a:r>
            <a:r>
              <a:rPr kumimoji="0" lang="en-US" altLang="zh-CN" sz="2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a:t>
            </a:r>
            <a:endParaRPr kumimoji="0" lang="zh-CN" altLang="en-US" sz="2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矩形 28">
            <a:extLst>
              <a:ext uri="{FF2B5EF4-FFF2-40B4-BE49-F238E27FC236}">
                <a16:creationId xmlns:a16="http://schemas.microsoft.com/office/drawing/2014/main" id="{9C7C237C-EA6A-4D29-9E60-ABA1CE9B74E8}"/>
              </a:ext>
            </a:extLst>
          </p:cNvPr>
          <p:cNvSpPr/>
          <p:nvPr/>
        </p:nvSpPr>
        <p:spPr>
          <a:xfrm>
            <a:off x="930454" y="4507373"/>
            <a:ext cx="2502568" cy="172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CDE11A0F-F018-4D8E-AA14-1CD76F13872D}"/>
              </a:ext>
            </a:extLst>
          </p:cNvPr>
          <p:cNvSpPr/>
          <p:nvPr/>
        </p:nvSpPr>
        <p:spPr>
          <a:xfrm>
            <a:off x="939614" y="4507373"/>
            <a:ext cx="1401679" cy="44516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寄存器</a:t>
            </a:r>
            <a:r>
              <a:rPr lang="en-US" altLang="zh-CN" sz="2600" dirty="0">
                <a:latin typeface="微软雅黑" panose="020B0503020204020204" pitchFamily="34" charset="-122"/>
                <a:ea typeface="微软雅黑" panose="020B0503020204020204" pitchFamily="34" charset="-122"/>
              </a:rPr>
              <a:t>0</a:t>
            </a:r>
            <a:endParaRPr lang="zh-CN" altLang="en-US" sz="2600"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91E5A149-D138-4465-99C9-073A4FAD6A45}"/>
              </a:ext>
            </a:extLst>
          </p:cNvPr>
          <p:cNvSpPr/>
          <p:nvPr/>
        </p:nvSpPr>
        <p:spPr>
          <a:xfrm>
            <a:off x="939614" y="4937288"/>
            <a:ext cx="1401679" cy="44516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寄存器</a:t>
            </a:r>
            <a:r>
              <a:rPr lang="en-US" altLang="zh-CN" sz="2600" dirty="0">
                <a:latin typeface="微软雅黑" panose="020B0503020204020204" pitchFamily="34" charset="-122"/>
                <a:ea typeface="微软雅黑" panose="020B0503020204020204" pitchFamily="34" charset="-122"/>
              </a:rPr>
              <a:t>1</a:t>
            </a:r>
            <a:endParaRPr lang="zh-CN" altLang="en-US" sz="26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AC1FA3E2-9378-4494-B609-13642A9386D6}"/>
              </a:ext>
            </a:extLst>
          </p:cNvPr>
          <p:cNvSpPr/>
          <p:nvPr/>
        </p:nvSpPr>
        <p:spPr>
          <a:xfrm>
            <a:off x="939614" y="5361615"/>
            <a:ext cx="1401679" cy="44516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寄存器</a:t>
            </a:r>
            <a:r>
              <a:rPr lang="en-US" altLang="zh-CN" sz="2600" dirty="0">
                <a:latin typeface="微软雅黑" panose="020B0503020204020204" pitchFamily="34" charset="-122"/>
                <a:ea typeface="微软雅黑" panose="020B0503020204020204" pitchFamily="34" charset="-122"/>
              </a:rPr>
              <a:t>2</a:t>
            </a:r>
            <a:endParaRPr lang="zh-CN" altLang="en-US" sz="2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C99CA08D-5972-4D47-AC22-C02F9DABD0C2}"/>
              </a:ext>
            </a:extLst>
          </p:cNvPr>
          <p:cNvSpPr txBox="1"/>
          <p:nvPr/>
        </p:nvSpPr>
        <p:spPr>
          <a:xfrm>
            <a:off x="2341293" y="4729957"/>
            <a:ext cx="1082569" cy="89255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I/O</a:t>
            </a:r>
            <a:r>
              <a:rPr kumimoji="0" lang="zh-CN" altLang="en-US" sz="2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控制器</a:t>
            </a:r>
            <a:r>
              <a:rPr lang="en-US" altLang="zh-CN" sz="2600" dirty="0">
                <a:solidFill>
                  <a:prstClr val="white"/>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a:extLst>
              <a:ext uri="{FF2B5EF4-FFF2-40B4-BE49-F238E27FC236}">
                <a16:creationId xmlns:a16="http://schemas.microsoft.com/office/drawing/2014/main" id="{98155C25-6AB4-465D-81DA-5607E7A6CF45}"/>
              </a:ext>
            </a:extLst>
          </p:cNvPr>
          <p:cNvSpPr txBox="1"/>
          <p:nvPr/>
        </p:nvSpPr>
        <p:spPr>
          <a:xfrm>
            <a:off x="96056" y="2627036"/>
            <a:ext cx="815790" cy="621773"/>
          </a:xfrm>
          <a:prstGeom prst="rect">
            <a:avLst/>
          </a:prstGeom>
          <a:noFill/>
        </p:spPr>
        <p:txBody>
          <a:bodyPr wrap="square">
            <a:spAutoFit/>
          </a:bodyPr>
          <a:lstStyle/>
          <a:p>
            <a:pPr algn="r">
              <a:lnSpc>
                <a:spcPct val="150000"/>
              </a:lnSpc>
            </a:pPr>
            <a:r>
              <a:rPr lang="en-US" altLang="zh-CN" sz="2600" dirty="0">
                <a:latin typeface="微软雅黑" panose="020B0503020204020204" pitchFamily="34" charset="-122"/>
                <a:ea typeface="微软雅黑" panose="020B0503020204020204" pitchFamily="34" charset="-122"/>
              </a:rPr>
              <a:t>N</a:t>
            </a:r>
          </a:p>
        </p:txBody>
      </p:sp>
      <p:sp>
        <p:nvSpPr>
          <p:cNvPr id="35" name="文本框 34">
            <a:extLst>
              <a:ext uri="{FF2B5EF4-FFF2-40B4-BE49-F238E27FC236}">
                <a16:creationId xmlns:a16="http://schemas.microsoft.com/office/drawing/2014/main" id="{6C35E14C-3650-4448-B056-2F7BE82D5CCB}"/>
              </a:ext>
            </a:extLst>
          </p:cNvPr>
          <p:cNvSpPr txBox="1"/>
          <p:nvPr/>
        </p:nvSpPr>
        <p:spPr>
          <a:xfrm>
            <a:off x="-65291" y="3018370"/>
            <a:ext cx="977137" cy="621773"/>
          </a:xfrm>
          <a:prstGeom prst="rect">
            <a:avLst/>
          </a:prstGeom>
          <a:noFill/>
        </p:spPr>
        <p:txBody>
          <a:bodyPr wrap="square">
            <a:spAutoFit/>
          </a:bodyPr>
          <a:lstStyle/>
          <a:p>
            <a:pPr algn="r">
              <a:lnSpc>
                <a:spcPct val="150000"/>
              </a:lnSpc>
            </a:pPr>
            <a:r>
              <a:rPr lang="en-US" altLang="zh-CN" sz="2600" dirty="0">
                <a:latin typeface="微软雅黑" panose="020B0503020204020204" pitchFamily="34" charset="-122"/>
                <a:ea typeface="微软雅黑" panose="020B0503020204020204" pitchFamily="34" charset="-122"/>
              </a:rPr>
              <a:t>N+1</a:t>
            </a:r>
          </a:p>
        </p:txBody>
      </p:sp>
      <p:sp>
        <p:nvSpPr>
          <p:cNvPr id="36" name="文本框 35">
            <a:extLst>
              <a:ext uri="{FF2B5EF4-FFF2-40B4-BE49-F238E27FC236}">
                <a16:creationId xmlns:a16="http://schemas.microsoft.com/office/drawing/2014/main" id="{25A9CC73-B868-4984-AA13-C7F85D359E5A}"/>
              </a:ext>
            </a:extLst>
          </p:cNvPr>
          <p:cNvSpPr txBox="1"/>
          <p:nvPr/>
        </p:nvSpPr>
        <p:spPr>
          <a:xfrm>
            <a:off x="-56131" y="3409704"/>
            <a:ext cx="967977" cy="621773"/>
          </a:xfrm>
          <a:prstGeom prst="rect">
            <a:avLst/>
          </a:prstGeom>
          <a:noFill/>
        </p:spPr>
        <p:txBody>
          <a:bodyPr wrap="square">
            <a:spAutoFit/>
          </a:bodyPr>
          <a:lstStyle/>
          <a:p>
            <a:pPr algn="r">
              <a:lnSpc>
                <a:spcPct val="150000"/>
              </a:lnSpc>
            </a:pPr>
            <a:r>
              <a:rPr lang="en-US" altLang="zh-CN" sz="2600" dirty="0">
                <a:latin typeface="微软雅黑" panose="020B0503020204020204" pitchFamily="34" charset="-122"/>
                <a:ea typeface="微软雅黑" panose="020B0503020204020204" pitchFamily="34" charset="-122"/>
              </a:rPr>
              <a:t>N+2</a:t>
            </a:r>
          </a:p>
        </p:txBody>
      </p:sp>
      <p:sp>
        <p:nvSpPr>
          <p:cNvPr id="37" name="文本框 36">
            <a:extLst>
              <a:ext uri="{FF2B5EF4-FFF2-40B4-BE49-F238E27FC236}">
                <a16:creationId xmlns:a16="http://schemas.microsoft.com/office/drawing/2014/main" id="{54A9C70F-B6D7-4FAF-9FA0-EC350D991486}"/>
              </a:ext>
            </a:extLst>
          </p:cNvPr>
          <p:cNvSpPr txBox="1"/>
          <p:nvPr/>
        </p:nvSpPr>
        <p:spPr>
          <a:xfrm>
            <a:off x="1165" y="4330769"/>
            <a:ext cx="967977" cy="621773"/>
          </a:xfrm>
          <a:prstGeom prst="rect">
            <a:avLst/>
          </a:prstGeom>
          <a:noFill/>
        </p:spPr>
        <p:txBody>
          <a:bodyPr wrap="square">
            <a:spAutoFit/>
          </a:bodyPr>
          <a:lstStyle/>
          <a:p>
            <a:pPr algn="r">
              <a:lnSpc>
                <a:spcPct val="150000"/>
              </a:lnSpc>
            </a:pPr>
            <a:r>
              <a:rPr lang="en-US" altLang="zh-CN" sz="2600" dirty="0">
                <a:latin typeface="微软雅黑" panose="020B0503020204020204" pitchFamily="34" charset="-122"/>
                <a:ea typeface="微软雅黑" panose="020B0503020204020204" pitchFamily="34" charset="-122"/>
              </a:rPr>
              <a:t>N+3</a:t>
            </a:r>
          </a:p>
        </p:txBody>
      </p:sp>
      <p:sp>
        <p:nvSpPr>
          <p:cNvPr id="38" name="文本框 37">
            <a:extLst>
              <a:ext uri="{FF2B5EF4-FFF2-40B4-BE49-F238E27FC236}">
                <a16:creationId xmlns:a16="http://schemas.microsoft.com/office/drawing/2014/main" id="{9CFF39C4-049A-4D22-9EBF-43E808569338}"/>
              </a:ext>
            </a:extLst>
          </p:cNvPr>
          <p:cNvSpPr txBox="1"/>
          <p:nvPr/>
        </p:nvSpPr>
        <p:spPr>
          <a:xfrm>
            <a:off x="1165" y="4779502"/>
            <a:ext cx="967977" cy="621773"/>
          </a:xfrm>
          <a:prstGeom prst="rect">
            <a:avLst/>
          </a:prstGeom>
          <a:noFill/>
        </p:spPr>
        <p:txBody>
          <a:bodyPr wrap="square">
            <a:spAutoFit/>
          </a:bodyPr>
          <a:lstStyle/>
          <a:p>
            <a:pPr algn="r">
              <a:lnSpc>
                <a:spcPct val="150000"/>
              </a:lnSpc>
            </a:pPr>
            <a:r>
              <a:rPr lang="en-US" altLang="zh-CN" sz="2600" dirty="0">
                <a:latin typeface="微软雅黑" panose="020B0503020204020204" pitchFamily="34" charset="-122"/>
                <a:ea typeface="微软雅黑" panose="020B0503020204020204" pitchFamily="34" charset="-122"/>
              </a:rPr>
              <a:t>N+4</a:t>
            </a:r>
          </a:p>
        </p:txBody>
      </p:sp>
      <p:sp>
        <p:nvSpPr>
          <p:cNvPr id="39" name="文本框 38">
            <a:extLst>
              <a:ext uri="{FF2B5EF4-FFF2-40B4-BE49-F238E27FC236}">
                <a16:creationId xmlns:a16="http://schemas.microsoft.com/office/drawing/2014/main" id="{B77BF220-DFA3-4762-BCE5-17A9BEA37D69}"/>
              </a:ext>
            </a:extLst>
          </p:cNvPr>
          <p:cNvSpPr txBox="1"/>
          <p:nvPr/>
        </p:nvSpPr>
        <p:spPr>
          <a:xfrm>
            <a:off x="1165" y="5228235"/>
            <a:ext cx="967977" cy="621773"/>
          </a:xfrm>
          <a:prstGeom prst="rect">
            <a:avLst/>
          </a:prstGeom>
          <a:noFill/>
        </p:spPr>
        <p:txBody>
          <a:bodyPr wrap="square">
            <a:spAutoFit/>
          </a:bodyPr>
          <a:lstStyle/>
          <a:p>
            <a:pPr algn="r">
              <a:lnSpc>
                <a:spcPct val="150000"/>
              </a:lnSpc>
            </a:pPr>
            <a:r>
              <a:rPr lang="en-US" altLang="zh-CN" sz="2600" dirty="0">
                <a:latin typeface="微软雅黑" panose="020B0503020204020204" pitchFamily="34" charset="-122"/>
                <a:ea typeface="微软雅黑" panose="020B0503020204020204" pitchFamily="34" charset="-122"/>
              </a:rPr>
              <a:t>N+5</a:t>
            </a:r>
          </a:p>
        </p:txBody>
      </p:sp>
      <p:sp>
        <p:nvSpPr>
          <p:cNvPr id="10" name="对话气泡: 圆角矩形 9">
            <a:extLst>
              <a:ext uri="{FF2B5EF4-FFF2-40B4-BE49-F238E27FC236}">
                <a16:creationId xmlns:a16="http://schemas.microsoft.com/office/drawing/2014/main" id="{5EBE9257-0CBE-4312-8104-96EA4FB3A77D}"/>
              </a:ext>
            </a:extLst>
          </p:cNvPr>
          <p:cNvSpPr/>
          <p:nvPr/>
        </p:nvSpPr>
        <p:spPr>
          <a:xfrm>
            <a:off x="3807994" y="765634"/>
            <a:ext cx="3966519" cy="2421486"/>
          </a:xfrm>
          <a:prstGeom prst="wedgeRoundRectCallout">
            <a:avLst>
              <a:gd name="adj1" fmla="val -58216"/>
              <a:gd name="adj2" fmla="val 3902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600" dirty="0">
                <a:solidFill>
                  <a:schemeClr val="tx1"/>
                </a:solidFill>
                <a:latin typeface="微软雅黑" panose="020B0503020204020204" pitchFamily="34" charset="-122"/>
                <a:ea typeface="微软雅黑" panose="020B0503020204020204" pitchFamily="34" charset="-122"/>
              </a:rPr>
              <a:t>靠不同的</a:t>
            </a:r>
            <a:r>
              <a:rPr lang="zh-CN" altLang="en-US" sz="2600" dirty="0">
                <a:solidFill>
                  <a:srgbClr val="C00000"/>
                </a:solidFill>
                <a:latin typeface="微软雅黑" panose="020B0503020204020204" pitchFamily="34" charset="-122"/>
                <a:ea typeface="微软雅黑" panose="020B0503020204020204" pitchFamily="34" charset="-122"/>
              </a:rPr>
              <a:t>地址码</a:t>
            </a:r>
            <a:r>
              <a:rPr lang="zh-CN" altLang="en-US" sz="2600" dirty="0">
                <a:solidFill>
                  <a:schemeClr val="tx1"/>
                </a:solidFill>
                <a:latin typeface="微软雅黑" panose="020B0503020204020204" pitchFamily="34" charset="-122"/>
                <a:ea typeface="微软雅黑" panose="020B0503020204020204" pitchFamily="34" charset="-122"/>
              </a:rPr>
              <a:t>区分内存和</a:t>
            </a:r>
            <a:r>
              <a:rPr lang="en-US" altLang="zh-CN" sz="2600" dirty="0">
                <a:solidFill>
                  <a:schemeClr val="tx1"/>
                </a:solidFill>
                <a:latin typeface="微软雅黑" panose="020B0503020204020204" pitchFamily="34" charset="-122"/>
                <a:ea typeface="微软雅黑" panose="020B0503020204020204" pitchFamily="34" charset="-122"/>
              </a:rPr>
              <a:t>I/O</a:t>
            </a:r>
            <a:r>
              <a:rPr lang="zh-CN" altLang="en-US" sz="2600" dirty="0">
                <a:solidFill>
                  <a:schemeClr val="tx1"/>
                </a:solidFill>
                <a:latin typeface="微软雅黑" panose="020B0503020204020204" pitchFamily="34" charset="-122"/>
                <a:ea typeface="微软雅黑" panose="020B0503020204020204" pitchFamily="34" charset="-122"/>
              </a:rPr>
              <a:t>设备。访存类的指令都可以访问</a:t>
            </a:r>
            <a:r>
              <a:rPr lang="en-US" altLang="zh-CN" sz="2600" dirty="0">
                <a:solidFill>
                  <a:schemeClr val="tx1"/>
                </a:solidFill>
                <a:latin typeface="微软雅黑" panose="020B0503020204020204" pitchFamily="34" charset="-122"/>
                <a:ea typeface="微软雅黑" panose="020B0503020204020204" pitchFamily="34" charset="-122"/>
              </a:rPr>
              <a:t>I/O</a:t>
            </a:r>
            <a:r>
              <a:rPr lang="zh-CN" altLang="en-US" sz="2600" dirty="0">
                <a:solidFill>
                  <a:schemeClr val="tx1"/>
                </a:solidFill>
                <a:latin typeface="微软雅黑" panose="020B0503020204020204" pitchFamily="34" charset="-122"/>
                <a:ea typeface="微软雅黑" panose="020B0503020204020204" pitchFamily="34" charset="-122"/>
              </a:rPr>
              <a:t>端口</a:t>
            </a:r>
          </a:p>
          <a:p>
            <a:pPr algn="ctr">
              <a:lnSpc>
                <a:spcPct val="150000"/>
              </a:lnSpc>
            </a:pPr>
            <a:r>
              <a:rPr lang="zh-CN" altLang="en-US" sz="2600" dirty="0">
                <a:solidFill>
                  <a:schemeClr val="tx1"/>
                </a:solidFill>
                <a:latin typeface="微软雅黑" panose="020B0503020204020204" pitchFamily="34" charset="-122"/>
                <a:ea typeface="微软雅黑" panose="020B0503020204020204" pitchFamily="34" charset="-122"/>
              </a:rPr>
              <a:t>（</a:t>
            </a:r>
            <a:r>
              <a:rPr lang="en-US" altLang="zh-CN" sz="2600" dirty="0">
                <a:solidFill>
                  <a:schemeClr val="tx1"/>
                </a:solidFill>
                <a:latin typeface="微软雅黑" panose="020B0503020204020204" pitchFamily="34" charset="-122"/>
                <a:ea typeface="微软雅黑" panose="020B0503020204020204" pitchFamily="34" charset="-122"/>
              </a:rPr>
              <a:t>RISC</a:t>
            </a:r>
            <a:r>
              <a:rPr lang="zh-CN" altLang="en-US" sz="2600" dirty="0">
                <a:solidFill>
                  <a:schemeClr val="tx1"/>
                </a:solidFill>
                <a:latin typeface="微软雅黑" panose="020B0503020204020204" pitchFamily="34" charset="-122"/>
                <a:ea typeface="微软雅黑" panose="020B0503020204020204" pitchFamily="34" charset="-122"/>
              </a:rPr>
              <a:t>机器常用）</a:t>
            </a:r>
          </a:p>
        </p:txBody>
      </p:sp>
      <p:sp>
        <p:nvSpPr>
          <p:cNvPr id="96" name="矩形 95">
            <a:extLst>
              <a:ext uri="{FF2B5EF4-FFF2-40B4-BE49-F238E27FC236}">
                <a16:creationId xmlns:a16="http://schemas.microsoft.com/office/drawing/2014/main" id="{BD9E777F-ECCB-44E6-AA72-88D517D430EB}"/>
              </a:ext>
            </a:extLst>
          </p:cNvPr>
          <p:cNvSpPr/>
          <p:nvPr/>
        </p:nvSpPr>
        <p:spPr>
          <a:xfrm>
            <a:off x="9587632" y="1007036"/>
            <a:ext cx="2502568" cy="172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内存</a:t>
            </a:r>
          </a:p>
        </p:txBody>
      </p:sp>
      <p:cxnSp>
        <p:nvCxnSpPr>
          <p:cNvPr id="97" name="直接箭头连接符 96">
            <a:extLst>
              <a:ext uri="{FF2B5EF4-FFF2-40B4-BE49-F238E27FC236}">
                <a16:creationId xmlns:a16="http://schemas.microsoft.com/office/drawing/2014/main" id="{BAC4EEF2-6144-4AD2-A622-5A236D668884}"/>
              </a:ext>
            </a:extLst>
          </p:cNvPr>
          <p:cNvCxnSpPr>
            <a:cxnSpLocks/>
          </p:cNvCxnSpPr>
          <p:nvPr/>
        </p:nvCxnSpPr>
        <p:spPr>
          <a:xfrm>
            <a:off x="9485367" y="1007035"/>
            <a:ext cx="0" cy="162000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文本框 97">
            <a:extLst>
              <a:ext uri="{FF2B5EF4-FFF2-40B4-BE49-F238E27FC236}">
                <a16:creationId xmlns:a16="http://schemas.microsoft.com/office/drawing/2014/main" id="{32BEEACD-60A8-45D6-8D94-B50171CF7041}"/>
              </a:ext>
            </a:extLst>
          </p:cNvPr>
          <p:cNvSpPr txBox="1"/>
          <p:nvPr/>
        </p:nvSpPr>
        <p:spPr>
          <a:xfrm>
            <a:off x="9054588" y="796909"/>
            <a:ext cx="698265" cy="621773"/>
          </a:xfrm>
          <a:prstGeom prst="rect">
            <a:avLst/>
          </a:prstGeom>
          <a:noFill/>
        </p:spPr>
        <p:txBody>
          <a:bodyPr wrap="square">
            <a:spAutoFit/>
          </a:bodyPr>
          <a:lstStyle/>
          <a:p>
            <a:pPr>
              <a:lnSpc>
                <a:spcPct val="150000"/>
              </a:lnSpc>
            </a:pPr>
            <a:r>
              <a:rPr lang="en-US" altLang="zh-CN" sz="2600" dirty="0">
                <a:latin typeface="微软雅黑" panose="020B0503020204020204" pitchFamily="34" charset="-122"/>
                <a:ea typeface="微软雅黑" panose="020B0503020204020204" pitchFamily="34" charset="-122"/>
              </a:rPr>
              <a:t>0</a:t>
            </a:r>
            <a:endParaRPr lang="en-US" altLang="zh-CN" sz="2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99" name="文本框 98">
            <a:extLst>
              <a:ext uri="{FF2B5EF4-FFF2-40B4-BE49-F238E27FC236}">
                <a16:creationId xmlns:a16="http://schemas.microsoft.com/office/drawing/2014/main" id="{CA7DB4E0-D282-42FE-AFAD-2AF0CC07AA94}"/>
              </a:ext>
            </a:extLst>
          </p:cNvPr>
          <p:cNvSpPr txBox="1"/>
          <p:nvPr/>
        </p:nvSpPr>
        <p:spPr>
          <a:xfrm>
            <a:off x="8669577" y="2111367"/>
            <a:ext cx="815790" cy="621773"/>
          </a:xfrm>
          <a:prstGeom prst="rect">
            <a:avLst/>
          </a:prstGeom>
          <a:noFill/>
        </p:spPr>
        <p:txBody>
          <a:bodyPr wrap="square">
            <a:spAutoFit/>
          </a:bodyPr>
          <a:lstStyle/>
          <a:p>
            <a:pPr>
              <a:lnSpc>
                <a:spcPct val="150000"/>
              </a:lnSpc>
            </a:pPr>
            <a:r>
              <a:rPr lang="en-US" altLang="zh-CN" sz="2600" dirty="0">
                <a:latin typeface="微软雅黑" panose="020B0503020204020204" pitchFamily="34" charset="-122"/>
                <a:ea typeface="微软雅黑" panose="020B0503020204020204" pitchFamily="34" charset="-122"/>
              </a:rPr>
              <a:t>N-1</a:t>
            </a:r>
          </a:p>
        </p:txBody>
      </p:sp>
      <p:sp>
        <p:nvSpPr>
          <p:cNvPr id="100" name="矩形 99">
            <a:extLst>
              <a:ext uri="{FF2B5EF4-FFF2-40B4-BE49-F238E27FC236}">
                <a16:creationId xmlns:a16="http://schemas.microsoft.com/office/drawing/2014/main" id="{8BB68890-5D15-4C06-968E-FD90415F78F6}"/>
              </a:ext>
            </a:extLst>
          </p:cNvPr>
          <p:cNvSpPr/>
          <p:nvPr/>
        </p:nvSpPr>
        <p:spPr>
          <a:xfrm>
            <a:off x="9590504" y="2757204"/>
            <a:ext cx="2502568" cy="172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latin typeface="微软雅黑" panose="020B0503020204020204" pitchFamily="34" charset="-122"/>
              <a:ea typeface="微软雅黑" panose="020B0503020204020204" pitchFamily="34" charset="-122"/>
            </a:endParaRPr>
          </a:p>
        </p:txBody>
      </p:sp>
      <p:sp>
        <p:nvSpPr>
          <p:cNvPr id="101" name="矩形 100">
            <a:extLst>
              <a:ext uri="{FF2B5EF4-FFF2-40B4-BE49-F238E27FC236}">
                <a16:creationId xmlns:a16="http://schemas.microsoft.com/office/drawing/2014/main" id="{F6E1CB8E-4B5E-4457-BEE7-C500D5EFA19D}"/>
              </a:ext>
            </a:extLst>
          </p:cNvPr>
          <p:cNvSpPr/>
          <p:nvPr/>
        </p:nvSpPr>
        <p:spPr>
          <a:xfrm>
            <a:off x="9599664" y="2757204"/>
            <a:ext cx="1401679" cy="44516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寄存器</a:t>
            </a:r>
            <a:r>
              <a:rPr lang="en-US" altLang="zh-CN" sz="2600" dirty="0">
                <a:latin typeface="微软雅黑" panose="020B0503020204020204" pitchFamily="34" charset="-122"/>
                <a:ea typeface="微软雅黑" panose="020B0503020204020204" pitchFamily="34" charset="-122"/>
              </a:rPr>
              <a:t>0</a:t>
            </a:r>
            <a:endParaRPr lang="zh-CN" altLang="en-US" sz="2600" dirty="0">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F42EAD6C-15CD-4A3D-976E-373225A2E65B}"/>
              </a:ext>
            </a:extLst>
          </p:cNvPr>
          <p:cNvSpPr/>
          <p:nvPr/>
        </p:nvSpPr>
        <p:spPr>
          <a:xfrm>
            <a:off x="9599664" y="3187119"/>
            <a:ext cx="1401679" cy="44516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寄存器</a:t>
            </a:r>
            <a:r>
              <a:rPr lang="en-US" altLang="zh-CN" sz="2600" dirty="0">
                <a:latin typeface="微软雅黑" panose="020B0503020204020204" pitchFamily="34" charset="-122"/>
                <a:ea typeface="微软雅黑" panose="020B0503020204020204" pitchFamily="34" charset="-122"/>
              </a:rPr>
              <a:t>1</a:t>
            </a:r>
            <a:endParaRPr lang="zh-CN" altLang="en-US" sz="2600" dirty="0">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a16="http://schemas.microsoft.com/office/drawing/2014/main" id="{A5CA6318-5F4D-4BB3-839E-27879F818C44}"/>
              </a:ext>
            </a:extLst>
          </p:cNvPr>
          <p:cNvSpPr/>
          <p:nvPr/>
        </p:nvSpPr>
        <p:spPr>
          <a:xfrm>
            <a:off x="9599664" y="3611446"/>
            <a:ext cx="1401679" cy="44516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寄存器</a:t>
            </a:r>
            <a:r>
              <a:rPr lang="en-US" altLang="zh-CN" sz="2600" dirty="0">
                <a:latin typeface="微软雅黑" panose="020B0503020204020204" pitchFamily="34" charset="-122"/>
                <a:ea typeface="微软雅黑" panose="020B0503020204020204" pitchFamily="34" charset="-122"/>
              </a:rPr>
              <a:t>2</a:t>
            </a:r>
            <a:endParaRPr lang="zh-CN" altLang="en-US" sz="2600" dirty="0">
              <a:latin typeface="微软雅黑" panose="020B0503020204020204" pitchFamily="34" charset="-122"/>
              <a:ea typeface="微软雅黑" panose="020B0503020204020204" pitchFamily="34" charset="-122"/>
            </a:endParaRPr>
          </a:p>
        </p:txBody>
      </p:sp>
      <p:sp>
        <p:nvSpPr>
          <p:cNvPr id="104" name="文本框 103">
            <a:extLst>
              <a:ext uri="{FF2B5EF4-FFF2-40B4-BE49-F238E27FC236}">
                <a16:creationId xmlns:a16="http://schemas.microsoft.com/office/drawing/2014/main" id="{C42EFA75-7F7D-4461-BBA2-4B2355276EA3}"/>
              </a:ext>
            </a:extLst>
          </p:cNvPr>
          <p:cNvSpPr txBox="1"/>
          <p:nvPr/>
        </p:nvSpPr>
        <p:spPr>
          <a:xfrm>
            <a:off x="11001343" y="2979788"/>
            <a:ext cx="1082569" cy="89255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I/O</a:t>
            </a:r>
            <a:r>
              <a:rPr kumimoji="0" lang="zh-CN" altLang="en-US" sz="2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控制器</a:t>
            </a:r>
            <a:r>
              <a:rPr kumimoji="0" lang="en-US" altLang="zh-CN" sz="2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a:t>
            </a:r>
            <a:endParaRPr kumimoji="0" lang="zh-CN" altLang="en-US" sz="2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5" name="矩形 104">
            <a:extLst>
              <a:ext uri="{FF2B5EF4-FFF2-40B4-BE49-F238E27FC236}">
                <a16:creationId xmlns:a16="http://schemas.microsoft.com/office/drawing/2014/main" id="{F53BE910-A1DA-4D1E-BC3E-9783DB427122}"/>
              </a:ext>
            </a:extLst>
          </p:cNvPr>
          <p:cNvSpPr/>
          <p:nvPr/>
        </p:nvSpPr>
        <p:spPr>
          <a:xfrm>
            <a:off x="9593376" y="4507372"/>
            <a:ext cx="2502568" cy="172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latin typeface="微软雅黑" panose="020B0503020204020204" pitchFamily="34" charset="-122"/>
              <a:ea typeface="微软雅黑" panose="020B0503020204020204" pitchFamily="34" charset="-122"/>
            </a:endParaRPr>
          </a:p>
        </p:txBody>
      </p:sp>
      <p:sp>
        <p:nvSpPr>
          <p:cNvPr id="106" name="矩形 105">
            <a:extLst>
              <a:ext uri="{FF2B5EF4-FFF2-40B4-BE49-F238E27FC236}">
                <a16:creationId xmlns:a16="http://schemas.microsoft.com/office/drawing/2014/main" id="{D53B57DB-E678-4429-BCAB-C7B69F2D5D36}"/>
              </a:ext>
            </a:extLst>
          </p:cNvPr>
          <p:cNvSpPr/>
          <p:nvPr/>
        </p:nvSpPr>
        <p:spPr>
          <a:xfrm>
            <a:off x="9602536" y="4507372"/>
            <a:ext cx="1401679" cy="44516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寄存器</a:t>
            </a:r>
            <a:r>
              <a:rPr lang="en-US" altLang="zh-CN" sz="2600" dirty="0">
                <a:latin typeface="微软雅黑" panose="020B0503020204020204" pitchFamily="34" charset="-122"/>
                <a:ea typeface="微软雅黑" panose="020B0503020204020204" pitchFamily="34" charset="-122"/>
              </a:rPr>
              <a:t>0</a:t>
            </a:r>
            <a:endParaRPr lang="zh-CN" altLang="en-US" sz="2600" dirty="0">
              <a:latin typeface="微软雅黑" panose="020B0503020204020204" pitchFamily="34" charset="-122"/>
              <a:ea typeface="微软雅黑" panose="020B0503020204020204" pitchFamily="34" charset="-122"/>
            </a:endParaRPr>
          </a:p>
        </p:txBody>
      </p:sp>
      <p:sp>
        <p:nvSpPr>
          <p:cNvPr id="107" name="矩形 106">
            <a:extLst>
              <a:ext uri="{FF2B5EF4-FFF2-40B4-BE49-F238E27FC236}">
                <a16:creationId xmlns:a16="http://schemas.microsoft.com/office/drawing/2014/main" id="{BD277116-B8B3-4209-A95B-6A56023E934C}"/>
              </a:ext>
            </a:extLst>
          </p:cNvPr>
          <p:cNvSpPr/>
          <p:nvPr/>
        </p:nvSpPr>
        <p:spPr>
          <a:xfrm>
            <a:off x="9602536" y="4937287"/>
            <a:ext cx="1401679" cy="44516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寄存器</a:t>
            </a:r>
            <a:r>
              <a:rPr lang="en-US" altLang="zh-CN" sz="2600" dirty="0">
                <a:latin typeface="微软雅黑" panose="020B0503020204020204" pitchFamily="34" charset="-122"/>
                <a:ea typeface="微软雅黑" panose="020B0503020204020204" pitchFamily="34" charset="-122"/>
              </a:rPr>
              <a:t>1</a:t>
            </a:r>
            <a:endParaRPr lang="zh-CN" altLang="en-US" sz="2600" dirty="0">
              <a:latin typeface="微软雅黑" panose="020B0503020204020204" pitchFamily="34" charset="-122"/>
              <a:ea typeface="微软雅黑" panose="020B0503020204020204" pitchFamily="34" charset="-122"/>
            </a:endParaRPr>
          </a:p>
        </p:txBody>
      </p:sp>
      <p:sp>
        <p:nvSpPr>
          <p:cNvPr id="108" name="矩形 107">
            <a:extLst>
              <a:ext uri="{FF2B5EF4-FFF2-40B4-BE49-F238E27FC236}">
                <a16:creationId xmlns:a16="http://schemas.microsoft.com/office/drawing/2014/main" id="{0311645A-E81A-4C0B-B25C-149508ED9080}"/>
              </a:ext>
            </a:extLst>
          </p:cNvPr>
          <p:cNvSpPr/>
          <p:nvPr/>
        </p:nvSpPr>
        <p:spPr>
          <a:xfrm>
            <a:off x="9602536" y="5361614"/>
            <a:ext cx="1401679" cy="44516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寄存器</a:t>
            </a:r>
            <a:r>
              <a:rPr lang="en-US" altLang="zh-CN" sz="2600" dirty="0">
                <a:latin typeface="微软雅黑" panose="020B0503020204020204" pitchFamily="34" charset="-122"/>
                <a:ea typeface="微软雅黑" panose="020B0503020204020204" pitchFamily="34" charset="-122"/>
              </a:rPr>
              <a:t>2</a:t>
            </a:r>
            <a:endParaRPr lang="zh-CN" altLang="en-US" sz="2600" dirty="0">
              <a:latin typeface="微软雅黑" panose="020B0503020204020204" pitchFamily="34" charset="-122"/>
              <a:ea typeface="微软雅黑" panose="020B0503020204020204" pitchFamily="34" charset="-122"/>
            </a:endParaRPr>
          </a:p>
        </p:txBody>
      </p:sp>
      <p:sp>
        <p:nvSpPr>
          <p:cNvPr id="109" name="文本框 108">
            <a:extLst>
              <a:ext uri="{FF2B5EF4-FFF2-40B4-BE49-F238E27FC236}">
                <a16:creationId xmlns:a16="http://schemas.microsoft.com/office/drawing/2014/main" id="{16464C0B-8F14-40F5-9C1D-DA90C38FD65B}"/>
              </a:ext>
            </a:extLst>
          </p:cNvPr>
          <p:cNvSpPr txBox="1"/>
          <p:nvPr/>
        </p:nvSpPr>
        <p:spPr>
          <a:xfrm>
            <a:off x="11004215" y="4729956"/>
            <a:ext cx="1082569" cy="89255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I/O</a:t>
            </a:r>
            <a:r>
              <a:rPr kumimoji="0" lang="zh-CN" altLang="en-US" sz="2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控制器</a:t>
            </a:r>
            <a:r>
              <a:rPr lang="en-US" altLang="zh-CN" sz="2600" dirty="0">
                <a:solidFill>
                  <a:prstClr val="white"/>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0" name="文本框 109">
            <a:extLst>
              <a:ext uri="{FF2B5EF4-FFF2-40B4-BE49-F238E27FC236}">
                <a16:creationId xmlns:a16="http://schemas.microsoft.com/office/drawing/2014/main" id="{EA6A173A-0189-4295-B4E9-D3C733F40BB4}"/>
              </a:ext>
            </a:extLst>
          </p:cNvPr>
          <p:cNvSpPr txBox="1"/>
          <p:nvPr/>
        </p:nvSpPr>
        <p:spPr>
          <a:xfrm>
            <a:off x="8758978" y="2627035"/>
            <a:ext cx="815790" cy="621773"/>
          </a:xfrm>
          <a:prstGeom prst="rect">
            <a:avLst/>
          </a:prstGeom>
          <a:noFill/>
        </p:spPr>
        <p:txBody>
          <a:bodyPr wrap="square">
            <a:spAutoFit/>
          </a:bodyPr>
          <a:lstStyle/>
          <a:p>
            <a:pPr algn="r">
              <a:lnSpc>
                <a:spcPct val="150000"/>
              </a:lnSpc>
            </a:pPr>
            <a:r>
              <a:rPr lang="en-US" altLang="zh-CN" sz="2600" dirty="0">
                <a:latin typeface="微软雅黑" panose="020B0503020204020204" pitchFamily="34" charset="-122"/>
                <a:ea typeface="微软雅黑" panose="020B0503020204020204" pitchFamily="34" charset="-122"/>
              </a:rPr>
              <a:t>0</a:t>
            </a:r>
          </a:p>
        </p:txBody>
      </p:sp>
      <p:sp>
        <p:nvSpPr>
          <p:cNvPr id="111" name="文本框 110">
            <a:extLst>
              <a:ext uri="{FF2B5EF4-FFF2-40B4-BE49-F238E27FC236}">
                <a16:creationId xmlns:a16="http://schemas.microsoft.com/office/drawing/2014/main" id="{64CC10D0-A8DC-4196-A9AD-863329A818E0}"/>
              </a:ext>
            </a:extLst>
          </p:cNvPr>
          <p:cNvSpPr txBox="1"/>
          <p:nvPr/>
        </p:nvSpPr>
        <p:spPr>
          <a:xfrm>
            <a:off x="8597631" y="3018369"/>
            <a:ext cx="977137" cy="621773"/>
          </a:xfrm>
          <a:prstGeom prst="rect">
            <a:avLst/>
          </a:prstGeom>
          <a:noFill/>
        </p:spPr>
        <p:txBody>
          <a:bodyPr wrap="square">
            <a:spAutoFit/>
          </a:bodyPr>
          <a:lstStyle/>
          <a:p>
            <a:pPr algn="r">
              <a:lnSpc>
                <a:spcPct val="150000"/>
              </a:lnSpc>
            </a:pPr>
            <a:r>
              <a:rPr lang="en-US" altLang="zh-CN" sz="2600" dirty="0">
                <a:latin typeface="微软雅黑" panose="020B0503020204020204" pitchFamily="34" charset="-122"/>
                <a:ea typeface="微软雅黑" panose="020B0503020204020204" pitchFamily="34" charset="-122"/>
              </a:rPr>
              <a:t>1</a:t>
            </a:r>
          </a:p>
        </p:txBody>
      </p:sp>
      <p:sp>
        <p:nvSpPr>
          <p:cNvPr id="112" name="文本框 111">
            <a:extLst>
              <a:ext uri="{FF2B5EF4-FFF2-40B4-BE49-F238E27FC236}">
                <a16:creationId xmlns:a16="http://schemas.microsoft.com/office/drawing/2014/main" id="{5F1192BD-C45B-4A7E-A41C-BDFD0228881F}"/>
              </a:ext>
            </a:extLst>
          </p:cNvPr>
          <p:cNvSpPr txBox="1"/>
          <p:nvPr/>
        </p:nvSpPr>
        <p:spPr>
          <a:xfrm>
            <a:off x="8606791" y="3409703"/>
            <a:ext cx="967977" cy="621773"/>
          </a:xfrm>
          <a:prstGeom prst="rect">
            <a:avLst/>
          </a:prstGeom>
          <a:noFill/>
        </p:spPr>
        <p:txBody>
          <a:bodyPr wrap="square">
            <a:spAutoFit/>
          </a:bodyPr>
          <a:lstStyle/>
          <a:p>
            <a:pPr algn="r">
              <a:lnSpc>
                <a:spcPct val="150000"/>
              </a:lnSpc>
            </a:pPr>
            <a:r>
              <a:rPr lang="en-US" altLang="zh-CN" sz="2600" dirty="0">
                <a:latin typeface="微软雅黑" panose="020B0503020204020204" pitchFamily="34" charset="-122"/>
                <a:ea typeface="微软雅黑" panose="020B0503020204020204" pitchFamily="34" charset="-122"/>
              </a:rPr>
              <a:t>2</a:t>
            </a:r>
          </a:p>
        </p:txBody>
      </p:sp>
      <p:sp>
        <p:nvSpPr>
          <p:cNvPr id="113" name="文本框 112">
            <a:extLst>
              <a:ext uri="{FF2B5EF4-FFF2-40B4-BE49-F238E27FC236}">
                <a16:creationId xmlns:a16="http://schemas.microsoft.com/office/drawing/2014/main" id="{0E3DC70C-5751-41CD-921F-C5D78E120FE9}"/>
              </a:ext>
            </a:extLst>
          </p:cNvPr>
          <p:cNvSpPr txBox="1"/>
          <p:nvPr/>
        </p:nvSpPr>
        <p:spPr>
          <a:xfrm>
            <a:off x="8664087" y="4330768"/>
            <a:ext cx="967977" cy="621773"/>
          </a:xfrm>
          <a:prstGeom prst="rect">
            <a:avLst/>
          </a:prstGeom>
          <a:noFill/>
        </p:spPr>
        <p:txBody>
          <a:bodyPr wrap="square">
            <a:spAutoFit/>
          </a:bodyPr>
          <a:lstStyle/>
          <a:p>
            <a:pPr algn="r">
              <a:lnSpc>
                <a:spcPct val="150000"/>
              </a:lnSpc>
            </a:pPr>
            <a:r>
              <a:rPr lang="en-US" altLang="zh-CN" sz="2600" dirty="0">
                <a:latin typeface="微软雅黑" panose="020B0503020204020204" pitchFamily="34" charset="-122"/>
                <a:ea typeface="微软雅黑" panose="020B0503020204020204" pitchFamily="34" charset="-122"/>
              </a:rPr>
              <a:t>3</a:t>
            </a:r>
          </a:p>
        </p:txBody>
      </p:sp>
      <p:sp>
        <p:nvSpPr>
          <p:cNvPr id="114" name="文本框 113">
            <a:extLst>
              <a:ext uri="{FF2B5EF4-FFF2-40B4-BE49-F238E27FC236}">
                <a16:creationId xmlns:a16="http://schemas.microsoft.com/office/drawing/2014/main" id="{12CAEC33-1F36-4011-87A2-CBEEDF885950}"/>
              </a:ext>
            </a:extLst>
          </p:cNvPr>
          <p:cNvSpPr txBox="1"/>
          <p:nvPr/>
        </p:nvSpPr>
        <p:spPr>
          <a:xfrm>
            <a:off x="8664087" y="4779501"/>
            <a:ext cx="967977" cy="621773"/>
          </a:xfrm>
          <a:prstGeom prst="rect">
            <a:avLst/>
          </a:prstGeom>
          <a:noFill/>
        </p:spPr>
        <p:txBody>
          <a:bodyPr wrap="square">
            <a:spAutoFit/>
          </a:bodyPr>
          <a:lstStyle/>
          <a:p>
            <a:pPr algn="r">
              <a:lnSpc>
                <a:spcPct val="150000"/>
              </a:lnSpc>
            </a:pPr>
            <a:r>
              <a:rPr lang="en-US" altLang="zh-CN" sz="2600" dirty="0">
                <a:latin typeface="微软雅黑" panose="020B0503020204020204" pitchFamily="34" charset="-122"/>
                <a:ea typeface="微软雅黑" panose="020B0503020204020204" pitchFamily="34" charset="-122"/>
              </a:rPr>
              <a:t>4</a:t>
            </a:r>
          </a:p>
        </p:txBody>
      </p:sp>
      <p:sp>
        <p:nvSpPr>
          <p:cNvPr id="115" name="文本框 114">
            <a:extLst>
              <a:ext uri="{FF2B5EF4-FFF2-40B4-BE49-F238E27FC236}">
                <a16:creationId xmlns:a16="http://schemas.microsoft.com/office/drawing/2014/main" id="{67D0B41A-04FC-4995-BA87-EA28CE55F9A6}"/>
              </a:ext>
            </a:extLst>
          </p:cNvPr>
          <p:cNvSpPr txBox="1"/>
          <p:nvPr/>
        </p:nvSpPr>
        <p:spPr>
          <a:xfrm>
            <a:off x="8664087" y="5228234"/>
            <a:ext cx="967977" cy="621773"/>
          </a:xfrm>
          <a:prstGeom prst="rect">
            <a:avLst/>
          </a:prstGeom>
          <a:noFill/>
        </p:spPr>
        <p:txBody>
          <a:bodyPr wrap="square">
            <a:spAutoFit/>
          </a:bodyPr>
          <a:lstStyle/>
          <a:p>
            <a:pPr algn="r">
              <a:lnSpc>
                <a:spcPct val="150000"/>
              </a:lnSpc>
            </a:pPr>
            <a:r>
              <a:rPr lang="en-US" altLang="zh-CN" sz="2600" dirty="0">
                <a:latin typeface="微软雅黑" panose="020B0503020204020204" pitchFamily="34" charset="-122"/>
                <a:ea typeface="微软雅黑" panose="020B0503020204020204" pitchFamily="34" charset="-122"/>
              </a:rPr>
              <a:t>5</a:t>
            </a:r>
          </a:p>
        </p:txBody>
      </p:sp>
      <p:sp>
        <p:nvSpPr>
          <p:cNvPr id="117" name="对话气泡: 圆角矩形 116">
            <a:extLst>
              <a:ext uri="{FF2B5EF4-FFF2-40B4-BE49-F238E27FC236}">
                <a16:creationId xmlns:a16="http://schemas.microsoft.com/office/drawing/2014/main" id="{225E991B-BB22-4C9F-8CD5-72DF4EB8EDB5}"/>
              </a:ext>
            </a:extLst>
          </p:cNvPr>
          <p:cNvSpPr/>
          <p:nvPr/>
        </p:nvSpPr>
        <p:spPr>
          <a:xfrm>
            <a:off x="4096699" y="3437666"/>
            <a:ext cx="4220948" cy="3029750"/>
          </a:xfrm>
          <a:prstGeom prst="wedgeRoundRectCallout">
            <a:avLst>
              <a:gd name="adj1" fmla="val 74805"/>
              <a:gd name="adj2" fmla="val -2578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600" dirty="0">
                <a:solidFill>
                  <a:schemeClr val="tx1"/>
                </a:solidFill>
                <a:latin typeface="微软雅黑" panose="020B0503020204020204" pitchFamily="34" charset="-122"/>
                <a:ea typeface="微软雅黑" panose="020B0503020204020204" pitchFamily="34" charset="-122"/>
              </a:rPr>
              <a:t>靠不同的</a:t>
            </a:r>
            <a:r>
              <a:rPr lang="zh-CN" altLang="en-US" sz="2600" dirty="0">
                <a:solidFill>
                  <a:srgbClr val="C00000"/>
                </a:solidFill>
                <a:latin typeface="微软雅黑" panose="020B0503020204020204" pitchFamily="34" charset="-122"/>
                <a:ea typeface="微软雅黑" panose="020B0503020204020204" pitchFamily="34" charset="-122"/>
              </a:rPr>
              <a:t>指令</a:t>
            </a:r>
            <a:r>
              <a:rPr lang="zh-CN" altLang="en-US" sz="2600" dirty="0">
                <a:solidFill>
                  <a:schemeClr val="tx1"/>
                </a:solidFill>
                <a:latin typeface="微软雅黑" panose="020B0503020204020204" pitchFamily="34" charset="-122"/>
                <a:ea typeface="微软雅黑" panose="020B0503020204020204" pitchFamily="34" charset="-122"/>
              </a:rPr>
              <a:t>区分内存和</a:t>
            </a:r>
            <a:r>
              <a:rPr lang="en-US" altLang="zh-CN" sz="2600" dirty="0">
                <a:solidFill>
                  <a:schemeClr val="tx1"/>
                </a:solidFill>
                <a:latin typeface="微软雅黑" panose="020B0503020204020204" pitchFamily="34" charset="-122"/>
                <a:ea typeface="微软雅黑" panose="020B0503020204020204" pitchFamily="34" charset="-122"/>
              </a:rPr>
              <a:t>I/O</a:t>
            </a:r>
            <a:r>
              <a:rPr lang="zh-CN" altLang="en-US" sz="2600" dirty="0">
                <a:solidFill>
                  <a:schemeClr val="tx1"/>
                </a:solidFill>
                <a:latin typeface="微软雅黑" panose="020B0503020204020204" pitchFamily="34" charset="-122"/>
                <a:ea typeface="微软雅黑" panose="020B0503020204020204" pitchFamily="34" charset="-122"/>
              </a:rPr>
              <a:t>设备。只能用专门的</a:t>
            </a:r>
            <a:r>
              <a:rPr lang="en-US" altLang="zh-CN" sz="2600" dirty="0">
                <a:solidFill>
                  <a:schemeClr val="tx1"/>
                </a:solidFill>
                <a:latin typeface="微软雅黑" panose="020B0503020204020204" pitchFamily="34" charset="-122"/>
                <a:ea typeface="微软雅黑" panose="020B0503020204020204" pitchFamily="34" charset="-122"/>
              </a:rPr>
              <a:t>I/O</a:t>
            </a:r>
            <a:r>
              <a:rPr lang="zh-CN" altLang="en-US" sz="2600" dirty="0">
                <a:solidFill>
                  <a:schemeClr val="tx1"/>
                </a:solidFill>
                <a:latin typeface="微软雅黑" panose="020B0503020204020204" pitchFamily="34" charset="-122"/>
                <a:ea typeface="微软雅黑" panose="020B0503020204020204" pitchFamily="34" charset="-122"/>
              </a:rPr>
              <a:t>指令访问</a:t>
            </a:r>
            <a:r>
              <a:rPr lang="en-US" altLang="zh-CN" sz="2600" dirty="0">
                <a:solidFill>
                  <a:schemeClr val="tx1"/>
                </a:solidFill>
                <a:latin typeface="微软雅黑" panose="020B0503020204020204" pitchFamily="34" charset="-122"/>
                <a:ea typeface="微软雅黑" panose="020B0503020204020204" pitchFamily="34" charset="-122"/>
              </a:rPr>
              <a:t>I/O</a:t>
            </a:r>
            <a:r>
              <a:rPr lang="zh-CN" altLang="en-US" sz="2600" dirty="0">
                <a:solidFill>
                  <a:schemeClr val="tx1"/>
                </a:solidFill>
                <a:latin typeface="微软雅黑" panose="020B0503020204020204" pitchFamily="34" charset="-122"/>
                <a:ea typeface="微软雅黑" panose="020B0503020204020204" pitchFamily="34" charset="-122"/>
              </a:rPr>
              <a:t>端口</a:t>
            </a:r>
          </a:p>
          <a:p>
            <a:pPr algn="ctr">
              <a:lnSpc>
                <a:spcPct val="150000"/>
              </a:lnSpc>
            </a:pPr>
            <a:r>
              <a:rPr lang="zh-CN" altLang="en-US" sz="2600" dirty="0">
                <a:solidFill>
                  <a:schemeClr val="tx1"/>
                </a:solidFill>
                <a:latin typeface="微软雅黑" panose="020B0503020204020204" pitchFamily="34" charset="-122"/>
                <a:ea typeface="微软雅黑" panose="020B0503020204020204" pitchFamily="34" charset="-122"/>
              </a:rPr>
              <a:t>（</a:t>
            </a:r>
            <a:r>
              <a:rPr lang="en-US" altLang="zh-CN" sz="2600" dirty="0">
                <a:solidFill>
                  <a:schemeClr val="tx1"/>
                </a:solidFill>
                <a:latin typeface="微软雅黑" panose="020B0503020204020204" pitchFamily="34" charset="-122"/>
                <a:ea typeface="微软雅黑" panose="020B0503020204020204" pitchFamily="34" charset="-122"/>
              </a:rPr>
              <a:t>Intel</a:t>
            </a:r>
            <a:r>
              <a:rPr lang="zh-CN" altLang="en-US" sz="2600" dirty="0">
                <a:solidFill>
                  <a:schemeClr val="tx1"/>
                </a:solidFill>
                <a:latin typeface="微软雅黑" panose="020B0503020204020204" pitchFamily="34" charset="-122"/>
                <a:ea typeface="微软雅黑" panose="020B0503020204020204" pitchFamily="34" charset="-122"/>
              </a:rPr>
              <a:t>处理器常用，如</a:t>
            </a:r>
            <a:r>
              <a:rPr lang="en-US" altLang="zh-CN" sz="2600" dirty="0">
                <a:solidFill>
                  <a:schemeClr val="tx1"/>
                </a:solidFill>
                <a:latin typeface="微软雅黑" panose="020B0503020204020204" pitchFamily="34" charset="-122"/>
                <a:ea typeface="微软雅黑" panose="020B0503020204020204" pitchFamily="34" charset="-122"/>
              </a:rPr>
              <a:t>IN</a:t>
            </a:r>
            <a:r>
              <a:rPr lang="zh-CN" altLang="en-US" sz="2600" dirty="0">
                <a:solidFill>
                  <a:schemeClr val="tx1"/>
                </a:solidFill>
                <a:latin typeface="微软雅黑" panose="020B0503020204020204" pitchFamily="34" charset="-122"/>
                <a:ea typeface="微软雅黑" panose="020B0503020204020204" pitchFamily="34" charset="-122"/>
              </a:rPr>
              <a:t>，</a:t>
            </a:r>
            <a:r>
              <a:rPr lang="en-US" altLang="zh-CN" sz="2600" dirty="0">
                <a:solidFill>
                  <a:schemeClr val="tx1"/>
                </a:solidFill>
                <a:latin typeface="微软雅黑" panose="020B0503020204020204" pitchFamily="34" charset="-122"/>
                <a:ea typeface="微软雅黑" panose="020B0503020204020204" pitchFamily="34" charset="-122"/>
              </a:rPr>
              <a:t>OUT</a:t>
            </a:r>
            <a:r>
              <a:rPr lang="zh-CN" altLang="en-US" sz="2600" dirty="0">
                <a:solidFill>
                  <a:schemeClr val="tx1"/>
                </a:solidFill>
                <a:latin typeface="微软雅黑" panose="020B0503020204020204" pitchFamily="34" charset="-122"/>
                <a:ea typeface="微软雅黑" panose="020B0503020204020204" pitchFamily="34" charset="-122"/>
              </a:rPr>
              <a:t>就是</a:t>
            </a:r>
            <a:r>
              <a:rPr lang="en-US" altLang="zh-CN" sz="2600" dirty="0">
                <a:solidFill>
                  <a:schemeClr val="tx1"/>
                </a:solidFill>
                <a:latin typeface="微软雅黑" panose="020B0503020204020204" pitchFamily="34" charset="-122"/>
                <a:ea typeface="微软雅黑" panose="020B0503020204020204" pitchFamily="34" charset="-122"/>
              </a:rPr>
              <a:t>IO</a:t>
            </a:r>
            <a:r>
              <a:rPr lang="zh-CN" altLang="en-US" sz="2600" dirty="0">
                <a:solidFill>
                  <a:schemeClr val="tx1"/>
                </a:solidFill>
                <a:latin typeface="微软雅黑" panose="020B0503020204020204" pitchFamily="34" charset="-122"/>
                <a:ea typeface="微软雅黑" panose="020B0503020204020204" pitchFamily="34" charset="-122"/>
              </a:rPr>
              <a:t>指令）</a:t>
            </a:r>
          </a:p>
        </p:txBody>
      </p:sp>
    </p:spTree>
    <p:extLst>
      <p:ext uri="{BB962C8B-B14F-4D97-AF65-F5344CB8AC3E}">
        <p14:creationId xmlns:p14="http://schemas.microsoft.com/office/powerpoint/2010/main" val="26527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fade">
                                      <p:cBhvr>
                                        <p:cTn id="86" dur="500"/>
                                        <p:tgtEl>
                                          <p:spTgt spid="3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96"/>
                                        </p:tgtEl>
                                        <p:attrNameLst>
                                          <p:attrName>style.visibility</p:attrName>
                                        </p:attrNameLst>
                                      </p:cBhvr>
                                      <p:to>
                                        <p:strVal val="visible"/>
                                      </p:to>
                                    </p:set>
                                    <p:animEffect transition="in" filter="fade">
                                      <p:cBhvr>
                                        <p:cTn id="91" dur="500"/>
                                        <p:tgtEl>
                                          <p:spTgt spid="9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wipe(up)">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8"/>
                                        </p:tgtEl>
                                        <p:attrNameLst>
                                          <p:attrName>style.visibility</p:attrName>
                                        </p:attrNameLst>
                                      </p:cBhvr>
                                      <p:to>
                                        <p:strVal val="visible"/>
                                      </p:to>
                                    </p:set>
                                    <p:animEffect transition="in" filter="fade">
                                      <p:cBhvr>
                                        <p:cTn id="101" dur="500"/>
                                        <p:tgtEl>
                                          <p:spTgt spid="98"/>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fade">
                                      <p:cBhvr>
                                        <p:cTn id="106" dur="500"/>
                                        <p:tgtEl>
                                          <p:spTgt spid="99"/>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100"/>
                                        </p:tgtEl>
                                        <p:attrNameLst>
                                          <p:attrName>style.visibility</p:attrName>
                                        </p:attrNameLst>
                                      </p:cBhvr>
                                      <p:to>
                                        <p:strVal val="visible"/>
                                      </p:to>
                                    </p:set>
                                    <p:animEffect transition="in" filter="fade">
                                      <p:cBhvr>
                                        <p:cTn id="111" dur="500"/>
                                        <p:tgtEl>
                                          <p:spTgt spid="10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01"/>
                                        </p:tgtEl>
                                        <p:attrNameLst>
                                          <p:attrName>style.visibility</p:attrName>
                                        </p:attrNameLst>
                                      </p:cBhvr>
                                      <p:to>
                                        <p:strVal val="visible"/>
                                      </p:to>
                                    </p:set>
                                    <p:animEffect transition="in" filter="fade">
                                      <p:cBhvr>
                                        <p:cTn id="114" dur="500"/>
                                        <p:tgtEl>
                                          <p:spTgt spid="101"/>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02"/>
                                        </p:tgtEl>
                                        <p:attrNameLst>
                                          <p:attrName>style.visibility</p:attrName>
                                        </p:attrNameLst>
                                      </p:cBhvr>
                                      <p:to>
                                        <p:strVal val="visible"/>
                                      </p:to>
                                    </p:set>
                                    <p:animEffect transition="in" filter="fade">
                                      <p:cBhvr>
                                        <p:cTn id="117" dur="500"/>
                                        <p:tgtEl>
                                          <p:spTgt spid="102"/>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03"/>
                                        </p:tgtEl>
                                        <p:attrNameLst>
                                          <p:attrName>style.visibility</p:attrName>
                                        </p:attrNameLst>
                                      </p:cBhvr>
                                      <p:to>
                                        <p:strVal val="visible"/>
                                      </p:to>
                                    </p:set>
                                    <p:animEffect transition="in" filter="fade">
                                      <p:cBhvr>
                                        <p:cTn id="120" dur="500"/>
                                        <p:tgtEl>
                                          <p:spTgt spid="103"/>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04"/>
                                        </p:tgtEl>
                                        <p:attrNameLst>
                                          <p:attrName>style.visibility</p:attrName>
                                        </p:attrNameLst>
                                      </p:cBhvr>
                                      <p:to>
                                        <p:strVal val="visible"/>
                                      </p:to>
                                    </p:set>
                                    <p:animEffect transition="in" filter="fade">
                                      <p:cBhvr>
                                        <p:cTn id="123" dur="500"/>
                                        <p:tgtEl>
                                          <p:spTgt spid="104"/>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10"/>
                                        </p:tgtEl>
                                        <p:attrNameLst>
                                          <p:attrName>style.visibility</p:attrName>
                                        </p:attrNameLst>
                                      </p:cBhvr>
                                      <p:to>
                                        <p:strVal val="visible"/>
                                      </p:to>
                                    </p:set>
                                    <p:animEffect transition="in" filter="fade">
                                      <p:cBhvr>
                                        <p:cTn id="128" dur="500"/>
                                        <p:tgtEl>
                                          <p:spTgt spid="110"/>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111"/>
                                        </p:tgtEl>
                                        <p:attrNameLst>
                                          <p:attrName>style.visibility</p:attrName>
                                        </p:attrNameLst>
                                      </p:cBhvr>
                                      <p:to>
                                        <p:strVal val="visible"/>
                                      </p:to>
                                    </p:set>
                                    <p:animEffect transition="in" filter="fade">
                                      <p:cBhvr>
                                        <p:cTn id="133" dur="500"/>
                                        <p:tgtEl>
                                          <p:spTgt spid="111"/>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112"/>
                                        </p:tgtEl>
                                        <p:attrNameLst>
                                          <p:attrName>style.visibility</p:attrName>
                                        </p:attrNameLst>
                                      </p:cBhvr>
                                      <p:to>
                                        <p:strVal val="visible"/>
                                      </p:to>
                                    </p:set>
                                    <p:animEffect transition="in" filter="fade">
                                      <p:cBhvr>
                                        <p:cTn id="138" dur="500"/>
                                        <p:tgtEl>
                                          <p:spTgt spid="112"/>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105"/>
                                        </p:tgtEl>
                                        <p:attrNameLst>
                                          <p:attrName>style.visibility</p:attrName>
                                        </p:attrNameLst>
                                      </p:cBhvr>
                                      <p:to>
                                        <p:strVal val="visible"/>
                                      </p:to>
                                    </p:set>
                                    <p:animEffect transition="in" filter="fade">
                                      <p:cBhvr>
                                        <p:cTn id="143" dur="500"/>
                                        <p:tgtEl>
                                          <p:spTgt spid="105"/>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06"/>
                                        </p:tgtEl>
                                        <p:attrNameLst>
                                          <p:attrName>style.visibility</p:attrName>
                                        </p:attrNameLst>
                                      </p:cBhvr>
                                      <p:to>
                                        <p:strVal val="visible"/>
                                      </p:to>
                                    </p:set>
                                    <p:animEffect transition="in" filter="fade">
                                      <p:cBhvr>
                                        <p:cTn id="146" dur="500"/>
                                        <p:tgtEl>
                                          <p:spTgt spid="106"/>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07"/>
                                        </p:tgtEl>
                                        <p:attrNameLst>
                                          <p:attrName>style.visibility</p:attrName>
                                        </p:attrNameLst>
                                      </p:cBhvr>
                                      <p:to>
                                        <p:strVal val="visible"/>
                                      </p:to>
                                    </p:set>
                                    <p:animEffect transition="in" filter="fade">
                                      <p:cBhvr>
                                        <p:cTn id="149" dur="500"/>
                                        <p:tgtEl>
                                          <p:spTgt spid="107"/>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08"/>
                                        </p:tgtEl>
                                        <p:attrNameLst>
                                          <p:attrName>style.visibility</p:attrName>
                                        </p:attrNameLst>
                                      </p:cBhvr>
                                      <p:to>
                                        <p:strVal val="visible"/>
                                      </p:to>
                                    </p:set>
                                    <p:animEffect transition="in" filter="fade">
                                      <p:cBhvr>
                                        <p:cTn id="152" dur="500"/>
                                        <p:tgtEl>
                                          <p:spTgt spid="108"/>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09"/>
                                        </p:tgtEl>
                                        <p:attrNameLst>
                                          <p:attrName>style.visibility</p:attrName>
                                        </p:attrNameLst>
                                      </p:cBhvr>
                                      <p:to>
                                        <p:strVal val="visible"/>
                                      </p:to>
                                    </p:set>
                                    <p:animEffect transition="in" filter="fade">
                                      <p:cBhvr>
                                        <p:cTn id="155" dur="500"/>
                                        <p:tgtEl>
                                          <p:spTgt spid="109"/>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113"/>
                                        </p:tgtEl>
                                        <p:attrNameLst>
                                          <p:attrName>style.visibility</p:attrName>
                                        </p:attrNameLst>
                                      </p:cBhvr>
                                      <p:to>
                                        <p:strVal val="visible"/>
                                      </p:to>
                                    </p:set>
                                    <p:animEffect transition="in" filter="fade">
                                      <p:cBhvr>
                                        <p:cTn id="160" dur="500"/>
                                        <p:tgtEl>
                                          <p:spTgt spid="113"/>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114"/>
                                        </p:tgtEl>
                                        <p:attrNameLst>
                                          <p:attrName>style.visibility</p:attrName>
                                        </p:attrNameLst>
                                      </p:cBhvr>
                                      <p:to>
                                        <p:strVal val="visible"/>
                                      </p:to>
                                    </p:set>
                                    <p:animEffect transition="in" filter="fade">
                                      <p:cBhvr>
                                        <p:cTn id="165" dur="500"/>
                                        <p:tgtEl>
                                          <p:spTgt spid="114"/>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115"/>
                                        </p:tgtEl>
                                        <p:attrNameLst>
                                          <p:attrName>style.visibility</p:attrName>
                                        </p:attrNameLst>
                                      </p:cBhvr>
                                      <p:to>
                                        <p:strVal val="visible"/>
                                      </p:to>
                                    </p:set>
                                    <p:animEffect transition="in" filter="fade">
                                      <p:cBhvr>
                                        <p:cTn id="170" dur="500"/>
                                        <p:tgtEl>
                                          <p:spTgt spid="115"/>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10"/>
                                        </p:tgtEl>
                                        <p:attrNameLst>
                                          <p:attrName>style.visibility</p:attrName>
                                        </p:attrNameLst>
                                      </p:cBhvr>
                                      <p:to>
                                        <p:strVal val="visible"/>
                                      </p:to>
                                    </p:set>
                                    <p:animEffect transition="in" filter="fade">
                                      <p:cBhvr>
                                        <p:cTn id="175" dur="500"/>
                                        <p:tgtEl>
                                          <p:spTgt spid="10"/>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117"/>
                                        </p:tgtEl>
                                        <p:attrNameLst>
                                          <p:attrName>style.visibility</p:attrName>
                                        </p:attrNameLst>
                                      </p:cBhvr>
                                      <p:to>
                                        <p:strVal val="visible"/>
                                      </p:to>
                                    </p:set>
                                    <p:animEffect transition="in" filter="fade">
                                      <p:cBhvr>
                                        <p:cTn id="180"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p:bldP spid="20" grpId="0"/>
      <p:bldP spid="21" grpId="0" animBg="1"/>
      <p:bldP spid="23" grpId="0" animBg="1"/>
      <p:bldP spid="25" grpId="0" animBg="1"/>
      <p:bldP spid="26" grpId="0" animBg="1"/>
      <p:bldP spid="28" grpId="0"/>
      <p:bldP spid="29" grpId="0" animBg="1"/>
      <p:bldP spid="30" grpId="0" animBg="1"/>
      <p:bldP spid="31" grpId="0" animBg="1"/>
      <p:bldP spid="32" grpId="0" animBg="1"/>
      <p:bldP spid="33" grpId="0"/>
      <p:bldP spid="34" grpId="0"/>
      <p:bldP spid="35" grpId="0"/>
      <p:bldP spid="36" grpId="0"/>
      <p:bldP spid="37" grpId="0"/>
      <p:bldP spid="38" grpId="0"/>
      <p:bldP spid="39" grpId="0"/>
      <p:bldP spid="10" grpId="0" animBg="1"/>
      <p:bldP spid="96" grpId="0" animBg="1"/>
      <p:bldP spid="98" grpId="0"/>
      <p:bldP spid="99" grpId="0"/>
      <p:bldP spid="100" grpId="0" animBg="1"/>
      <p:bldP spid="101" grpId="0" animBg="1"/>
      <p:bldP spid="102" grpId="0" animBg="1"/>
      <p:bldP spid="103" grpId="0" animBg="1"/>
      <p:bldP spid="104" grpId="0"/>
      <p:bldP spid="105" grpId="0" animBg="1"/>
      <p:bldP spid="106" grpId="0" animBg="1"/>
      <p:bldP spid="107" grpId="0" animBg="1"/>
      <p:bldP spid="108" grpId="0" animBg="1"/>
      <p:bldP spid="109" grpId="0"/>
      <p:bldP spid="110" grpId="0"/>
      <p:bldP spid="111" grpId="0"/>
      <p:bldP spid="112" grpId="0"/>
      <p:bldP spid="113" grpId="0"/>
      <p:bldP spid="114" grpId="0"/>
      <p:bldP spid="115" grpId="0"/>
      <p:bldP spid="1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现代计算机的结构</a:t>
            </a:r>
          </a:p>
        </p:txBody>
      </p:sp>
      <p:sp>
        <p:nvSpPr>
          <p:cNvPr id="16" name="文本框 15">
            <a:extLst>
              <a:ext uri="{FF2B5EF4-FFF2-40B4-BE49-F238E27FC236}">
                <a16:creationId xmlns:a16="http://schemas.microsoft.com/office/drawing/2014/main" id="{BCC7BADA-B0F4-46BF-AD66-01B4C77A4A7F}"/>
              </a:ext>
            </a:extLst>
          </p:cNvPr>
          <p:cNvSpPr txBox="1"/>
          <p:nvPr/>
        </p:nvSpPr>
        <p:spPr>
          <a:xfrm>
            <a:off x="239629" y="4671659"/>
            <a:ext cx="11503192" cy="1221938"/>
          </a:xfrm>
          <a:prstGeom prst="rect">
            <a:avLst/>
          </a:prstGeom>
          <a:noFill/>
        </p:spPr>
        <p:txBody>
          <a:bodyPr wrap="square">
            <a:spAutoFit/>
          </a:bodyPr>
          <a:lstStyle/>
          <a:p>
            <a:pPr>
              <a:lnSpc>
                <a:spcPct val="150000"/>
              </a:lnSpc>
            </a:pPr>
            <a:r>
              <a:rPr lang="en-US" altLang="zh-CN" sz="2600" dirty="0">
                <a:solidFill>
                  <a:prstClr val="black"/>
                </a:solidFill>
                <a:latin typeface="微软雅黑" panose="020B0503020204020204" pitchFamily="34" charset="-122"/>
                <a:ea typeface="微软雅黑" panose="020B0503020204020204" pitchFamily="34" charset="-122"/>
              </a:rPr>
              <a:t>I/O </a:t>
            </a:r>
            <a:r>
              <a:rPr lang="zh-CN" altLang="en-US" sz="2600" dirty="0">
                <a:solidFill>
                  <a:prstClr val="black"/>
                </a:solidFill>
                <a:latin typeface="微软雅黑" panose="020B0503020204020204" pitchFamily="34" charset="-122"/>
                <a:ea typeface="微软雅黑" panose="020B0503020204020204" pitchFamily="34" charset="-122"/>
              </a:rPr>
              <a:t>就是</a:t>
            </a:r>
            <a:r>
              <a:rPr lang="en-US" altLang="zh-CN" sz="2600" dirty="0">
                <a:solidFill>
                  <a:prstClr val="black"/>
                </a:solidFill>
                <a:latin typeface="微软雅黑" panose="020B0503020204020204" pitchFamily="34" charset="-122"/>
                <a:ea typeface="微软雅黑" panose="020B0503020204020204" pitchFamily="34" charset="-122"/>
              </a:rPr>
              <a:t>“</a:t>
            </a:r>
            <a:r>
              <a:rPr lang="zh-CN" altLang="en-US" sz="2600" dirty="0">
                <a:solidFill>
                  <a:prstClr val="black"/>
                </a:solidFill>
                <a:latin typeface="微软雅黑" panose="020B0503020204020204" pitchFamily="34" charset="-122"/>
                <a:ea typeface="微软雅黑" panose="020B0503020204020204" pitchFamily="34" charset="-122"/>
              </a:rPr>
              <a:t>输入</a:t>
            </a:r>
            <a:r>
              <a:rPr lang="en-US" altLang="zh-CN" sz="2600" dirty="0">
                <a:solidFill>
                  <a:prstClr val="black"/>
                </a:solidFill>
                <a:latin typeface="微软雅黑" panose="020B0503020204020204" pitchFamily="34" charset="-122"/>
                <a:ea typeface="微软雅黑" panose="020B0503020204020204" pitchFamily="34" charset="-122"/>
              </a:rPr>
              <a:t>/</a:t>
            </a:r>
            <a:r>
              <a:rPr lang="zh-CN" altLang="en-US" sz="2600" dirty="0">
                <a:solidFill>
                  <a:prstClr val="black"/>
                </a:solidFill>
                <a:latin typeface="微软雅黑" panose="020B0503020204020204" pitchFamily="34" charset="-122"/>
                <a:ea typeface="微软雅黑" panose="020B0503020204020204" pitchFamily="34" charset="-122"/>
              </a:rPr>
              <a:t>输出</a:t>
            </a:r>
            <a:r>
              <a:rPr lang="en-US" altLang="zh-CN" sz="2600" dirty="0">
                <a:solidFill>
                  <a:prstClr val="black"/>
                </a:solidFill>
                <a:latin typeface="微软雅黑" panose="020B0503020204020204" pitchFamily="34" charset="-122"/>
                <a:ea typeface="微软雅黑" panose="020B0503020204020204" pitchFamily="34" charset="-122"/>
              </a:rPr>
              <a:t>”（Input/Output）</a:t>
            </a:r>
          </a:p>
          <a:p>
            <a:pPr>
              <a:lnSpc>
                <a:spcPct val="150000"/>
              </a:lnSpc>
            </a:pPr>
            <a:r>
              <a:rPr lang="en-US" altLang="zh-CN" sz="2600" dirty="0">
                <a:solidFill>
                  <a:prstClr val="black"/>
                </a:solidFill>
                <a:latin typeface="微软雅黑" panose="020B0503020204020204" pitchFamily="34" charset="-122"/>
                <a:ea typeface="微软雅黑" panose="020B0503020204020204" pitchFamily="34" charset="-122"/>
              </a:rPr>
              <a:t>I/O</a:t>
            </a:r>
            <a:r>
              <a:rPr lang="zh-CN" altLang="en-US" sz="2600" dirty="0">
                <a:solidFill>
                  <a:prstClr val="black"/>
                </a:solidFill>
                <a:latin typeface="微软雅黑" panose="020B0503020204020204" pitchFamily="34" charset="-122"/>
                <a:ea typeface="微软雅黑" panose="020B0503020204020204" pitchFamily="34" charset="-122"/>
              </a:rPr>
              <a:t>设备就是可以将数据输入到计算机，或者可以接收计算机输出的外部设备。</a:t>
            </a:r>
          </a:p>
        </p:txBody>
      </p:sp>
      <p:pic>
        <p:nvPicPr>
          <p:cNvPr id="3" name="图片 2">
            <a:extLst>
              <a:ext uri="{FF2B5EF4-FFF2-40B4-BE49-F238E27FC236}">
                <a16:creationId xmlns:a16="http://schemas.microsoft.com/office/drawing/2014/main" id="{E649C957-9600-43D1-B94E-E3205BE4640C}"/>
              </a:ext>
            </a:extLst>
          </p:cNvPr>
          <p:cNvPicPr>
            <a:picLocks noChangeAspect="1"/>
          </p:cNvPicPr>
          <p:nvPr/>
        </p:nvPicPr>
        <p:blipFill rotWithShape="1">
          <a:blip r:embed="rId3"/>
          <a:srcRect l="61579"/>
          <a:stretch/>
        </p:blipFill>
        <p:spPr>
          <a:xfrm>
            <a:off x="7268076" y="1000324"/>
            <a:ext cx="4684295" cy="3269182"/>
          </a:xfrm>
          <a:prstGeom prst="rect">
            <a:avLst/>
          </a:prstGeom>
        </p:spPr>
      </p:pic>
      <p:pic>
        <p:nvPicPr>
          <p:cNvPr id="12" name="图片 11">
            <a:extLst>
              <a:ext uri="{FF2B5EF4-FFF2-40B4-BE49-F238E27FC236}">
                <a16:creationId xmlns:a16="http://schemas.microsoft.com/office/drawing/2014/main" id="{F58FB97E-1740-4B0F-8085-EA30881EA85F}"/>
              </a:ext>
            </a:extLst>
          </p:cNvPr>
          <p:cNvPicPr>
            <a:picLocks noChangeAspect="1"/>
          </p:cNvPicPr>
          <p:nvPr/>
        </p:nvPicPr>
        <p:blipFill rotWithShape="1">
          <a:blip r:embed="rId3"/>
          <a:srcRect r="44441"/>
          <a:stretch/>
        </p:blipFill>
        <p:spPr>
          <a:xfrm>
            <a:off x="239629" y="1000324"/>
            <a:ext cx="6773779" cy="3269182"/>
          </a:xfrm>
          <a:prstGeom prst="rect">
            <a:avLst/>
          </a:prstGeom>
        </p:spPr>
      </p:pic>
    </p:spTree>
    <p:extLst>
      <p:ext uri="{BB962C8B-B14F-4D97-AF65-F5344CB8AC3E}">
        <p14:creationId xmlns:p14="http://schemas.microsoft.com/office/powerpoint/2010/main" val="335140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fade">
                                      <p:cBhvr>
                                        <p:cTn id="22"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807994" y="-7261"/>
            <a:ext cx="4798358"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I/O</a:t>
            </a:r>
            <a:r>
              <a:rPr lang="zh-CN" altLang="en-US" sz="3200" dirty="0">
                <a:latin typeface="微软雅黑" panose="020B0503020204020204" pitchFamily="34" charset="-122"/>
                <a:ea typeface="微软雅黑" panose="020B0503020204020204" pitchFamily="34" charset="-122"/>
              </a:rPr>
              <a:t>端口编址</a:t>
            </a:r>
            <a:endParaRPr lang="en-US" altLang="zh-CN" sz="32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EB269670-25C8-4BC7-9854-F787DA7BA255}"/>
              </a:ext>
            </a:extLst>
          </p:cNvPr>
          <p:cNvCxnSpPr/>
          <p:nvPr/>
        </p:nvCxnSpPr>
        <p:spPr>
          <a:xfrm>
            <a:off x="6116590" y="716693"/>
            <a:ext cx="0" cy="5523470"/>
          </a:xfrm>
          <a:prstGeom prst="line">
            <a:avLst/>
          </a:prstGeom>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5F958462-44E3-4D1C-8AB0-5CA39C49473B}"/>
              </a:ext>
            </a:extLst>
          </p:cNvPr>
          <p:cNvSpPr txBox="1"/>
          <p:nvPr/>
        </p:nvSpPr>
        <p:spPr>
          <a:xfrm>
            <a:off x="86499" y="196181"/>
            <a:ext cx="5721178" cy="6218497"/>
          </a:xfrm>
          <a:prstGeom prst="rect">
            <a:avLst/>
          </a:prstGeom>
          <a:noFill/>
        </p:spPr>
        <p:txBody>
          <a:bodyPr wrap="square">
            <a:spAutoFit/>
          </a:bodyPr>
          <a:lstStyle/>
          <a:p>
            <a:pPr algn="ctr">
              <a:lnSpc>
                <a:spcPts val="3200"/>
              </a:lnSpc>
            </a:pPr>
            <a:r>
              <a:rPr lang="zh-CN" altLang="en-US" sz="2400" b="1" dirty="0">
                <a:latin typeface="微软雅黑" panose="020B0503020204020204" pitchFamily="34" charset="-122"/>
                <a:ea typeface="微软雅黑" panose="020B0503020204020204" pitchFamily="34" charset="-122"/>
              </a:rPr>
              <a:t>统一编址</a:t>
            </a:r>
            <a:endParaRPr lang="en-US" altLang="zh-CN" sz="2400" b="1" dirty="0">
              <a:latin typeface="微软雅黑" panose="020B0503020204020204" pitchFamily="34" charset="-122"/>
              <a:ea typeface="微软雅黑" panose="020B0503020204020204" pitchFamily="34" charset="-122"/>
            </a:endParaRPr>
          </a:p>
          <a:p>
            <a:pPr>
              <a:lnSpc>
                <a:spcPts val="3200"/>
              </a:lnSpc>
            </a:pPr>
            <a:r>
              <a:rPr lang="zh-CN" altLang="en-US" sz="2400" dirty="0">
                <a:latin typeface="微软雅黑" panose="020B0503020204020204" pitchFamily="34" charset="-122"/>
                <a:ea typeface="微软雅黑" panose="020B0503020204020204" pitchFamily="34" charset="-122"/>
              </a:rPr>
              <a:t>把</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端口当作存储器的单元进行地址分配，用统一的</a:t>
            </a: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访存指令</a:t>
            </a:r>
            <a:r>
              <a:rPr lang="zh-CN" altLang="en-US" sz="2400" dirty="0">
                <a:latin typeface="微软雅黑" panose="020B0503020204020204" pitchFamily="34" charset="-122"/>
                <a:ea typeface="微软雅黑" panose="020B0503020204020204" pitchFamily="34" charset="-122"/>
              </a:rPr>
              <a:t>就可以访问</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端口，又称</a:t>
            </a:r>
            <a:r>
              <a:rPr lang="zh-CN" altLang="en-US" sz="2400" b="1" dirty="0">
                <a:latin typeface="微软雅黑" panose="020B0503020204020204" pitchFamily="34" charset="-122"/>
                <a:ea typeface="微软雅黑" panose="020B0503020204020204" pitchFamily="34" charset="-122"/>
              </a:rPr>
              <a:t>存储器映射方式</a:t>
            </a:r>
            <a:endParaRPr lang="en-US" altLang="zh-CN" sz="2400" b="1" dirty="0">
              <a:latin typeface="微软雅黑" panose="020B0503020204020204" pitchFamily="34" charset="-122"/>
              <a:ea typeface="微软雅黑" panose="020B0503020204020204" pitchFamily="34" charset="-122"/>
            </a:endParaRPr>
          </a:p>
          <a:p>
            <a:pPr>
              <a:lnSpc>
                <a:spcPts val="3200"/>
              </a:lnSpc>
            </a:pPr>
            <a:endParaRPr lang="en-US" altLang="zh-CN" sz="2400" dirty="0">
              <a:latin typeface="微软雅黑" panose="020B0503020204020204" pitchFamily="34" charset="-122"/>
              <a:ea typeface="微软雅黑" panose="020B0503020204020204" pitchFamily="34" charset="-122"/>
            </a:endParaRPr>
          </a:p>
          <a:p>
            <a:pPr>
              <a:lnSpc>
                <a:spcPts val="3200"/>
              </a:lnSpc>
            </a:pPr>
            <a:r>
              <a:rPr lang="zh-CN" altLang="en-US" sz="2400" dirty="0">
                <a:latin typeface="微软雅黑" panose="020B0503020204020204" pitchFamily="34" charset="-122"/>
                <a:ea typeface="微软雅黑" panose="020B0503020204020204" pitchFamily="34" charset="-122"/>
              </a:rPr>
              <a:t>靠不同的</a:t>
            </a: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地址码</a:t>
            </a:r>
            <a:r>
              <a:rPr lang="zh-CN" altLang="en-US" sz="2400" dirty="0">
                <a:latin typeface="微软雅黑" panose="020B0503020204020204" pitchFamily="34" charset="-122"/>
                <a:ea typeface="微软雅黑" panose="020B0503020204020204" pitchFamily="34" charset="-122"/>
              </a:rPr>
              <a:t>区分内存和</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地址要求相对固定在地址的某部分</a:t>
            </a:r>
            <a:endParaRPr lang="en-US" altLang="zh-CN" sz="2400" dirty="0">
              <a:latin typeface="微软雅黑" panose="020B0503020204020204" pitchFamily="34" charset="-122"/>
              <a:ea typeface="微软雅黑" panose="020B0503020204020204" pitchFamily="34" charset="-122"/>
            </a:endParaRPr>
          </a:p>
          <a:p>
            <a:pPr>
              <a:lnSpc>
                <a:spcPts val="3200"/>
              </a:lnSpc>
            </a:pPr>
            <a:endParaRPr lang="en-US" altLang="zh-CN" sz="2400" dirty="0">
              <a:latin typeface="微软雅黑" panose="020B0503020204020204" pitchFamily="34" charset="-122"/>
              <a:ea typeface="微软雅黑" panose="020B0503020204020204" pitchFamily="34" charset="-122"/>
            </a:endParaRPr>
          </a:p>
          <a:p>
            <a:pPr>
              <a:lnSpc>
                <a:spcPts val="3200"/>
              </a:lnSpc>
            </a:pPr>
            <a:r>
              <a:rPr lang="zh-CN" altLang="en-US" sz="2400" dirty="0">
                <a:solidFill>
                  <a:srgbClr val="00B050"/>
                </a:solidFill>
                <a:latin typeface="微软雅黑" panose="020B0503020204020204" pitchFamily="34" charset="-122"/>
                <a:ea typeface="微软雅黑" panose="020B0503020204020204" pitchFamily="34" charset="-122"/>
              </a:rPr>
              <a:t>优点：不需要专门的</a:t>
            </a:r>
            <a:r>
              <a:rPr lang="en-US" altLang="zh-CN" sz="2400" dirty="0">
                <a:solidFill>
                  <a:srgbClr val="00B050"/>
                </a:solidFill>
                <a:latin typeface="微软雅黑" panose="020B0503020204020204" pitchFamily="34" charset="-122"/>
                <a:ea typeface="微软雅黑" panose="020B0503020204020204" pitchFamily="34" charset="-122"/>
              </a:rPr>
              <a:t>IO</a:t>
            </a:r>
            <a:r>
              <a:rPr lang="zh-CN" altLang="en-US" sz="2400" dirty="0">
                <a:solidFill>
                  <a:srgbClr val="00B050"/>
                </a:solidFill>
                <a:latin typeface="微软雅黑" panose="020B0503020204020204" pitchFamily="34" charset="-122"/>
                <a:ea typeface="微软雅黑" panose="020B0503020204020204" pitchFamily="34" charset="-122"/>
              </a:rPr>
              <a:t>指令，所有访存指令都可以直接访问端口，程序设计灵活</a:t>
            </a:r>
            <a:endParaRPr lang="en-US" altLang="zh-CN" sz="2400" dirty="0">
              <a:solidFill>
                <a:srgbClr val="00B050"/>
              </a:solidFill>
              <a:latin typeface="微软雅黑" panose="020B0503020204020204" pitchFamily="34" charset="-122"/>
              <a:ea typeface="微软雅黑" panose="020B0503020204020204" pitchFamily="34" charset="-122"/>
            </a:endParaRPr>
          </a:p>
          <a:p>
            <a:pPr>
              <a:lnSpc>
                <a:spcPts val="3200"/>
              </a:lnSpc>
            </a:pPr>
            <a:r>
              <a:rPr lang="zh-CN" altLang="en-US" sz="2400" dirty="0">
                <a:solidFill>
                  <a:srgbClr val="00B050"/>
                </a:solidFill>
                <a:latin typeface="微软雅黑" panose="020B0503020204020204" pitchFamily="34" charset="-122"/>
                <a:ea typeface="微软雅黑" panose="020B0503020204020204" pitchFamily="34" charset="-122"/>
              </a:rPr>
              <a:t>端口有较大的编址空间</a:t>
            </a:r>
            <a:endParaRPr lang="en-US" altLang="zh-CN" sz="2400" dirty="0">
              <a:solidFill>
                <a:srgbClr val="00B050"/>
              </a:solidFill>
              <a:latin typeface="微软雅黑" panose="020B0503020204020204" pitchFamily="34" charset="-122"/>
              <a:ea typeface="微软雅黑" panose="020B0503020204020204" pitchFamily="34" charset="-122"/>
            </a:endParaRPr>
          </a:p>
          <a:p>
            <a:pPr>
              <a:lnSpc>
                <a:spcPts val="3200"/>
              </a:lnSpc>
            </a:pPr>
            <a:r>
              <a:rPr lang="zh-CN" altLang="en-US" sz="2400" dirty="0">
                <a:solidFill>
                  <a:srgbClr val="00B050"/>
                </a:solidFill>
                <a:latin typeface="微软雅黑" panose="020B0503020204020204" pitchFamily="34" charset="-122"/>
                <a:ea typeface="微软雅黑" panose="020B0503020204020204" pitchFamily="34" charset="-122"/>
              </a:rPr>
              <a:t>读写控制逻辑电路简单</a:t>
            </a:r>
            <a:endParaRPr lang="en-US" altLang="zh-CN" sz="2400" dirty="0">
              <a:solidFill>
                <a:srgbClr val="00B050"/>
              </a:solidFill>
              <a:latin typeface="微软雅黑" panose="020B0503020204020204" pitchFamily="34" charset="-122"/>
              <a:ea typeface="微软雅黑" panose="020B0503020204020204" pitchFamily="34" charset="-122"/>
            </a:endParaRPr>
          </a:p>
          <a:p>
            <a:pPr>
              <a:lnSpc>
                <a:spcPts val="3200"/>
              </a:lnSpc>
            </a:pPr>
            <a:endParaRPr lang="en-US" altLang="zh-CN" sz="2400" dirty="0">
              <a:solidFill>
                <a:srgbClr val="00B050"/>
              </a:solidFill>
              <a:latin typeface="微软雅黑" panose="020B0503020204020204" pitchFamily="34" charset="-122"/>
              <a:ea typeface="微软雅黑" panose="020B0503020204020204" pitchFamily="34" charset="-122"/>
            </a:endParaRPr>
          </a:p>
          <a:p>
            <a:pPr>
              <a:lnSpc>
                <a:spcPts val="3200"/>
              </a:lnSpc>
            </a:pPr>
            <a:r>
              <a:rPr lang="zh-CN" altLang="en-US" sz="2400" dirty="0">
                <a:solidFill>
                  <a:srgbClr val="C00000"/>
                </a:solidFill>
                <a:latin typeface="微软雅黑" panose="020B0503020204020204" pitchFamily="34" charset="-122"/>
                <a:ea typeface="微软雅黑" panose="020B0503020204020204" pitchFamily="34" charset="-122"/>
              </a:rPr>
              <a:t>缺点：端口占用了主存地址空间、外设寻址时间长（地址位数多，地址译码速度慢）</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486F4873-8D64-4C2F-B9D2-6D3758EBC8BC}"/>
              </a:ext>
            </a:extLst>
          </p:cNvPr>
          <p:cNvSpPr txBox="1"/>
          <p:nvPr/>
        </p:nvSpPr>
        <p:spPr>
          <a:xfrm>
            <a:off x="6388446" y="196181"/>
            <a:ext cx="5721178" cy="6628866"/>
          </a:xfrm>
          <a:prstGeom prst="rect">
            <a:avLst/>
          </a:prstGeom>
          <a:noFill/>
        </p:spPr>
        <p:txBody>
          <a:bodyPr wrap="square">
            <a:spAutoFit/>
          </a:bodyPr>
          <a:lstStyle/>
          <a:p>
            <a:pPr algn="ctr">
              <a:lnSpc>
                <a:spcPts val="3200"/>
              </a:lnSpc>
            </a:pPr>
            <a:r>
              <a:rPr lang="zh-CN" altLang="en-US" sz="2400" b="1" dirty="0">
                <a:latin typeface="微软雅黑" panose="020B0503020204020204" pitchFamily="34" charset="-122"/>
                <a:ea typeface="微软雅黑" panose="020B0503020204020204" pitchFamily="34" charset="-122"/>
              </a:rPr>
              <a:t>独立编址</a:t>
            </a:r>
            <a:endParaRPr lang="en-US" altLang="zh-CN" sz="2400" b="1" dirty="0">
              <a:latin typeface="微软雅黑" panose="020B0503020204020204" pitchFamily="34" charset="-122"/>
              <a:ea typeface="微软雅黑" panose="020B0503020204020204" pitchFamily="34" charset="-122"/>
            </a:endParaRPr>
          </a:p>
          <a:p>
            <a:pPr>
              <a:lnSpc>
                <a:spcPts val="3200"/>
              </a:lnSpc>
            </a:pP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端口地址与存储器地址无关，独立编址</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需要设置</a:t>
            </a: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专门的</a:t>
            </a:r>
            <a:r>
              <a:rPr lang="en-US" altLang="zh-CN" sz="2400" dirty="0">
                <a:solidFill>
                  <a:schemeClr val="accent1">
                    <a:lumMod val="75000"/>
                  </a:schemeClr>
                </a:solidFill>
                <a:latin typeface="微软雅黑" panose="020B0503020204020204" pitchFamily="34" charset="-122"/>
                <a:ea typeface="微软雅黑" panose="020B0503020204020204" pitchFamily="34" charset="-122"/>
              </a:rPr>
              <a:t>IO</a:t>
            </a: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指令</a:t>
            </a:r>
            <a:r>
              <a:rPr lang="zh-CN" altLang="en-US" sz="2400" dirty="0">
                <a:latin typeface="微软雅黑" panose="020B0503020204020204" pitchFamily="34" charset="-122"/>
                <a:ea typeface="微软雅黑" panose="020B0503020204020204" pitchFamily="34" charset="-122"/>
              </a:rPr>
              <a:t>访问端口，又称</a:t>
            </a:r>
            <a:r>
              <a:rPr lang="en-US" altLang="zh-CN" sz="2400" b="1" dirty="0">
                <a:latin typeface="微软雅黑" panose="020B0503020204020204" pitchFamily="34" charset="-122"/>
                <a:ea typeface="微软雅黑" panose="020B0503020204020204" pitchFamily="34" charset="-122"/>
              </a:rPr>
              <a:t>I/O</a:t>
            </a:r>
            <a:r>
              <a:rPr lang="zh-CN" altLang="en-US" sz="2400" b="1" dirty="0">
                <a:latin typeface="微软雅黑" panose="020B0503020204020204" pitchFamily="34" charset="-122"/>
                <a:ea typeface="微软雅黑" panose="020B0503020204020204" pitchFamily="34" charset="-122"/>
              </a:rPr>
              <a:t>映射方式</a:t>
            </a:r>
            <a:endParaRPr lang="en-US" altLang="zh-CN" sz="2400" b="1" dirty="0">
              <a:latin typeface="微软雅黑" panose="020B0503020204020204" pitchFamily="34" charset="-122"/>
              <a:ea typeface="微软雅黑" panose="020B0503020204020204" pitchFamily="34" charset="-122"/>
            </a:endParaRPr>
          </a:p>
          <a:p>
            <a:pPr>
              <a:lnSpc>
                <a:spcPts val="3200"/>
              </a:lnSpc>
            </a:pPr>
            <a:endParaRPr lang="en-US" altLang="zh-CN" sz="2400" dirty="0">
              <a:latin typeface="微软雅黑" panose="020B0503020204020204" pitchFamily="34" charset="-122"/>
              <a:ea typeface="微软雅黑" panose="020B0503020204020204" pitchFamily="34" charset="-122"/>
            </a:endParaRPr>
          </a:p>
          <a:p>
            <a:pPr>
              <a:lnSpc>
                <a:spcPts val="3200"/>
              </a:lnSpc>
            </a:pPr>
            <a:r>
              <a:rPr lang="zh-CN" altLang="en-US" sz="2400" dirty="0">
                <a:latin typeface="微软雅黑" panose="020B0503020204020204" pitchFamily="34" charset="-122"/>
                <a:ea typeface="微软雅黑" panose="020B0503020204020204" pitchFamily="34" charset="-122"/>
              </a:rPr>
              <a:t>靠不同的</a:t>
            </a: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指令</a:t>
            </a:r>
            <a:r>
              <a:rPr lang="zh-CN" altLang="en-US" sz="2400" dirty="0">
                <a:latin typeface="微软雅黑" panose="020B0503020204020204" pitchFamily="34" charset="-122"/>
                <a:ea typeface="微软雅黑" panose="020B0503020204020204" pitchFamily="34" charset="-122"/>
              </a:rPr>
              <a:t>区分内存和</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a:t>
            </a:r>
            <a:endParaRPr lang="en-US" altLang="zh-CN" sz="2400" dirty="0">
              <a:latin typeface="微软雅黑" panose="020B0503020204020204" pitchFamily="34" charset="-122"/>
              <a:ea typeface="微软雅黑" panose="020B0503020204020204" pitchFamily="34" charset="-122"/>
            </a:endParaRPr>
          </a:p>
          <a:p>
            <a:pPr>
              <a:lnSpc>
                <a:spcPts val="3200"/>
              </a:lnSpc>
            </a:pPr>
            <a:endParaRPr lang="en-US" altLang="zh-CN" sz="2400" dirty="0">
              <a:latin typeface="微软雅黑" panose="020B0503020204020204" pitchFamily="34" charset="-122"/>
              <a:ea typeface="微软雅黑" panose="020B0503020204020204" pitchFamily="34" charset="-122"/>
            </a:endParaRPr>
          </a:p>
          <a:p>
            <a:pPr>
              <a:lnSpc>
                <a:spcPts val="3200"/>
              </a:lnSpc>
            </a:pPr>
            <a:endParaRPr lang="en-US" altLang="zh-CN" sz="2400" dirty="0">
              <a:latin typeface="微软雅黑" panose="020B0503020204020204" pitchFamily="34" charset="-122"/>
              <a:ea typeface="微软雅黑" panose="020B0503020204020204" pitchFamily="34" charset="-122"/>
            </a:endParaRPr>
          </a:p>
          <a:p>
            <a:pPr>
              <a:lnSpc>
                <a:spcPts val="3200"/>
              </a:lnSpc>
            </a:pPr>
            <a:r>
              <a:rPr lang="zh-CN" altLang="en-US" sz="2400" dirty="0">
                <a:solidFill>
                  <a:srgbClr val="00B050"/>
                </a:solidFill>
                <a:latin typeface="微软雅黑" panose="020B0503020204020204" pitchFamily="34" charset="-122"/>
                <a:ea typeface="微软雅黑" panose="020B0503020204020204" pitchFamily="34" charset="-122"/>
              </a:rPr>
              <a:t>优点：使用专用</a:t>
            </a:r>
            <a:r>
              <a:rPr lang="en-US" altLang="zh-CN" sz="2400" dirty="0">
                <a:solidFill>
                  <a:srgbClr val="00B050"/>
                </a:solidFill>
                <a:latin typeface="微软雅黑" panose="020B0503020204020204" pitchFamily="34" charset="-122"/>
                <a:ea typeface="微软雅黑" panose="020B0503020204020204" pitchFamily="34" charset="-122"/>
              </a:rPr>
              <a:t>I/O</a:t>
            </a:r>
            <a:r>
              <a:rPr lang="zh-CN" altLang="en-US" sz="2400" dirty="0">
                <a:solidFill>
                  <a:srgbClr val="00B050"/>
                </a:solidFill>
                <a:latin typeface="微软雅黑" panose="020B0503020204020204" pitchFamily="34" charset="-122"/>
                <a:ea typeface="微软雅黑" panose="020B0503020204020204" pitchFamily="34" charset="-122"/>
              </a:rPr>
              <a:t>指令，程序编制清晰</a:t>
            </a:r>
            <a:endParaRPr lang="en-US" altLang="zh-CN" sz="2400" dirty="0">
              <a:solidFill>
                <a:srgbClr val="00B050"/>
              </a:solidFill>
              <a:latin typeface="微软雅黑" panose="020B0503020204020204" pitchFamily="34" charset="-122"/>
              <a:ea typeface="微软雅黑" panose="020B0503020204020204" pitchFamily="34" charset="-122"/>
            </a:endParaRPr>
          </a:p>
          <a:p>
            <a:pPr>
              <a:lnSpc>
                <a:spcPts val="3200"/>
              </a:lnSpc>
            </a:pPr>
            <a:r>
              <a:rPr lang="en-US" altLang="zh-CN" sz="2400" dirty="0">
                <a:solidFill>
                  <a:srgbClr val="00B050"/>
                </a:solidFill>
                <a:latin typeface="微软雅黑" panose="020B0503020204020204" pitchFamily="34" charset="-122"/>
                <a:ea typeface="微软雅黑" panose="020B0503020204020204" pitchFamily="34" charset="-122"/>
              </a:rPr>
              <a:t>I/O</a:t>
            </a:r>
            <a:r>
              <a:rPr lang="zh-CN" altLang="en-US" sz="2400" dirty="0">
                <a:solidFill>
                  <a:srgbClr val="00B050"/>
                </a:solidFill>
                <a:latin typeface="微软雅黑" panose="020B0503020204020204" pitchFamily="34" charset="-122"/>
                <a:ea typeface="微软雅黑" panose="020B0503020204020204" pitchFamily="34" charset="-122"/>
              </a:rPr>
              <a:t>端口地址位数少，地址译码速度快</a:t>
            </a:r>
            <a:endParaRPr lang="en-US" altLang="zh-CN" sz="2400" dirty="0">
              <a:solidFill>
                <a:srgbClr val="00B050"/>
              </a:solidFill>
              <a:latin typeface="微软雅黑" panose="020B0503020204020204" pitchFamily="34" charset="-122"/>
              <a:ea typeface="微软雅黑" panose="020B0503020204020204" pitchFamily="34" charset="-122"/>
            </a:endParaRPr>
          </a:p>
          <a:p>
            <a:pPr>
              <a:lnSpc>
                <a:spcPts val="3200"/>
              </a:lnSpc>
            </a:pPr>
            <a:r>
              <a:rPr lang="en-US" altLang="zh-CN" sz="2400" dirty="0">
                <a:solidFill>
                  <a:srgbClr val="00B050"/>
                </a:solidFill>
                <a:latin typeface="微软雅黑" panose="020B0503020204020204" pitchFamily="34" charset="-122"/>
                <a:ea typeface="微软雅黑" panose="020B0503020204020204" pitchFamily="34" charset="-122"/>
              </a:rPr>
              <a:t>I/O</a:t>
            </a:r>
            <a:r>
              <a:rPr lang="zh-CN" altLang="en-US" sz="2400" dirty="0">
                <a:solidFill>
                  <a:srgbClr val="00B050"/>
                </a:solidFill>
                <a:latin typeface="微软雅黑" panose="020B0503020204020204" pitchFamily="34" charset="-122"/>
                <a:ea typeface="微软雅黑" panose="020B0503020204020204" pitchFamily="34" charset="-122"/>
              </a:rPr>
              <a:t>端口的地址不占用主存地址空间</a:t>
            </a:r>
            <a:endParaRPr lang="en-US" altLang="zh-CN" sz="2400" dirty="0">
              <a:solidFill>
                <a:srgbClr val="00B050"/>
              </a:solidFill>
              <a:latin typeface="微软雅黑" panose="020B0503020204020204" pitchFamily="34" charset="-122"/>
              <a:ea typeface="微软雅黑" panose="020B0503020204020204" pitchFamily="34" charset="-122"/>
            </a:endParaRPr>
          </a:p>
          <a:p>
            <a:pPr>
              <a:lnSpc>
                <a:spcPts val="3200"/>
              </a:lnSpc>
            </a:pPr>
            <a:endParaRPr lang="en-US" altLang="zh-CN" sz="2400" dirty="0">
              <a:solidFill>
                <a:srgbClr val="00B050"/>
              </a:solidFill>
              <a:latin typeface="微软雅黑" panose="020B0503020204020204" pitchFamily="34" charset="-122"/>
              <a:ea typeface="微软雅黑" panose="020B0503020204020204" pitchFamily="34" charset="-122"/>
            </a:endParaRPr>
          </a:p>
          <a:p>
            <a:pPr>
              <a:lnSpc>
                <a:spcPts val="3200"/>
              </a:lnSpc>
            </a:pPr>
            <a:r>
              <a:rPr lang="zh-CN" altLang="en-US" sz="2400" dirty="0">
                <a:solidFill>
                  <a:srgbClr val="C00000"/>
                </a:solidFill>
                <a:latin typeface="微软雅黑" panose="020B0503020204020204" pitchFamily="34" charset="-122"/>
                <a:ea typeface="微软雅黑" panose="020B0503020204020204" pitchFamily="34" charset="-122"/>
              </a:rPr>
              <a:t>缺点：</a:t>
            </a:r>
            <a:r>
              <a:rPr lang="en-US" altLang="zh-CN" sz="2400" dirty="0">
                <a:solidFill>
                  <a:srgbClr val="C00000"/>
                </a:solidFill>
                <a:latin typeface="微软雅黑" panose="020B0503020204020204" pitchFamily="34" charset="-122"/>
                <a:ea typeface="微软雅黑" panose="020B0503020204020204" pitchFamily="34" charset="-122"/>
              </a:rPr>
              <a:t>I/O</a:t>
            </a:r>
            <a:r>
              <a:rPr lang="zh-CN" altLang="en-US" sz="2400" dirty="0">
                <a:solidFill>
                  <a:srgbClr val="C00000"/>
                </a:solidFill>
                <a:latin typeface="微软雅黑" panose="020B0503020204020204" pitchFamily="34" charset="-122"/>
                <a:ea typeface="微软雅黑" panose="020B0503020204020204" pitchFamily="34" charset="-122"/>
              </a:rPr>
              <a:t>指令类型少，一般只能对端口进行传送操作，程序设计灵活性差</a:t>
            </a:r>
            <a:endParaRPr lang="en-US" altLang="zh-CN" sz="2400" dirty="0">
              <a:solidFill>
                <a:srgbClr val="C00000"/>
              </a:solidFill>
              <a:latin typeface="微软雅黑" panose="020B0503020204020204" pitchFamily="34" charset="-122"/>
              <a:ea typeface="微软雅黑" panose="020B0503020204020204" pitchFamily="34" charset="-122"/>
            </a:endParaRPr>
          </a:p>
          <a:p>
            <a:pPr>
              <a:lnSpc>
                <a:spcPts val="3200"/>
              </a:lnSpc>
            </a:pPr>
            <a:r>
              <a:rPr lang="zh-CN" altLang="en-US" sz="2400" dirty="0">
                <a:solidFill>
                  <a:srgbClr val="C00000"/>
                </a:solidFill>
                <a:latin typeface="微软雅黑" panose="020B0503020204020204" pitchFamily="34" charset="-122"/>
                <a:ea typeface="微软雅黑" panose="020B0503020204020204" pitchFamily="34" charset="-122"/>
              </a:rPr>
              <a:t>需要</a:t>
            </a:r>
            <a:r>
              <a:rPr lang="en-US" altLang="zh-CN" sz="2400" dirty="0">
                <a:solidFill>
                  <a:srgbClr val="C00000"/>
                </a:solidFill>
                <a:latin typeface="微软雅黑" panose="020B0503020204020204" pitchFamily="34" charset="-122"/>
                <a:ea typeface="微软雅黑" panose="020B0503020204020204" pitchFamily="34" charset="-122"/>
              </a:rPr>
              <a:t>CPU</a:t>
            </a:r>
            <a:r>
              <a:rPr lang="zh-CN" altLang="en-US" sz="2400" dirty="0">
                <a:solidFill>
                  <a:srgbClr val="C00000"/>
                </a:solidFill>
                <a:latin typeface="微软雅黑" panose="020B0503020204020204" pitchFamily="34" charset="-122"/>
                <a:ea typeface="微软雅黑" panose="020B0503020204020204" pitchFamily="34" charset="-122"/>
              </a:rPr>
              <a:t>提供存储器读</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写、</a:t>
            </a:r>
            <a:r>
              <a:rPr lang="en-US" altLang="zh-CN" sz="2400" dirty="0">
                <a:solidFill>
                  <a:srgbClr val="C00000"/>
                </a:solidFill>
                <a:latin typeface="微软雅黑" panose="020B0503020204020204" pitchFamily="34" charset="-122"/>
                <a:ea typeface="微软雅黑" panose="020B0503020204020204" pitchFamily="34" charset="-122"/>
              </a:rPr>
              <a:t>I/O</a:t>
            </a:r>
            <a:r>
              <a:rPr lang="zh-CN" altLang="en-US" sz="2400" dirty="0">
                <a:solidFill>
                  <a:srgbClr val="C00000"/>
                </a:solidFill>
                <a:latin typeface="微软雅黑" panose="020B0503020204020204" pitchFamily="34" charset="-122"/>
                <a:ea typeface="微软雅黑" panose="020B0503020204020204" pitchFamily="34" charset="-122"/>
              </a:rPr>
              <a:t>设备读</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写两组控制信号，控制逻辑复杂</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204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3" end="3"/>
                                            </p:txEl>
                                          </p:spTgt>
                                        </p:tgtEl>
                                        <p:attrNameLst>
                                          <p:attrName>style.visibility</p:attrName>
                                        </p:attrNameLst>
                                      </p:cBhvr>
                                      <p:to>
                                        <p:strVal val="visible"/>
                                      </p:to>
                                    </p:set>
                                    <p:animEffect transition="in" filter="fade">
                                      <p:cBhvr>
                                        <p:cTn id="17" dur="500"/>
                                        <p:tgtEl>
                                          <p:spTgt spid="4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
                                            <p:txEl>
                                              <p:pRg st="5" end="5"/>
                                            </p:txEl>
                                          </p:spTgt>
                                        </p:tgtEl>
                                        <p:attrNameLst>
                                          <p:attrName>style.visibility</p:attrName>
                                        </p:attrNameLst>
                                      </p:cBhvr>
                                      <p:to>
                                        <p:strVal val="visible"/>
                                      </p:to>
                                    </p:set>
                                    <p:animEffect transition="in" filter="fade">
                                      <p:cBhvr>
                                        <p:cTn id="22" dur="500"/>
                                        <p:tgtEl>
                                          <p:spTgt spid="4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xEl>
                                              <p:pRg st="6" end="6"/>
                                            </p:txEl>
                                          </p:spTgt>
                                        </p:tgtEl>
                                        <p:attrNameLst>
                                          <p:attrName>style.visibility</p:attrName>
                                        </p:attrNameLst>
                                      </p:cBhvr>
                                      <p:to>
                                        <p:strVal val="visible"/>
                                      </p:to>
                                    </p:set>
                                    <p:animEffect transition="in" filter="fade">
                                      <p:cBhvr>
                                        <p:cTn id="27" dur="500"/>
                                        <p:tgtEl>
                                          <p:spTgt spid="4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
                                            <p:txEl>
                                              <p:pRg st="9" end="9"/>
                                            </p:txEl>
                                          </p:spTgt>
                                        </p:tgtEl>
                                        <p:attrNameLst>
                                          <p:attrName>style.visibility</p:attrName>
                                        </p:attrNameLst>
                                      </p:cBhvr>
                                      <p:to>
                                        <p:strVal val="visible"/>
                                      </p:to>
                                    </p:set>
                                    <p:animEffect transition="in" filter="fade">
                                      <p:cBhvr>
                                        <p:cTn id="37" dur="500"/>
                                        <p:tgtEl>
                                          <p:spTgt spid="47">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
                                            <p:txEl>
                                              <p:pRg st="0" end="0"/>
                                            </p:txEl>
                                          </p:spTgt>
                                        </p:tgtEl>
                                        <p:attrNameLst>
                                          <p:attrName>style.visibility</p:attrName>
                                        </p:attrNameLst>
                                      </p:cBhvr>
                                      <p:to>
                                        <p:strVal val="visible"/>
                                      </p:to>
                                    </p:set>
                                    <p:animEffect transition="in" filter="fade">
                                      <p:cBhvr>
                                        <p:cTn id="42" dur="500"/>
                                        <p:tgtEl>
                                          <p:spTgt spid="4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9">
                                            <p:txEl>
                                              <p:pRg st="1" end="1"/>
                                            </p:txEl>
                                          </p:spTgt>
                                        </p:tgtEl>
                                        <p:attrNameLst>
                                          <p:attrName>style.visibility</p:attrName>
                                        </p:attrNameLst>
                                      </p:cBhvr>
                                      <p:to>
                                        <p:strVal val="visible"/>
                                      </p:to>
                                    </p:set>
                                    <p:animEffect transition="in" filter="fade">
                                      <p:cBhvr>
                                        <p:cTn id="47" dur="500"/>
                                        <p:tgtEl>
                                          <p:spTgt spid="49">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9">
                                            <p:txEl>
                                              <p:pRg st="3" end="3"/>
                                            </p:txEl>
                                          </p:spTgt>
                                        </p:tgtEl>
                                        <p:attrNameLst>
                                          <p:attrName>style.visibility</p:attrName>
                                        </p:attrNameLst>
                                      </p:cBhvr>
                                      <p:to>
                                        <p:strVal val="visible"/>
                                      </p:to>
                                    </p:set>
                                    <p:animEffect transition="in" filter="fade">
                                      <p:cBhvr>
                                        <p:cTn id="52" dur="500"/>
                                        <p:tgtEl>
                                          <p:spTgt spid="49">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9">
                                            <p:txEl>
                                              <p:pRg st="6" end="6"/>
                                            </p:txEl>
                                          </p:spTgt>
                                        </p:tgtEl>
                                        <p:attrNameLst>
                                          <p:attrName>style.visibility</p:attrName>
                                        </p:attrNameLst>
                                      </p:cBhvr>
                                      <p:to>
                                        <p:strVal val="visible"/>
                                      </p:to>
                                    </p:set>
                                    <p:animEffect transition="in" filter="fade">
                                      <p:cBhvr>
                                        <p:cTn id="57" dur="500"/>
                                        <p:tgtEl>
                                          <p:spTgt spid="49">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xEl>
                                              <p:pRg st="7" end="7"/>
                                            </p:txEl>
                                          </p:spTgt>
                                        </p:tgtEl>
                                        <p:attrNameLst>
                                          <p:attrName>style.visibility</p:attrName>
                                        </p:attrNameLst>
                                      </p:cBhvr>
                                      <p:to>
                                        <p:strVal val="visible"/>
                                      </p:to>
                                    </p:set>
                                    <p:animEffect transition="in" filter="fade">
                                      <p:cBhvr>
                                        <p:cTn id="62" dur="500"/>
                                        <p:tgtEl>
                                          <p:spTgt spid="49">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9">
                                            <p:txEl>
                                              <p:pRg st="8" end="8"/>
                                            </p:txEl>
                                          </p:spTgt>
                                        </p:tgtEl>
                                        <p:attrNameLst>
                                          <p:attrName>style.visibility</p:attrName>
                                        </p:attrNameLst>
                                      </p:cBhvr>
                                      <p:to>
                                        <p:strVal val="visible"/>
                                      </p:to>
                                    </p:set>
                                    <p:animEffect transition="in" filter="fade">
                                      <p:cBhvr>
                                        <p:cTn id="67" dur="500"/>
                                        <p:tgtEl>
                                          <p:spTgt spid="49">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9">
                                            <p:txEl>
                                              <p:pRg st="10" end="10"/>
                                            </p:txEl>
                                          </p:spTgt>
                                        </p:tgtEl>
                                        <p:attrNameLst>
                                          <p:attrName>style.visibility</p:attrName>
                                        </p:attrNameLst>
                                      </p:cBhvr>
                                      <p:to>
                                        <p:strVal val="visible"/>
                                      </p:to>
                                    </p:set>
                                    <p:animEffect transition="in" filter="fade">
                                      <p:cBhvr>
                                        <p:cTn id="72" dur="500"/>
                                        <p:tgtEl>
                                          <p:spTgt spid="49">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9">
                                            <p:txEl>
                                              <p:pRg st="11" end="11"/>
                                            </p:txEl>
                                          </p:spTgt>
                                        </p:tgtEl>
                                        <p:attrNameLst>
                                          <p:attrName>style.visibility</p:attrName>
                                        </p:attrNameLst>
                                      </p:cBhvr>
                                      <p:to>
                                        <p:strVal val="visible"/>
                                      </p:to>
                                    </p:set>
                                    <p:animEffect transition="in" filter="fade">
                                      <p:cBhvr>
                                        <p:cTn id="77" dur="500"/>
                                        <p:tgtEl>
                                          <p:spTgt spid="4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rot="16200000">
            <a:off x="-1381243" y="3049090"/>
            <a:ext cx="3631763" cy="759820"/>
          </a:xfrm>
          <a:prstGeom prst="rect">
            <a:avLst/>
          </a:prstGeom>
          <a:noFill/>
        </p:spPr>
        <p:txBody>
          <a:bodyPr vert="eaVert" wrap="square">
            <a:spAutoFit/>
          </a:bodyPr>
          <a:lstStyle/>
          <a:p>
            <a:pPr algn="ctr"/>
            <a:r>
              <a:rPr lang="en-US" altLang="zh-CN" sz="3200" dirty="0">
                <a:latin typeface="微软雅黑" panose="020B0503020204020204" pitchFamily="34" charset="-122"/>
                <a:ea typeface="微软雅黑" panose="020B0503020204020204" pitchFamily="34" charset="-122"/>
              </a:rPr>
              <a:t>I/O</a:t>
            </a:r>
            <a:r>
              <a:rPr lang="zh-CN" altLang="en-US" sz="3200" dirty="0">
                <a:latin typeface="微软雅黑" panose="020B0503020204020204" pitchFamily="34" charset="-122"/>
                <a:ea typeface="微软雅黑" panose="020B0503020204020204" pitchFamily="34" charset="-122"/>
              </a:rPr>
              <a:t>控制方式简介</a:t>
            </a:r>
          </a:p>
        </p:txBody>
      </p:sp>
      <p:pic>
        <p:nvPicPr>
          <p:cNvPr id="24" name="图片 23">
            <a:extLst>
              <a:ext uri="{FF2B5EF4-FFF2-40B4-BE49-F238E27FC236}">
                <a16:creationId xmlns:a16="http://schemas.microsoft.com/office/drawing/2014/main" id="{1A801E20-B783-4B70-9527-F618FFC4A0AC}"/>
              </a:ext>
            </a:extLst>
          </p:cNvPr>
          <p:cNvPicPr>
            <a:picLocks noChangeAspect="1"/>
          </p:cNvPicPr>
          <p:nvPr/>
        </p:nvPicPr>
        <p:blipFill>
          <a:blip r:embed="rId3"/>
          <a:stretch>
            <a:fillRect/>
          </a:stretch>
        </p:blipFill>
        <p:spPr>
          <a:xfrm>
            <a:off x="1172903" y="4435490"/>
            <a:ext cx="10800000" cy="2401334"/>
          </a:xfrm>
          <a:prstGeom prst="rect">
            <a:avLst/>
          </a:prstGeom>
        </p:spPr>
      </p:pic>
      <p:pic>
        <p:nvPicPr>
          <p:cNvPr id="7" name="图片 6">
            <a:extLst>
              <a:ext uri="{FF2B5EF4-FFF2-40B4-BE49-F238E27FC236}">
                <a16:creationId xmlns:a16="http://schemas.microsoft.com/office/drawing/2014/main" id="{2A29AFA1-44C6-4386-8DA0-E5D352C4A86E}"/>
              </a:ext>
            </a:extLst>
          </p:cNvPr>
          <p:cNvPicPr>
            <a:picLocks noChangeAspect="1"/>
          </p:cNvPicPr>
          <p:nvPr/>
        </p:nvPicPr>
        <p:blipFill>
          <a:blip r:embed="rId4"/>
          <a:stretch>
            <a:fillRect/>
          </a:stretch>
        </p:blipFill>
        <p:spPr>
          <a:xfrm>
            <a:off x="1172903" y="140181"/>
            <a:ext cx="10864516" cy="1858007"/>
          </a:xfrm>
          <a:prstGeom prst="rect">
            <a:avLst/>
          </a:prstGeom>
        </p:spPr>
      </p:pic>
      <p:pic>
        <p:nvPicPr>
          <p:cNvPr id="8" name="图片 7">
            <a:extLst>
              <a:ext uri="{FF2B5EF4-FFF2-40B4-BE49-F238E27FC236}">
                <a16:creationId xmlns:a16="http://schemas.microsoft.com/office/drawing/2014/main" id="{E3F048C7-DA20-4EE6-B0A7-4CF1CEAA6B22}"/>
              </a:ext>
            </a:extLst>
          </p:cNvPr>
          <p:cNvPicPr>
            <a:picLocks noChangeAspect="1"/>
          </p:cNvPicPr>
          <p:nvPr/>
        </p:nvPicPr>
        <p:blipFill>
          <a:blip r:embed="rId5"/>
          <a:stretch>
            <a:fillRect/>
          </a:stretch>
        </p:blipFill>
        <p:spPr>
          <a:xfrm>
            <a:off x="1216015" y="1998188"/>
            <a:ext cx="10778291" cy="2437302"/>
          </a:xfrm>
          <a:prstGeom prst="rect">
            <a:avLst/>
          </a:prstGeom>
        </p:spPr>
      </p:pic>
    </p:spTree>
    <p:extLst>
      <p:ext uri="{BB962C8B-B14F-4D97-AF65-F5344CB8AC3E}">
        <p14:creationId xmlns:p14="http://schemas.microsoft.com/office/powerpoint/2010/main" val="340657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7357418" y="0"/>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程序查询方式流程图</a:t>
            </a:r>
          </a:p>
        </p:txBody>
      </p:sp>
      <p:sp>
        <p:nvSpPr>
          <p:cNvPr id="2" name="矩形 1">
            <a:extLst>
              <a:ext uri="{FF2B5EF4-FFF2-40B4-BE49-F238E27FC236}">
                <a16:creationId xmlns:a16="http://schemas.microsoft.com/office/drawing/2014/main" id="{EA6072D8-84AF-4BC3-8956-FB48BEC5AE68}"/>
              </a:ext>
            </a:extLst>
          </p:cNvPr>
          <p:cNvSpPr/>
          <p:nvPr/>
        </p:nvSpPr>
        <p:spPr>
          <a:xfrm>
            <a:off x="5143499" y="106578"/>
            <a:ext cx="2187146" cy="380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预置传送参数</a:t>
            </a:r>
          </a:p>
        </p:txBody>
      </p:sp>
      <p:sp>
        <p:nvSpPr>
          <p:cNvPr id="4" name="流程图: 决策 3">
            <a:extLst>
              <a:ext uri="{FF2B5EF4-FFF2-40B4-BE49-F238E27FC236}">
                <a16:creationId xmlns:a16="http://schemas.microsoft.com/office/drawing/2014/main" id="{44F134C7-407C-46F0-8E55-02C2FB98B90D}"/>
              </a:ext>
            </a:extLst>
          </p:cNvPr>
          <p:cNvSpPr/>
          <p:nvPr/>
        </p:nvSpPr>
        <p:spPr>
          <a:xfrm>
            <a:off x="4734954" y="2363835"/>
            <a:ext cx="3004237" cy="89855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latin typeface="微软雅黑" panose="020B0503020204020204" pitchFamily="34" charset="-122"/>
                <a:ea typeface="微软雅黑" panose="020B0503020204020204" pitchFamily="34" charset="-122"/>
              </a:rPr>
              <a:t>外设准备就绪？</a:t>
            </a:r>
          </a:p>
        </p:txBody>
      </p:sp>
      <p:sp>
        <p:nvSpPr>
          <p:cNvPr id="13" name="流程图: 决策 12">
            <a:extLst>
              <a:ext uri="{FF2B5EF4-FFF2-40B4-BE49-F238E27FC236}">
                <a16:creationId xmlns:a16="http://schemas.microsoft.com/office/drawing/2014/main" id="{6DA689A1-8B71-4E21-B80A-57225DD8836F}"/>
              </a:ext>
            </a:extLst>
          </p:cNvPr>
          <p:cNvSpPr/>
          <p:nvPr/>
        </p:nvSpPr>
        <p:spPr>
          <a:xfrm>
            <a:off x="4734954" y="5138852"/>
            <a:ext cx="3004237" cy="89855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latin typeface="微软雅黑" panose="020B0503020204020204" pitchFamily="34" charset="-122"/>
                <a:ea typeface="微软雅黑" panose="020B0503020204020204" pitchFamily="34" charset="-122"/>
              </a:rPr>
              <a:t>传送完否？</a:t>
            </a:r>
          </a:p>
        </p:txBody>
      </p:sp>
      <p:sp>
        <p:nvSpPr>
          <p:cNvPr id="14" name="矩形 13">
            <a:extLst>
              <a:ext uri="{FF2B5EF4-FFF2-40B4-BE49-F238E27FC236}">
                <a16:creationId xmlns:a16="http://schemas.microsoft.com/office/drawing/2014/main" id="{705D5AA1-2CE7-49F8-9BA6-B51A26FF31E1}"/>
              </a:ext>
            </a:extLst>
          </p:cNvPr>
          <p:cNvSpPr/>
          <p:nvPr/>
        </p:nvSpPr>
        <p:spPr>
          <a:xfrm>
            <a:off x="5143499" y="858997"/>
            <a:ext cx="2187146" cy="380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启动外设</a:t>
            </a:r>
          </a:p>
        </p:txBody>
      </p:sp>
      <p:sp>
        <p:nvSpPr>
          <p:cNvPr id="15" name="矩形 14">
            <a:extLst>
              <a:ext uri="{FF2B5EF4-FFF2-40B4-BE49-F238E27FC236}">
                <a16:creationId xmlns:a16="http://schemas.microsoft.com/office/drawing/2014/main" id="{B52E0C25-E63F-47AF-A613-FBBC2F2E1218}"/>
              </a:ext>
            </a:extLst>
          </p:cNvPr>
          <p:cNvSpPr/>
          <p:nvPr/>
        </p:nvSpPr>
        <p:spPr>
          <a:xfrm>
            <a:off x="5143499" y="1611416"/>
            <a:ext cx="2187146" cy="380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取外设状态</a:t>
            </a:r>
          </a:p>
        </p:txBody>
      </p:sp>
      <p:sp>
        <p:nvSpPr>
          <p:cNvPr id="17" name="矩形 16">
            <a:extLst>
              <a:ext uri="{FF2B5EF4-FFF2-40B4-BE49-F238E27FC236}">
                <a16:creationId xmlns:a16="http://schemas.microsoft.com/office/drawing/2014/main" id="{1AC619BB-FE2B-4E18-AFF6-E3F9E77D51C9}"/>
              </a:ext>
            </a:extLst>
          </p:cNvPr>
          <p:cNvSpPr/>
          <p:nvPr/>
        </p:nvSpPr>
        <p:spPr>
          <a:xfrm>
            <a:off x="5143499" y="4386433"/>
            <a:ext cx="2187146" cy="380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修改传送参数</a:t>
            </a:r>
          </a:p>
        </p:txBody>
      </p:sp>
      <p:sp>
        <p:nvSpPr>
          <p:cNvPr id="18" name="矩形 17">
            <a:extLst>
              <a:ext uri="{FF2B5EF4-FFF2-40B4-BE49-F238E27FC236}">
                <a16:creationId xmlns:a16="http://schemas.microsoft.com/office/drawing/2014/main" id="{33EDC84B-E1EF-441F-BEB4-29CEAEFA9F80}"/>
              </a:ext>
            </a:extLst>
          </p:cNvPr>
          <p:cNvSpPr/>
          <p:nvPr/>
        </p:nvSpPr>
        <p:spPr>
          <a:xfrm>
            <a:off x="5143499" y="3634014"/>
            <a:ext cx="2187146" cy="380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传送一次数据</a:t>
            </a:r>
          </a:p>
        </p:txBody>
      </p:sp>
      <p:sp>
        <p:nvSpPr>
          <p:cNvPr id="19" name="矩形 18">
            <a:extLst>
              <a:ext uri="{FF2B5EF4-FFF2-40B4-BE49-F238E27FC236}">
                <a16:creationId xmlns:a16="http://schemas.microsoft.com/office/drawing/2014/main" id="{14348ECE-EB88-4BF2-872B-FD1A59964DD8}"/>
              </a:ext>
            </a:extLst>
          </p:cNvPr>
          <p:cNvSpPr/>
          <p:nvPr/>
        </p:nvSpPr>
        <p:spPr>
          <a:xfrm>
            <a:off x="5143499" y="6409038"/>
            <a:ext cx="2187146" cy="380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结束</a:t>
            </a:r>
          </a:p>
        </p:txBody>
      </p:sp>
      <p:cxnSp>
        <p:nvCxnSpPr>
          <p:cNvPr id="23" name="直接箭头连接符 22">
            <a:extLst>
              <a:ext uri="{FF2B5EF4-FFF2-40B4-BE49-F238E27FC236}">
                <a16:creationId xmlns:a16="http://schemas.microsoft.com/office/drawing/2014/main" id="{CBEFA00D-B9C9-4F82-B25A-D683B5C0C03C}"/>
              </a:ext>
            </a:extLst>
          </p:cNvPr>
          <p:cNvCxnSpPr/>
          <p:nvPr/>
        </p:nvCxnSpPr>
        <p:spPr>
          <a:xfrm>
            <a:off x="6237072" y="511185"/>
            <a:ext cx="0" cy="32400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D17B43D-7990-4280-B444-032A13D5DD46}"/>
              </a:ext>
            </a:extLst>
          </p:cNvPr>
          <p:cNvCxnSpPr/>
          <p:nvPr/>
        </p:nvCxnSpPr>
        <p:spPr>
          <a:xfrm>
            <a:off x="6238101" y="1263604"/>
            <a:ext cx="0" cy="32400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0D4F329-399A-4329-80E5-E63BEF7BB16A}"/>
              </a:ext>
            </a:extLst>
          </p:cNvPr>
          <p:cNvCxnSpPr/>
          <p:nvPr/>
        </p:nvCxnSpPr>
        <p:spPr>
          <a:xfrm>
            <a:off x="6237072" y="2016023"/>
            <a:ext cx="0" cy="32400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D2931ADF-6EC3-46D4-8F89-AFAA6ED2C6C7}"/>
              </a:ext>
            </a:extLst>
          </p:cNvPr>
          <p:cNvCxnSpPr/>
          <p:nvPr/>
        </p:nvCxnSpPr>
        <p:spPr>
          <a:xfrm>
            <a:off x="6237072" y="3286202"/>
            <a:ext cx="0" cy="32400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A53B3EE2-3382-4B66-862C-B96FB4439D78}"/>
              </a:ext>
            </a:extLst>
          </p:cNvPr>
          <p:cNvCxnSpPr/>
          <p:nvPr/>
        </p:nvCxnSpPr>
        <p:spPr>
          <a:xfrm>
            <a:off x="6237072" y="4038621"/>
            <a:ext cx="0" cy="32400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7E25F21-B302-47A5-A14E-DF77FFDFD058}"/>
              </a:ext>
            </a:extLst>
          </p:cNvPr>
          <p:cNvCxnSpPr/>
          <p:nvPr/>
        </p:nvCxnSpPr>
        <p:spPr>
          <a:xfrm>
            <a:off x="6237072" y="4791040"/>
            <a:ext cx="0" cy="32400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69FC2F00-1494-4475-9CC5-555C282075F0}"/>
              </a:ext>
            </a:extLst>
          </p:cNvPr>
          <p:cNvCxnSpPr/>
          <p:nvPr/>
        </p:nvCxnSpPr>
        <p:spPr>
          <a:xfrm>
            <a:off x="6250458" y="6061219"/>
            <a:ext cx="0" cy="32400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8AF5FEE8-EF80-4E38-A9C8-C8112F00B21F}"/>
              </a:ext>
            </a:extLst>
          </p:cNvPr>
          <p:cNvCxnSpPr>
            <a:cxnSpLocks/>
            <a:stCxn id="4" idx="3"/>
            <a:endCxn id="15" idx="0"/>
          </p:cNvCxnSpPr>
          <p:nvPr/>
        </p:nvCxnSpPr>
        <p:spPr>
          <a:xfrm flipH="1" flipV="1">
            <a:off x="6237072" y="1611416"/>
            <a:ext cx="1502119" cy="1201697"/>
          </a:xfrm>
          <a:prstGeom prst="bentConnector4">
            <a:avLst>
              <a:gd name="adj1" fmla="val -15219"/>
              <a:gd name="adj2" fmla="val 119023"/>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A7759902-AAC4-46D7-A71C-888A0F5BF447}"/>
              </a:ext>
            </a:extLst>
          </p:cNvPr>
          <p:cNvCxnSpPr>
            <a:cxnSpLocks/>
            <a:stCxn id="13" idx="1"/>
            <a:endCxn id="15" idx="0"/>
          </p:cNvCxnSpPr>
          <p:nvPr/>
        </p:nvCxnSpPr>
        <p:spPr>
          <a:xfrm rot="10800000" flipH="1">
            <a:off x="4734954" y="1611416"/>
            <a:ext cx="1502118" cy="3976714"/>
          </a:xfrm>
          <a:prstGeom prst="bentConnector4">
            <a:avLst>
              <a:gd name="adj1" fmla="val -15219"/>
              <a:gd name="adj2" fmla="val 105748"/>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223766BC-DEB7-4793-9F9F-DA8C03FA5F14}"/>
              </a:ext>
            </a:extLst>
          </p:cNvPr>
          <p:cNvSpPr txBox="1"/>
          <p:nvPr/>
        </p:nvSpPr>
        <p:spPr>
          <a:xfrm>
            <a:off x="6250458" y="5996019"/>
            <a:ext cx="410863" cy="461665"/>
          </a:xfrm>
          <a:prstGeom prst="rect">
            <a:avLst/>
          </a:prstGeom>
          <a:noFill/>
        </p:spPr>
        <p:txBody>
          <a:bodyPr wrap="square">
            <a:spAutoFit/>
          </a:bodyPr>
          <a:lstStyle/>
          <a:p>
            <a:r>
              <a:rPr lang="en-US" altLang="zh-CN" sz="2400" dirty="0">
                <a:latin typeface="微软雅黑" panose="020B0503020204020204" pitchFamily="34" charset="-122"/>
                <a:ea typeface="微软雅黑" panose="020B0503020204020204" pitchFamily="34" charset="-122"/>
              </a:rPr>
              <a:t>Y</a:t>
            </a:r>
            <a:endParaRPr lang="zh-CN" altLang="en-US" sz="24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D0C7DDCE-7F62-4A05-B9B5-4FE9DF92CF2B}"/>
              </a:ext>
            </a:extLst>
          </p:cNvPr>
          <p:cNvSpPr txBox="1"/>
          <p:nvPr/>
        </p:nvSpPr>
        <p:spPr>
          <a:xfrm>
            <a:off x="4529521" y="5182794"/>
            <a:ext cx="410863" cy="461665"/>
          </a:xfrm>
          <a:prstGeom prst="rect">
            <a:avLst/>
          </a:prstGeom>
          <a:noFill/>
        </p:spPr>
        <p:txBody>
          <a:bodyPr wrap="square">
            <a:spAutoFit/>
          </a:bodyPr>
          <a:lstStyle/>
          <a:p>
            <a:r>
              <a:rPr lang="en-US" altLang="zh-CN" sz="2400" dirty="0">
                <a:latin typeface="微软雅黑" panose="020B0503020204020204" pitchFamily="34" charset="-122"/>
                <a:ea typeface="微软雅黑" panose="020B0503020204020204" pitchFamily="34" charset="-122"/>
              </a:rPr>
              <a:t>N</a:t>
            </a:r>
            <a:endParaRPr lang="zh-CN" altLang="en-US" sz="2400"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7B0BF052-C794-42B1-B571-ABCD7FD8F658}"/>
              </a:ext>
            </a:extLst>
          </p:cNvPr>
          <p:cNvSpPr txBox="1"/>
          <p:nvPr/>
        </p:nvSpPr>
        <p:spPr>
          <a:xfrm>
            <a:off x="6250458" y="3160439"/>
            <a:ext cx="410863" cy="461665"/>
          </a:xfrm>
          <a:prstGeom prst="rect">
            <a:avLst/>
          </a:prstGeom>
          <a:noFill/>
        </p:spPr>
        <p:txBody>
          <a:bodyPr wrap="square">
            <a:spAutoFit/>
          </a:bodyPr>
          <a:lstStyle/>
          <a:p>
            <a:r>
              <a:rPr lang="en-US" altLang="zh-CN" sz="2400" dirty="0">
                <a:latin typeface="微软雅黑" panose="020B0503020204020204" pitchFamily="34" charset="-122"/>
                <a:ea typeface="微软雅黑" panose="020B0503020204020204" pitchFamily="34" charset="-122"/>
              </a:rPr>
              <a:t>Y</a:t>
            </a:r>
            <a:endParaRPr lang="zh-CN" altLang="en-US" sz="2400" dirty="0">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3830F420-4327-4CAC-A413-786FD2FCEA7F}"/>
              </a:ext>
            </a:extLst>
          </p:cNvPr>
          <p:cNvSpPr txBox="1"/>
          <p:nvPr/>
        </p:nvSpPr>
        <p:spPr>
          <a:xfrm>
            <a:off x="7591091" y="2392087"/>
            <a:ext cx="410863" cy="461665"/>
          </a:xfrm>
          <a:prstGeom prst="rect">
            <a:avLst/>
          </a:prstGeom>
          <a:noFill/>
        </p:spPr>
        <p:txBody>
          <a:bodyPr wrap="square">
            <a:spAutoFit/>
          </a:bodyPr>
          <a:lstStyle/>
          <a:p>
            <a:r>
              <a:rPr lang="en-US" altLang="zh-CN" sz="2400" dirty="0">
                <a:latin typeface="微软雅黑" panose="020B0503020204020204" pitchFamily="34" charset="-122"/>
                <a:ea typeface="微软雅黑" panose="020B0503020204020204" pitchFamily="34" charset="-122"/>
              </a:rPr>
              <a:t>N</a:t>
            </a:r>
            <a:endParaRPr lang="zh-CN" altLang="en-US" sz="2400" dirty="0">
              <a:latin typeface="微软雅黑" panose="020B0503020204020204" pitchFamily="34" charset="-122"/>
              <a:ea typeface="微软雅黑" panose="020B0503020204020204" pitchFamily="34" charset="-122"/>
            </a:endParaRPr>
          </a:p>
        </p:txBody>
      </p:sp>
      <p:sp>
        <p:nvSpPr>
          <p:cNvPr id="50" name="对话气泡: 圆角矩形 49">
            <a:extLst>
              <a:ext uri="{FF2B5EF4-FFF2-40B4-BE49-F238E27FC236}">
                <a16:creationId xmlns:a16="http://schemas.microsoft.com/office/drawing/2014/main" id="{873E61E7-B612-45A3-84EF-16F75507A23A}"/>
              </a:ext>
            </a:extLst>
          </p:cNvPr>
          <p:cNvSpPr/>
          <p:nvPr/>
        </p:nvSpPr>
        <p:spPr>
          <a:xfrm>
            <a:off x="31681" y="87823"/>
            <a:ext cx="4908703" cy="1089276"/>
          </a:xfrm>
          <a:prstGeom prst="wedgeRoundRectCallout">
            <a:avLst>
              <a:gd name="adj1" fmla="val 53437"/>
              <a:gd name="adj2" fmla="val -2118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微软雅黑" panose="020B0503020204020204" pitchFamily="34" charset="-122"/>
                <a:ea typeface="微软雅黑" panose="020B0503020204020204" pitchFamily="34" charset="-122"/>
              </a:rPr>
              <a:t>CPU</a:t>
            </a:r>
            <a:r>
              <a:rPr lang="zh-CN" altLang="en-US" sz="2400" dirty="0">
                <a:solidFill>
                  <a:schemeClr val="tx1"/>
                </a:solidFill>
                <a:latin typeface="微软雅黑" panose="020B0503020204020204" pitchFamily="34" charset="-122"/>
                <a:ea typeface="微软雅黑" panose="020B0503020204020204" pitchFamily="34" charset="-122"/>
              </a:rPr>
              <a:t>执行初始化程序，并预置传送参数，设置计数器、数据首地址</a:t>
            </a:r>
          </a:p>
        </p:txBody>
      </p:sp>
      <p:sp>
        <p:nvSpPr>
          <p:cNvPr id="51" name="对话气泡: 圆角矩形 50">
            <a:extLst>
              <a:ext uri="{FF2B5EF4-FFF2-40B4-BE49-F238E27FC236}">
                <a16:creationId xmlns:a16="http://schemas.microsoft.com/office/drawing/2014/main" id="{B271EA3D-AAE1-4AC2-81DD-44D308681340}"/>
              </a:ext>
            </a:extLst>
          </p:cNvPr>
          <p:cNvSpPr/>
          <p:nvPr/>
        </p:nvSpPr>
        <p:spPr>
          <a:xfrm>
            <a:off x="97718" y="1273254"/>
            <a:ext cx="4078866" cy="834478"/>
          </a:xfrm>
          <a:prstGeom prst="wedgeRoundRectCallout">
            <a:avLst>
              <a:gd name="adj1" fmla="val 72922"/>
              <a:gd name="adj2" fmla="val -5576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微软雅黑" panose="020B0503020204020204" pitchFamily="34" charset="-122"/>
                <a:ea typeface="微软雅黑" panose="020B0503020204020204" pitchFamily="34" charset="-122"/>
              </a:rPr>
              <a:t>向</a:t>
            </a:r>
            <a:r>
              <a:rPr lang="en-US" altLang="zh-CN" sz="2400" dirty="0">
                <a:solidFill>
                  <a:schemeClr val="tx1"/>
                </a:solidFill>
                <a:latin typeface="微软雅黑" panose="020B0503020204020204" pitchFamily="34" charset="-122"/>
                <a:ea typeface="微软雅黑" panose="020B0503020204020204" pitchFamily="34" charset="-122"/>
              </a:rPr>
              <a:t>I/O</a:t>
            </a:r>
            <a:r>
              <a:rPr lang="zh-CN" altLang="en-US" sz="2400" dirty="0">
                <a:solidFill>
                  <a:schemeClr val="tx1"/>
                </a:solidFill>
                <a:latin typeface="微软雅黑" panose="020B0503020204020204" pitchFamily="34" charset="-122"/>
                <a:ea typeface="微软雅黑" panose="020B0503020204020204" pitchFamily="34" charset="-122"/>
              </a:rPr>
              <a:t>接口发送命令字，启动</a:t>
            </a:r>
            <a:r>
              <a:rPr lang="en-US" altLang="zh-CN" sz="2400" dirty="0">
                <a:solidFill>
                  <a:schemeClr val="tx1"/>
                </a:solidFill>
                <a:latin typeface="微软雅黑" panose="020B0503020204020204" pitchFamily="34" charset="-122"/>
                <a:ea typeface="微软雅黑" panose="020B0503020204020204" pitchFamily="34" charset="-122"/>
              </a:rPr>
              <a:t>I/O</a:t>
            </a:r>
            <a:r>
              <a:rPr lang="zh-CN" altLang="en-US" sz="2400" dirty="0">
                <a:solidFill>
                  <a:schemeClr val="tx1"/>
                </a:solidFill>
                <a:latin typeface="微软雅黑" panose="020B0503020204020204" pitchFamily="34" charset="-122"/>
                <a:ea typeface="微软雅黑" panose="020B0503020204020204" pitchFamily="34" charset="-122"/>
              </a:rPr>
              <a:t>设备</a:t>
            </a:r>
          </a:p>
        </p:txBody>
      </p:sp>
      <p:sp>
        <p:nvSpPr>
          <p:cNvPr id="52" name="对话气泡: 圆角矩形 51">
            <a:extLst>
              <a:ext uri="{FF2B5EF4-FFF2-40B4-BE49-F238E27FC236}">
                <a16:creationId xmlns:a16="http://schemas.microsoft.com/office/drawing/2014/main" id="{F819DAEB-85D2-4F7C-B598-BBBBBD66D513}"/>
              </a:ext>
            </a:extLst>
          </p:cNvPr>
          <p:cNvSpPr/>
          <p:nvPr/>
        </p:nvSpPr>
        <p:spPr>
          <a:xfrm>
            <a:off x="95817" y="2195343"/>
            <a:ext cx="4329085" cy="670398"/>
          </a:xfrm>
          <a:prstGeom prst="wedgeRoundRectCallout">
            <a:avLst>
              <a:gd name="adj1" fmla="val 67930"/>
              <a:gd name="adj2" fmla="val -6392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微软雅黑" panose="020B0503020204020204" pitchFamily="34" charset="-122"/>
                <a:ea typeface="微软雅黑" panose="020B0503020204020204" pitchFamily="34" charset="-122"/>
              </a:rPr>
              <a:t>CPU</a:t>
            </a:r>
            <a:r>
              <a:rPr lang="zh-CN" altLang="en-US" sz="2400" dirty="0">
                <a:solidFill>
                  <a:schemeClr val="tx1"/>
                </a:solidFill>
                <a:latin typeface="微软雅黑" panose="020B0503020204020204" pitchFamily="34" charset="-122"/>
                <a:ea typeface="微软雅黑" panose="020B0503020204020204" pitchFamily="34" charset="-122"/>
              </a:rPr>
              <a:t>从接口读取设备状态信息</a:t>
            </a:r>
          </a:p>
        </p:txBody>
      </p:sp>
      <p:sp>
        <p:nvSpPr>
          <p:cNvPr id="53" name="对话气泡: 圆角矩形 52">
            <a:extLst>
              <a:ext uri="{FF2B5EF4-FFF2-40B4-BE49-F238E27FC236}">
                <a16:creationId xmlns:a16="http://schemas.microsoft.com/office/drawing/2014/main" id="{E9283FCA-A48A-455A-8FFA-D6F17465AEDB}"/>
              </a:ext>
            </a:extLst>
          </p:cNvPr>
          <p:cNvSpPr/>
          <p:nvPr/>
        </p:nvSpPr>
        <p:spPr>
          <a:xfrm>
            <a:off x="97717" y="3050385"/>
            <a:ext cx="4202433" cy="819230"/>
          </a:xfrm>
          <a:prstGeom prst="wedgeRoundRectCallout">
            <a:avLst>
              <a:gd name="adj1" fmla="val 68339"/>
              <a:gd name="adj2" fmla="val -5851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微软雅黑" panose="020B0503020204020204" pitchFamily="34" charset="-122"/>
                <a:ea typeface="微软雅黑" panose="020B0503020204020204" pitchFamily="34" charset="-122"/>
              </a:rPr>
              <a:t>CPU</a:t>
            </a:r>
            <a:r>
              <a:rPr lang="zh-CN" altLang="en-US" sz="2400" dirty="0">
                <a:solidFill>
                  <a:schemeClr val="tx1"/>
                </a:solidFill>
                <a:latin typeface="微软雅黑" panose="020B0503020204020204" pitchFamily="34" charset="-122"/>
                <a:ea typeface="微软雅黑" panose="020B0503020204020204" pitchFamily="34" charset="-122"/>
              </a:rPr>
              <a:t>不断查询</a:t>
            </a:r>
            <a:r>
              <a:rPr lang="en-US" altLang="zh-CN" sz="2400" dirty="0">
                <a:solidFill>
                  <a:schemeClr val="tx1"/>
                </a:solidFill>
                <a:latin typeface="微软雅黑" panose="020B0503020204020204" pitchFamily="34" charset="-122"/>
                <a:ea typeface="微软雅黑" panose="020B0503020204020204" pitchFamily="34" charset="-122"/>
              </a:rPr>
              <a:t>I/O</a:t>
            </a:r>
            <a:r>
              <a:rPr lang="zh-CN" altLang="en-US" sz="2400" dirty="0">
                <a:solidFill>
                  <a:schemeClr val="tx1"/>
                </a:solidFill>
                <a:latin typeface="微软雅黑" panose="020B0503020204020204" pitchFamily="34" charset="-122"/>
                <a:ea typeface="微软雅黑" panose="020B0503020204020204" pitchFamily="34" charset="-122"/>
              </a:rPr>
              <a:t>设备状态，直到外设准备就绪</a:t>
            </a:r>
          </a:p>
        </p:txBody>
      </p:sp>
      <p:sp>
        <p:nvSpPr>
          <p:cNvPr id="54" name="对话气泡: 圆角矩形 53">
            <a:extLst>
              <a:ext uri="{FF2B5EF4-FFF2-40B4-BE49-F238E27FC236}">
                <a16:creationId xmlns:a16="http://schemas.microsoft.com/office/drawing/2014/main" id="{2D3B9AFF-A494-43CF-9C4E-93B8DAAFEB4E}"/>
              </a:ext>
            </a:extLst>
          </p:cNvPr>
          <p:cNvSpPr/>
          <p:nvPr/>
        </p:nvSpPr>
        <p:spPr>
          <a:xfrm>
            <a:off x="1969539" y="3992260"/>
            <a:ext cx="2316323" cy="670398"/>
          </a:xfrm>
          <a:prstGeom prst="wedgeRoundRectCallout">
            <a:avLst>
              <a:gd name="adj1" fmla="val 82940"/>
              <a:gd name="adj2" fmla="val -6513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微软雅黑" panose="020B0503020204020204" pitchFamily="34" charset="-122"/>
                <a:ea typeface="微软雅黑" panose="020B0503020204020204" pitchFamily="34" charset="-122"/>
              </a:rPr>
              <a:t>一般为一个字</a:t>
            </a:r>
          </a:p>
        </p:txBody>
      </p:sp>
      <p:sp>
        <p:nvSpPr>
          <p:cNvPr id="55" name="对话气泡: 圆角矩形 54">
            <a:extLst>
              <a:ext uri="{FF2B5EF4-FFF2-40B4-BE49-F238E27FC236}">
                <a16:creationId xmlns:a16="http://schemas.microsoft.com/office/drawing/2014/main" id="{52609C1D-9F53-408D-866A-A47B2847B6B8}"/>
              </a:ext>
            </a:extLst>
          </p:cNvPr>
          <p:cNvSpPr/>
          <p:nvPr/>
        </p:nvSpPr>
        <p:spPr>
          <a:xfrm>
            <a:off x="948384" y="4785303"/>
            <a:ext cx="3351766" cy="670398"/>
          </a:xfrm>
          <a:prstGeom prst="wedgeRoundRectCallout">
            <a:avLst>
              <a:gd name="adj1" fmla="val 71996"/>
              <a:gd name="adj2" fmla="val -6516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微软雅黑" panose="020B0503020204020204" pitchFamily="34" charset="-122"/>
                <a:ea typeface="微软雅黑" panose="020B0503020204020204" pitchFamily="34" charset="-122"/>
              </a:rPr>
              <a:t>修改地址和计数器参数</a:t>
            </a:r>
          </a:p>
        </p:txBody>
      </p:sp>
      <p:sp>
        <p:nvSpPr>
          <p:cNvPr id="56" name="对话气泡: 圆角矩形 55">
            <a:extLst>
              <a:ext uri="{FF2B5EF4-FFF2-40B4-BE49-F238E27FC236}">
                <a16:creationId xmlns:a16="http://schemas.microsoft.com/office/drawing/2014/main" id="{A5804E74-1FAB-4AAB-AC9A-D94DF876541B}"/>
              </a:ext>
            </a:extLst>
          </p:cNvPr>
          <p:cNvSpPr/>
          <p:nvPr/>
        </p:nvSpPr>
        <p:spPr>
          <a:xfrm>
            <a:off x="56362" y="5685357"/>
            <a:ext cx="4534519" cy="670398"/>
          </a:xfrm>
          <a:prstGeom prst="wedgeRoundRectCallout">
            <a:avLst>
              <a:gd name="adj1" fmla="val 63024"/>
              <a:gd name="adj2" fmla="val -3664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微软雅黑" panose="020B0503020204020204" pitchFamily="34" charset="-122"/>
                <a:ea typeface="微软雅黑" panose="020B0503020204020204" pitchFamily="34" charset="-122"/>
              </a:rPr>
              <a:t>判断传送是否结束（计数器为</a:t>
            </a:r>
            <a:r>
              <a:rPr lang="en-US" altLang="zh-CN" sz="2400" dirty="0">
                <a:solidFill>
                  <a:schemeClr val="tx1"/>
                </a:solidFill>
                <a:latin typeface="微软雅黑" panose="020B0503020204020204" pitchFamily="34" charset="-122"/>
                <a:ea typeface="微软雅黑" panose="020B0503020204020204" pitchFamily="34" charset="-122"/>
              </a:rPr>
              <a:t>0</a:t>
            </a:r>
            <a:r>
              <a:rPr lang="zh-CN" altLang="en-US" sz="2400" dirty="0">
                <a:solidFill>
                  <a:schemeClr val="tx1"/>
                </a:solidFill>
                <a:latin typeface="微软雅黑" panose="020B0503020204020204" pitchFamily="34" charset="-122"/>
                <a:ea typeface="微软雅黑" panose="020B0503020204020204" pitchFamily="34" charset="-122"/>
              </a:rPr>
              <a:t>）</a:t>
            </a:r>
          </a:p>
        </p:txBody>
      </p:sp>
      <p:sp>
        <p:nvSpPr>
          <p:cNvPr id="57" name="矩形 56">
            <a:extLst>
              <a:ext uri="{FF2B5EF4-FFF2-40B4-BE49-F238E27FC236}">
                <a16:creationId xmlns:a16="http://schemas.microsoft.com/office/drawing/2014/main" id="{9AD731FE-812C-4BAF-B357-C49B1C024EBC}"/>
              </a:ext>
            </a:extLst>
          </p:cNvPr>
          <p:cNvSpPr/>
          <p:nvPr/>
        </p:nvSpPr>
        <p:spPr>
          <a:xfrm>
            <a:off x="4300151" y="1304243"/>
            <a:ext cx="3917090" cy="2005555"/>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对话气泡: 圆角矩形 57">
            <a:extLst>
              <a:ext uri="{FF2B5EF4-FFF2-40B4-BE49-F238E27FC236}">
                <a16:creationId xmlns:a16="http://schemas.microsoft.com/office/drawing/2014/main" id="{CDC03612-E5D5-4609-A951-91FDD5C3B8EF}"/>
              </a:ext>
            </a:extLst>
          </p:cNvPr>
          <p:cNvSpPr/>
          <p:nvPr/>
        </p:nvSpPr>
        <p:spPr>
          <a:xfrm>
            <a:off x="8601438" y="640682"/>
            <a:ext cx="3442227" cy="3202955"/>
          </a:xfrm>
          <a:prstGeom prst="wedgeRoundRectCallout">
            <a:avLst>
              <a:gd name="adj1" fmla="val -58942"/>
              <a:gd name="adj2" fmla="val 660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微软雅黑" panose="020B0503020204020204" pitchFamily="34" charset="-122"/>
                <a:ea typeface="微软雅黑" panose="020B0503020204020204" pitchFamily="34" charset="-122"/>
              </a:rPr>
              <a:t>CPU</a:t>
            </a:r>
            <a:r>
              <a:rPr lang="zh-CN" altLang="en-US" sz="2400" dirty="0">
                <a:solidFill>
                  <a:schemeClr val="tx1"/>
                </a:solidFill>
                <a:latin typeface="微软雅黑" panose="020B0503020204020204" pitchFamily="34" charset="-122"/>
                <a:ea typeface="微软雅黑" panose="020B0503020204020204" pitchFamily="34" charset="-122"/>
              </a:rPr>
              <a:t>一旦启动</a:t>
            </a:r>
            <a:r>
              <a:rPr lang="en-US" altLang="zh-CN" sz="2400" dirty="0">
                <a:solidFill>
                  <a:schemeClr val="tx1"/>
                </a:solidFill>
                <a:latin typeface="微软雅黑" panose="020B0503020204020204" pitchFamily="34" charset="-122"/>
                <a:ea typeface="微软雅黑" panose="020B0503020204020204" pitchFamily="34" charset="-122"/>
              </a:rPr>
              <a:t>I/O</a:t>
            </a:r>
            <a:r>
              <a:rPr lang="zh-CN" altLang="en-US" sz="2400" dirty="0">
                <a:solidFill>
                  <a:schemeClr val="tx1"/>
                </a:solidFill>
                <a:latin typeface="微软雅黑" panose="020B0503020204020204" pitchFamily="34" charset="-122"/>
                <a:ea typeface="微软雅黑" panose="020B0503020204020204" pitchFamily="34" charset="-122"/>
              </a:rPr>
              <a:t>，必须停止现行程序的运行，并在现行程序中插入一段程序。</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sz="24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主要特点：</a:t>
            </a:r>
            <a:r>
              <a:rPr lang="en-US" altLang="zh-CN" sz="2400" dirty="0">
                <a:solidFill>
                  <a:schemeClr val="accent1">
                    <a:lumMod val="75000"/>
                  </a:schemeClr>
                </a:solidFill>
                <a:latin typeface="微软雅黑" panose="020B0503020204020204" pitchFamily="34" charset="-122"/>
                <a:ea typeface="微软雅黑" panose="020B0503020204020204" pitchFamily="34" charset="-122"/>
              </a:rPr>
              <a:t>CPU</a:t>
            </a: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有</a:t>
            </a:r>
            <a:r>
              <a:rPr lang="en-US" altLang="zh-CN" sz="24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踏步</a:t>
            </a:r>
            <a:r>
              <a:rPr lang="en-US" altLang="zh-CN" sz="24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等待现象，</a:t>
            </a:r>
            <a:r>
              <a:rPr lang="en-US" altLang="zh-CN" sz="2400" dirty="0">
                <a:solidFill>
                  <a:schemeClr val="accent1">
                    <a:lumMod val="75000"/>
                  </a:schemeClr>
                </a:solidFill>
                <a:latin typeface="微软雅黑" panose="020B0503020204020204" pitchFamily="34" charset="-122"/>
                <a:ea typeface="微软雅黑" panose="020B0503020204020204" pitchFamily="34" charset="-122"/>
              </a:rPr>
              <a:t>CPU</a:t>
            </a: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与</a:t>
            </a:r>
            <a:r>
              <a:rPr lang="en-US" altLang="zh-CN" sz="2400" dirty="0">
                <a:solidFill>
                  <a:schemeClr val="accent1">
                    <a:lumMod val="75000"/>
                  </a:schemeClr>
                </a:solidFill>
                <a:latin typeface="微软雅黑" panose="020B0503020204020204" pitchFamily="34" charset="-122"/>
                <a:ea typeface="微软雅黑" panose="020B0503020204020204" pitchFamily="34" charset="-122"/>
              </a:rPr>
              <a:t>I/O</a:t>
            </a: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串行工作。</a:t>
            </a:r>
          </a:p>
        </p:txBody>
      </p:sp>
      <p:sp>
        <p:nvSpPr>
          <p:cNvPr id="60" name="文本框 59">
            <a:extLst>
              <a:ext uri="{FF2B5EF4-FFF2-40B4-BE49-F238E27FC236}">
                <a16:creationId xmlns:a16="http://schemas.microsoft.com/office/drawing/2014/main" id="{899638D4-A270-486B-AA49-136AB6EF5846}"/>
              </a:ext>
            </a:extLst>
          </p:cNvPr>
          <p:cNvSpPr txBox="1"/>
          <p:nvPr/>
        </p:nvSpPr>
        <p:spPr>
          <a:xfrm>
            <a:off x="7559503" y="4146627"/>
            <a:ext cx="4560522" cy="2308324"/>
          </a:xfrm>
          <a:prstGeom prst="rect">
            <a:avLst/>
          </a:prstGeom>
          <a:solidFill>
            <a:schemeClr val="accent5">
              <a:lumMod val="20000"/>
              <a:lumOff val="80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chemeClr val="accent6">
                    <a:lumMod val="75000"/>
                  </a:schemeClr>
                </a:solidFill>
                <a:effectLst/>
                <a:uLnTx/>
                <a:uFillTx/>
                <a:latin typeface="微软雅黑" panose="020B0503020204020204" pitchFamily="34" charset="-122"/>
                <a:ea typeface="微软雅黑" panose="020B0503020204020204" pitchFamily="34" charset="-122"/>
                <a:cs typeface="+mn-cs"/>
              </a:rPr>
              <a:t>优点：接口设计简单、设备量少</a:t>
            </a:r>
            <a:endParaRPr kumimoji="0" lang="en-US" altLang="zh-CN" sz="2400" b="0" i="0" u="none" strike="noStrike" kern="1200" cap="none" spc="0" normalizeH="0" baseline="0" noProof="0" dirty="0">
              <a:ln>
                <a:noFill/>
              </a:ln>
              <a:solidFill>
                <a:schemeClr val="accent6">
                  <a:lumMod val="7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缺点：</a:t>
            </a:r>
            <a:r>
              <a:rPr kumimoji="0" lang="en-US" altLang="zh-CN"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CPU</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在信息传送过程中要花费很多时间用于查询和等待，而且在一段时间内只能和一台外设交换信息，效率较低</a:t>
            </a:r>
            <a:endParaRPr kumimoji="0" lang="en-US" altLang="zh-CN"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8372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500"/>
                                        <p:tgtEl>
                                          <p:spTgt spid="5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10"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500"/>
                                        <p:tgtEl>
                                          <p:spTgt spid="5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3"/>
                                        </p:tgtEl>
                                        <p:attrNameLst>
                                          <p:attrName>style.visibility</p:attrName>
                                        </p:attrNameLst>
                                      </p:cBhvr>
                                      <p:to>
                                        <p:strVal val="visible"/>
                                      </p:to>
                                    </p:set>
                                    <p:animEffect transition="in" filter="fade">
                                      <p:cBhvr>
                                        <p:cTn id="96" dur="500"/>
                                        <p:tgtEl>
                                          <p:spTgt spid="1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fade">
                                      <p:cBhvr>
                                        <p:cTn id="101" dur="500"/>
                                        <p:tgtEl>
                                          <p:spTgt spid="56"/>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500"/>
                                        <p:tgtEl>
                                          <p:spTgt spid="2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fade">
                                      <p:cBhvr>
                                        <p:cTn id="109" dur="500"/>
                                        <p:tgtEl>
                                          <p:spTgt spid="4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9"/>
                                        </p:tgtEl>
                                        <p:attrNameLst>
                                          <p:attrName>style.visibility</p:attrName>
                                        </p:attrNameLst>
                                      </p:cBhvr>
                                      <p:to>
                                        <p:strVal val="visible"/>
                                      </p:to>
                                    </p:set>
                                    <p:animEffect transition="in" filter="fade">
                                      <p:cBhvr>
                                        <p:cTn id="112" dur="500"/>
                                        <p:tgtEl>
                                          <p:spTgt spid="19"/>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fade">
                                      <p:cBhvr>
                                        <p:cTn id="117" dur="500"/>
                                        <p:tgtEl>
                                          <p:spTgt spid="43"/>
                                        </p:tgtEl>
                                      </p:cBhvr>
                                    </p:animEffect>
                                  </p:childTnLst>
                                </p:cTn>
                              </p:par>
                              <p:par>
                                <p:cTn id="118" presetID="10" presetClass="entr" presetSubtype="0" fill="hold" nodeType="withEffect">
                                  <p:stCondLst>
                                    <p:cond delay="0"/>
                                  </p:stCondLst>
                                  <p:childTnLst>
                                    <p:set>
                                      <p:cBhvr>
                                        <p:cTn id="119" dur="1" fill="hold">
                                          <p:stCondLst>
                                            <p:cond delay="0"/>
                                          </p:stCondLst>
                                        </p:cTn>
                                        <p:tgtEl>
                                          <p:spTgt spid="39"/>
                                        </p:tgtEl>
                                        <p:attrNameLst>
                                          <p:attrName>style.visibility</p:attrName>
                                        </p:attrNameLst>
                                      </p:cBhvr>
                                      <p:to>
                                        <p:strVal val="visible"/>
                                      </p:to>
                                    </p:set>
                                    <p:animEffect transition="in" filter="fade">
                                      <p:cBhvr>
                                        <p:cTn id="120" dur="500"/>
                                        <p:tgtEl>
                                          <p:spTgt spid="39"/>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fade">
                                      <p:cBhvr>
                                        <p:cTn id="125" dur="500"/>
                                        <p:tgtEl>
                                          <p:spTgt spid="57"/>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fade">
                                      <p:cBhvr>
                                        <p:cTn id="130" dur="500"/>
                                        <p:tgtEl>
                                          <p:spTgt spid="58"/>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60"/>
                                        </p:tgtEl>
                                        <p:attrNameLst>
                                          <p:attrName>style.visibility</p:attrName>
                                        </p:attrNameLst>
                                      </p:cBhvr>
                                      <p:to>
                                        <p:strVal val="visible"/>
                                      </p:to>
                                    </p:set>
                                    <p:animEffect transition="in" filter="fade">
                                      <p:cBhvr>
                                        <p:cTn id="13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3" grpId="0" animBg="1"/>
      <p:bldP spid="14" grpId="0" animBg="1"/>
      <p:bldP spid="15" grpId="0" animBg="1"/>
      <p:bldP spid="17" grpId="0" animBg="1"/>
      <p:bldP spid="18" grpId="0" animBg="1"/>
      <p:bldP spid="19" grpId="0" animBg="1"/>
      <p:bldP spid="42" grpId="0"/>
      <p:bldP spid="43" grpId="0"/>
      <p:bldP spid="44" grpId="0"/>
      <p:bldP spid="45" grpId="0"/>
      <p:bldP spid="50" grpId="0" animBg="1"/>
      <p:bldP spid="51" grpId="0" animBg="1"/>
      <p:bldP spid="52" grpId="0" animBg="1"/>
      <p:bldP spid="53" grpId="0" animBg="1"/>
      <p:bldP spid="54" grpId="0" animBg="1"/>
      <p:bldP spid="55" grpId="0" animBg="1"/>
      <p:bldP spid="56" grpId="0" animBg="1"/>
      <p:bldP spid="57" grpId="0" animBg="1"/>
      <p:bldP spid="58" grpId="0" animBg="1"/>
      <p:bldP spid="6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814031" y="0"/>
            <a:ext cx="4563938"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程序查询方式接口结构</a:t>
            </a:r>
          </a:p>
        </p:txBody>
      </p:sp>
      <p:pic>
        <p:nvPicPr>
          <p:cNvPr id="3" name="图片 2">
            <a:extLst>
              <a:ext uri="{FF2B5EF4-FFF2-40B4-BE49-F238E27FC236}">
                <a16:creationId xmlns:a16="http://schemas.microsoft.com/office/drawing/2014/main" id="{D62BCACD-B2F3-41DF-A55B-25133643CF16}"/>
              </a:ext>
            </a:extLst>
          </p:cNvPr>
          <p:cNvPicPr>
            <a:picLocks noChangeAspect="1"/>
          </p:cNvPicPr>
          <p:nvPr/>
        </p:nvPicPr>
        <p:blipFill>
          <a:blip r:embed="rId3"/>
          <a:stretch>
            <a:fillRect/>
          </a:stretch>
        </p:blipFill>
        <p:spPr>
          <a:xfrm>
            <a:off x="0" y="626546"/>
            <a:ext cx="12192000" cy="5982056"/>
          </a:xfrm>
          <a:prstGeom prst="rect">
            <a:avLst/>
          </a:prstGeom>
        </p:spPr>
      </p:pic>
    </p:spTree>
    <p:extLst>
      <p:ext uri="{BB962C8B-B14F-4D97-AF65-F5344CB8AC3E}">
        <p14:creationId xmlns:p14="http://schemas.microsoft.com/office/powerpoint/2010/main" val="1325958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814031" y="0"/>
            <a:ext cx="4563938"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程序查询方式例题</a:t>
            </a:r>
          </a:p>
        </p:txBody>
      </p:sp>
      <p:sp>
        <p:nvSpPr>
          <p:cNvPr id="4" name="文本框 3">
            <a:extLst>
              <a:ext uri="{FF2B5EF4-FFF2-40B4-BE49-F238E27FC236}">
                <a16:creationId xmlns:a16="http://schemas.microsoft.com/office/drawing/2014/main" id="{9723DCD7-E57A-40E8-84E8-7034C1800DCA}"/>
              </a:ext>
            </a:extLst>
          </p:cNvPr>
          <p:cNvSpPr txBox="1"/>
          <p:nvPr/>
        </p:nvSpPr>
        <p:spPr>
          <a:xfrm>
            <a:off x="74140" y="584775"/>
            <a:ext cx="12043720" cy="1569660"/>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在程序查询方式的输入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输出系统中，假设不考虑处理时间，每一个查询操作需要</a:t>
            </a:r>
            <a:r>
              <a:rPr lang="en-US" altLang="zh-CN" sz="2400" dirty="0">
                <a:latin typeface="微软雅黑" panose="020B0503020204020204" pitchFamily="34" charset="-122"/>
                <a:ea typeface="微软雅黑" panose="020B0503020204020204" pitchFamily="34" charset="-122"/>
              </a:rPr>
              <a:t>100</a:t>
            </a:r>
            <a:r>
              <a:rPr lang="zh-CN" altLang="en-US" sz="2400" dirty="0">
                <a:latin typeface="微软雅黑" panose="020B0503020204020204" pitchFamily="34" charset="-122"/>
                <a:ea typeface="微软雅黑" panose="020B0503020204020204" pitchFamily="34" charset="-122"/>
              </a:rPr>
              <a:t>个时钟周期，</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的时钟频率为</a:t>
            </a:r>
            <a:r>
              <a:rPr lang="en-US" altLang="zh-CN" sz="2400" dirty="0">
                <a:latin typeface="微软雅黑" panose="020B0503020204020204" pitchFamily="34" charset="-122"/>
                <a:ea typeface="微软雅黑" panose="020B0503020204020204" pitchFamily="34" charset="-122"/>
              </a:rPr>
              <a:t>50MHz</a:t>
            </a:r>
            <a:r>
              <a:rPr lang="zh-CN" altLang="en-US" sz="2400" dirty="0">
                <a:latin typeface="微软雅黑" panose="020B0503020204020204" pitchFamily="34" charset="-122"/>
                <a:ea typeface="微软雅黑" panose="020B0503020204020204" pitchFamily="34" charset="-122"/>
              </a:rPr>
              <a:t>。现有鼠标和硬盘两个设备，而且</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必须每秒对鼠标进行</a:t>
            </a:r>
            <a:r>
              <a:rPr lang="en-US" altLang="zh-CN" sz="2400" dirty="0">
                <a:latin typeface="微软雅黑" panose="020B0503020204020204" pitchFamily="34" charset="-122"/>
                <a:ea typeface="微软雅黑" panose="020B0503020204020204" pitchFamily="34" charset="-122"/>
              </a:rPr>
              <a:t>30</a:t>
            </a:r>
            <a:r>
              <a:rPr lang="zh-CN" altLang="en-US" sz="2400" dirty="0">
                <a:latin typeface="微软雅黑" panose="020B0503020204020204" pitchFamily="34" charset="-122"/>
                <a:ea typeface="微软雅黑" panose="020B0503020204020204" pitchFamily="34" charset="-122"/>
              </a:rPr>
              <a:t>次查询，硬盘以</a:t>
            </a:r>
            <a:r>
              <a:rPr lang="en-US" altLang="zh-CN" sz="2400" dirty="0">
                <a:latin typeface="微软雅黑" panose="020B0503020204020204" pitchFamily="34" charset="-122"/>
                <a:ea typeface="微软雅黑" panose="020B0503020204020204" pitchFamily="34" charset="-122"/>
              </a:rPr>
              <a:t>32</a:t>
            </a:r>
            <a:r>
              <a:rPr lang="zh-CN" altLang="en-US" sz="2400" dirty="0">
                <a:latin typeface="微软雅黑" panose="020B0503020204020204" pitchFamily="34" charset="-122"/>
                <a:ea typeface="微软雅黑" panose="020B0503020204020204" pitchFamily="34" charset="-122"/>
              </a:rPr>
              <a:t>位字长为单位传输数据，即每</a:t>
            </a:r>
            <a:r>
              <a:rPr lang="en-US" altLang="zh-CN" sz="2400" dirty="0">
                <a:latin typeface="微软雅黑" panose="020B0503020204020204" pitchFamily="34" charset="-122"/>
                <a:ea typeface="微软雅黑" panose="020B0503020204020204" pitchFamily="34" charset="-122"/>
              </a:rPr>
              <a:t>32</a:t>
            </a:r>
            <a:r>
              <a:rPr lang="zh-CN" altLang="en-US" sz="2400" dirty="0">
                <a:latin typeface="微软雅黑" panose="020B0503020204020204" pitchFamily="34" charset="-122"/>
                <a:ea typeface="微软雅黑" panose="020B0503020204020204" pitchFamily="34" charset="-122"/>
              </a:rPr>
              <a:t>位被</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查询一次，传输率为</a:t>
            </a:r>
            <a:r>
              <a:rPr lang="en-US" altLang="zh-CN" sz="2400" dirty="0">
                <a:latin typeface="微软雅黑" panose="020B0503020204020204" pitchFamily="34" charset="-122"/>
                <a:ea typeface="微软雅黑" panose="020B0503020204020204" pitchFamily="34" charset="-122"/>
              </a:rPr>
              <a:t>2×2^20B/s</a:t>
            </a:r>
            <a:r>
              <a:rPr lang="zh-CN" altLang="en-US" sz="2400" dirty="0">
                <a:latin typeface="微软雅黑" panose="020B0503020204020204" pitchFamily="34" charset="-122"/>
                <a:ea typeface="微软雅黑" panose="020B0503020204020204" pitchFamily="34" charset="-122"/>
              </a:rPr>
              <a:t>。求</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对这两个设备查询所花费的时间比率，由此可得出什么结论？</a:t>
            </a:r>
            <a:endParaRPr lang="en-US" altLang="zh-CN" sz="24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F4F9204F-957B-456C-85E8-7B3D4612E341}"/>
              </a:ext>
            </a:extLst>
          </p:cNvPr>
          <p:cNvSpPr txBox="1"/>
          <p:nvPr/>
        </p:nvSpPr>
        <p:spPr>
          <a:xfrm>
            <a:off x="74140" y="2278003"/>
            <a:ext cx="12043720" cy="4301306"/>
          </a:xfrm>
          <a:prstGeom prst="rect">
            <a:avLst/>
          </a:prstGeom>
          <a:noFill/>
        </p:spPr>
        <p:txBody>
          <a:bodyPr wrap="square">
            <a:spAutoFit/>
          </a:bodyPr>
          <a:lstStyle/>
          <a:p>
            <a:pPr>
              <a:lnSpc>
                <a:spcPts val="3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一个时钟周期为</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1/50MHz=20ns</a:t>
            </a:r>
          </a:p>
          <a:p>
            <a:pPr>
              <a:lnSpc>
                <a:spcPts val="3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一个查询操作耗时 </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100×20ns=2000ns</a:t>
            </a:r>
          </a:p>
          <a:p>
            <a:pPr>
              <a:lnSpc>
                <a:spcPts val="3000"/>
              </a:lnSpc>
            </a:pP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1</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）鼠标</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a:p>
            <a:pPr>
              <a:lnSpc>
                <a:spcPts val="3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每秒查询鼠标耗时 </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30×2000ns=60000ns</a:t>
            </a:r>
          </a:p>
          <a:p>
            <a:pPr>
              <a:lnSpc>
                <a:spcPts val="3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查询鼠标所花费的时间比率</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=60000ns/1s=0.006%</a:t>
            </a:r>
          </a:p>
          <a:p>
            <a:pPr>
              <a:lnSpc>
                <a:spcPts val="3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对鼠标的查询基本不影响</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CPU</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的性能</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a:p>
            <a:pPr>
              <a:lnSpc>
                <a:spcPts val="3000"/>
              </a:lnSpc>
            </a:pP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2</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）硬盘</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a:p>
            <a:pPr>
              <a:lnSpc>
                <a:spcPts val="3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每秒需要查询 </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(2×2^20B)/32 = 2^19</a:t>
            </a:r>
          </a:p>
          <a:p>
            <a:pPr>
              <a:lnSpc>
                <a:spcPts val="3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查询硬盘耗时 </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2^19×2000ns=1.05s</a:t>
            </a:r>
          </a:p>
          <a:p>
            <a:pPr>
              <a:lnSpc>
                <a:spcPts val="3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查询硬盘所花费时间比率</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=1.05s/1s=105%</a:t>
            </a:r>
          </a:p>
          <a:p>
            <a:pPr>
              <a:lnSpc>
                <a:spcPts val="3000"/>
              </a:lnSpc>
            </a:pP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CPU</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将全部时间用于对硬盘的查询也不能满足硬盘传输速度的要求</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739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fade">
                                      <p:cBhvr>
                                        <p:cTn id="47" dur="500"/>
                                        <p:tgtEl>
                                          <p:spTgt spid="5">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8" end="8"/>
                                            </p:txEl>
                                          </p:spTgt>
                                        </p:tgtEl>
                                        <p:attrNameLst>
                                          <p:attrName>style.visibility</p:attrName>
                                        </p:attrNameLst>
                                      </p:cBhvr>
                                      <p:to>
                                        <p:strVal val="visible"/>
                                      </p:to>
                                    </p:set>
                                    <p:animEffect transition="in" filter="fade">
                                      <p:cBhvr>
                                        <p:cTn id="52" dur="500"/>
                                        <p:tgtEl>
                                          <p:spTgt spid="5">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9" end="9"/>
                                            </p:txEl>
                                          </p:spTgt>
                                        </p:tgtEl>
                                        <p:attrNameLst>
                                          <p:attrName>style.visibility</p:attrName>
                                        </p:attrNameLst>
                                      </p:cBhvr>
                                      <p:to>
                                        <p:strVal val="visible"/>
                                      </p:to>
                                    </p:set>
                                    <p:animEffect transition="in" filter="fade">
                                      <p:cBhvr>
                                        <p:cTn id="57" dur="500"/>
                                        <p:tgtEl>
                                          <p:spTgt spid="5">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10" end="10"/>
                                            </p:txEl>
                                          </p:spTgt>
                                        </p:tgtEl>
                                        <p:attrNameLst>
                                          <p:attrName>style.visibility</p:attrName>
                                        </p:attrNameLst>
                                      </p:cBhvr>
                                      <p:to>
                                        <p:strVal val="visible"/>
                                      </p:to>
                                    </p:set>
                                    <p:animEffect transition="in" filter="fade">
                                      <p:cBhvr>
                                        <p:cTn id="6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814031" y="0"/>
            <a:ext cx="4563938"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程序查询方式小结</a:t>
            </a:r>
          </a:p>
        </p:txBody>
      </p:sp>
      <p:sp>
        <p:nvSpPr>
          <p:cNvPr id="5" name="文本框 4">
            <a:extLst>
              <a:ext uri="{FF2B5EF4-FFF2-40B4-BE49-F238E27FC236}">
                <a16:creationId xmlns:a16="http://schemas.microsoft.com/office/drawing/2014/main" id="{F4F9204F-957B-456C-85E8-7B3D4612E341}"/>
              </a:ext>
            </a:extLst>
          </p:cNvPr>
          <p:cNvSpPr txBox="1"/>
          <p:nvPr/>
        </p:nvSpPr>
        <p:spPr>
          <a:xfrm>
            <a:off x="194548" y="3126081"/>
            <a:ext cx="6305106" cy="3147144"/>
          </a:xfrm>
          <a:prstGeom prst="rect">
            <a:avLst/>
          </a:prstGeom>
          <a:noFill/>
        </p:spPr>
        <p:txBody>
          <a:bodyPr wrap="square">
            <a:spAutoFit/>
          </a:bodyPr>
          <a:lstStyle/>
          <a:p>
            <a:pPr>
              <a:lnSpc>
                <a:spcPts val="3000"/>
              </a:lnSpc>
            </a:pP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一旦启动</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，必须停止现行程序的运行，并在现行程序中插入一段程序。</a:t>
            </a:r>
            <a:endParaRPr lang="en-US" altLang="zh-CN" sz="2400" dirty="0">
              <a:latin typeface="微软雅黑" panose="020B0503020204020204" pitchFamily="34" charset="-122"/>
              <a:ea typeface="微软雅黑" panose="020B0503020204020204" pitchFamily="34" charset="-122"/>
            </a:endParaRPr>
          </a:p>
          <a:p>
            <a:pPr>
              <a:lnSpc>
                <a:spcPts val="3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主要特点：</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CPU</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有</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踏步</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等待现象，</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CPU</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与</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I/O</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串行工作。</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a:p>
            <a:pPr>
              <a:lnSpc>
                <a:spcPts val="3000"/>
              </a:lnSpc>
            </a:pPr>
            <a:r>
              <a:rPr lang="zh-CN" altLang="en-US" sz="2400" dirty="0">
                <a:solidFill>
                  <a:srgbClr val="00B050"/>
                </a:solidFill>
                <a:latin typeface="微软雅黑" panose="020B0503020204020204" pitchFamily="34" charset="-122"/>
                <a:ea typeface="微软雅黑" panose="020B0503020204020204" pitchFamily="34" charset="-122"/>
              </a:rPr>
              <a:t>优点：接口设计简单、设备量少。</a:t>
            </a:r>
            <a:endParaRPr lang="en-US" altLang="zh-CN" sz="2400" dirty="0">
              <a:solidFill>
                <a:srgbClr val="00B050"/>
              </a:solidFill>
              <a:latin typeface="微软雅黑" panose="020B0503020204020204" pitchFamily="34" charset="-122"/>
              <a:ea typeface="微软雅黑" panose="020B0503020204020204" pitchFamily="34" charset="-122"/>
            </a:endParaRPr>
          </a:p>
          <a:p>
            <a:pPr>
              <a:lnSpc>
                <a:spcPts val="3000"/>
              </a:lnSpc>
            </a:pPr>
            <a:r>
              <a:rPr lang="zh-CN" altLang="en-US" sz="2400" dirty="0">
                <a:solidFill>
                  <a:srgbClr val="C00000"/>
                </a:solidFill>
                <a:latin typeface="微软雅黑" panose="020B0503020204020204" pitchFamily="34" charset="-122"/>
                <a:ea typeface="微软雅黑" panose="020B0503020204020204" pitchFamily="34" charset="-122"/>
              </a:rPr>
              <a:t>缺点：</a:t>
            </a:r>
            <a:r>
              <a:rPr lang="en-US" altLang="zh-CN" sz="2400" dirty="0">
                <a:solidFill>
                  <a:srgbClr val="C00000"/>
                </a:solidFill>
                <a:latin typeface="微软雅黑" panose="020B0503020204020204" pitchFamily="34" charset="-122"/>
                <a:ea typeface="微软雅黑" panose="020B0503020204020204" pitchFamily="34" charset="-122"/>
              </a:rPr>
              <a:t>CPU</a:t>
            </a:r>
            <a:r>
              <a:rPr lang="zh-CN" altLang="en-US" sz="2400" dirty="0">
                <a:solidFill>
                  <a:srgbClr val="C00000"/>
                </a:solidFill>
                <a:latin typeface="微软雅黑" panose="020B0503020204020204" pitchFamily="34" charset="-122"/>
                <a:ea typeface="微软雅黑" panose="020B0503020204020204" pitchFamily="34" charset="-122"/>
              </a:rPr>
              <a:t>在信息传送过程中要花费很多时间用于查询和等待，而且在一段时间内只能和一台外设交换信息，效率较低。</a:t>
            </a:r>
            <a:endParaRPr lang="en-US" altLang="zh-CN" sz="2400" dirty="0">
              <a:solidFill>
                <a:srgbClr val="C00000"/>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CAA8B0B-E950-4C13-96A4-FDC6D0F06BB3}"/>
              </a:ext>
            </a:extLst>
          </p:cNvPr>
          <p:cNvPicPr>
            <a:picLocks noChangeAspect="1"/>
          </p:cNvPicPr>
          <p:nvPr/>
        </p:nvPicPr>
        <p:blipFill>
          <a:blip r:embed="rId3"/>
          <a:stretch>
            <a:fillRect/>
          </a:stretch>
        </p:blipFill>
        <p:spPr>
          <a:xfrm>
            <a:off x="330472" y="584775"/>
            <a:ext cx="11531055" cy="1972502"/>
          </a:xfrm>
          <a:prstGeom prst="rect">
            <a:avLst/>
          </a:prstGeom>
        </p:spPr>
      </p:pic>
      <p:pic>
        <p:nvPicPr>
          <p:cNvPr id="3" name="图片 2">
            <a:extLst>
              <a:ext uri="{FF2B5EF4-FFF2-40B4-BE49-F238E27FC236}">
                <a16:creationId xmlns:a16="http://schemas.microsoft.com/office/drawing/2014/main" id="{5EBB9364-FD05-4406-9CD3-4D0886DAE2AA}"/>
              </a:ext>
            </a:extLst>
          </p:cNvPr>
          <p:cNvPicPr>
            <a:picLocks noChangeAspect="1"/>
          </p:cNvPicPr>
          <p:nvPr/>
        </p:nvPicPr>
        <p:blipFill rotWithShape="1">
          <a:blip r:embed="rId4"/>
          <a:srcRect l="27543" r="17003"/>
          <a:stretch/>
        </p:blipFill>
        <p:spPr>
          <a:xfrm>
            <a:off x="6999292" y="2557277"/>
            <a:ext cx="4862236" cy="4300723"/>
          </a:xfrm>
          <a:prstGeom prst="rect">
            <a:avLst/>
          </a:prstGeom>
        </p:spPr>
      </p:pic>
    </p:spTree>
    <p:extLst>
      <p:ext uri="{BB962C8B-B14F-4D97-AF65-F5344CB8AC3E}">
        <p14:creationId xmlns:p14="http://schemas.microsoft.com/office/powerpoint/2010/main" val="253019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814031" y="0"/>
            <a:ext cx="4563938"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本节总览</a:t>
            </a:r>
          </a:p>
        </p:txBody>
      </p:sp>
      <p:pic>
        <p:nvPicPr>
          <p:cNvPr id="8" name="图片 7">
            <a:extLst>
              <a:ext uri="{FF2B5EF4-FFF2-40B4-BE49-F238E27FC236}">
                <a16:creationId xmlns:a16="http://schemas.microsoft.com/office/drawing/2014/main" id="{5E354E5D-28E5-4D2F-B59B-6AFA5BB2D12D}"/>
              </a:ext>
            </a:extLst>
          </p:cNvPr>
          <p:cNvPicPr>
            <a:picLocks noChangeAspect="1"/>
          </p:cNvPicPr>
          <p:nvPr/>
        </p:nvPicPr>
        <p:blipFill>
          <a:blip r:embed="rId3"/>
          <a:stretch>
            <a:fillRect/>
          </a:stretch>
        </p:blipFill>
        <p:spPr>
          <a:xfrm>
            <a:off x="314325" y="1014412"/>
            <a:ext cx="11563350" cy="4829175"/>
          </a:xfrm>
          <a:prstGeom prst="rect">
            <a:avLst/>
          </a:prstGeom>
        </p:spPr>
      </p:pic>
    </p:spTree>
    <p:extLst>
      <p:ext uri="{BB962C8B-B14F-4D97-AF65-F5344CB8AC3E}">
        <p14:creationId xmlns:p14="http://schemas.microsoft.com/office/powerpoint/2010/main" val="1498830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814031" y="0"/>
            <a:ext cx="4563938"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中断的基本概念</a:t>
            </a:r>
          </a:p>
        </p:txBody>
      </p:sp>
      <p:sp>
        <p:nvSpPr>
          <p:cNvPr id="4" name="文本框 3">
            <a:extLst>
              <a:ext uri="{FF2B5EF4-FFF2-40B4-BE49-F238E27FC236}">
                <a16:creationId xmlns:a16="http://schemas.microsoft.com/office/drawing/2014/main" id="{9723DCD7-E57A-40E8-84E8-7034C1800DCA}"/>
              </a:ext>
            </a:extLst>
          </p:cNvPr>
          <p:cNvSpPr txBox="1"/>
          <p:nvPr/>
        </p:nvSpPr>
        <p:spPr>
          <a:xfrm>
            <a:off x="74140" y="584775"/>
            <a:ext cx="12043720" cy="1292662"/>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程序中断是指在计算机执行现行程序的过程中，出现某些急需处理的异常情况或特殊请求，</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暂时中止现行程序，而转去对这些异常情况或特殊请求进行处理，在处理完毕后</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又自动返回到现行程序的断点处，继续执行原程序。</a:t>
            </a:r>
            <a:endParaRPr lang="en-US" altLang="zh-CN" sz="2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8D0B77C-CF11-40E0-951A-971CF0BCB94A}"/>
              </a:ext>
            </a:extLst>
          </p:cNvPr>
          <p:cNvPicPr>
            <a:picLocks noChangeAspect="1"/>
          </p:cNvPicPr>
          <p:nvPr/>
        </p:nvPicPr>
        <p:blipFill>
          <a:blip r:embed="rId3"/>
          <a:stretch>
            <a:fillRect/>
          </a:stretch>
        </p:blipFill>
        <p:spPr>
          <a:xfrm>
            <a:off x="192408" y="1877437"/>
            <a:ext cx="6459387" cy="4744995"/>
          </a:xfrm>
          <a:prstGeom prst="rect">
            <a:avLst/>
          </a:prstGeom>
        </p:spPr>
      </p:pic>
      <p:sp>
        <p:nvSpPr>
          <p:cNvPr id="7" name="文本框 6">
            <a:extLst>
              <a:ext uri="{FF2B5EF4-FFF2-40B4-BE49-F238E27FC236}">
                <a16:creationId xmlns:a16="http://schemas.microsoft.com/office/drawing/2014/main" id="{A2D03EFC-163E-4537-A153-7C40E7F189E7}"/>
              </a:ext>
            </a:extLst>
          </p:cNvPr>
          <p:cNvSpPr txBox="1"/>
          <p:nvPr/>
        </p:nvSpPr>
        <p:spPr>
          <a:xfrm>
            <a:off x="6685006" y="2003165"/>
            <a:ext cx="5506994" cy="3693319"/>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工作流程：</a:t>
            </a:r>
            <a:endParaRPr lang="en-US" altLang="zh-CN" sz="2600" dirty="0">
              <a:latin typeface="微软雅黑" panose="020B0503020204020204" pitchFamily="34" charset="-122"/>
              <a:ea typeface="微软雅黑" panose="020B0503020204020204" pitchFamily="34" charset="-122"/>
            </a:endParaRPr>
          </a:p>
          <a:p>
            <a:r>
              <a:rPr lang="en-US" altLang="zh-CN" sz="2600" dirty="0">
                <a:latin typeface="微软雅黑" panose="020B0503020204020204" pitchFamily="34" charset="-122"/>
                <a:ea typeface="微软雅黑" panose="020B0503020204020204" pitchFamily="34" charset="-122"/>
              </a:rPr>
              <a:t>1. </a:t>
            </a:r>
            <a:r>
              <a:rPr lang="zh-CN" altLang="en-US" sz="2600" b="1" dirty="0">
                <a:latin typeface="微软雅黑" panose="020B0503020204020204" pitchFamily="34" charset="-122"/>
                <a:ea typeface="微软雅黑" panose="020B0503020204020204" pitchFamily="34" charset="-122"/>
              </a:rPr>
              <a:t>中断请求</a:t>
            </a:r>
            <a:endParaRPr lang="en-US" altLang="zh-CN" sz="2600" b="1" dirty="0">
              <a:latin typeface="微软雅黑" panose="020B0503020204020204" pitchFamily="34" charset="-122"/>
              <a:ea typeface="微软雅黑" panose="020B0503020204020204" pitchFamily="34" charset="-122"/>
            </a:endParaRPr>
          </a:p>
          <a:p>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中断源向</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发送中断请求信号</a:t>
            </a:r>
            <a:endParaRPr lang="en-US" altLang="zh-CN" sz="2600" dirty="0">
              <a:latin typeface="微软雅黑" panose="020B0503020204020204" pitchFamily="34" charset="-122"/>
              <a:ea typeface="微软雅黑" panose="020B0503020204020204" pitchFamily="34" charset="-122"/>
            </a:endParaRPr>
          </a:p>
          <a:p>
            <a:r>
              <a:rPr lang="en-US" altLang="zh-CN" sz="2600" dirty="0">
                <a:latin typeface="微软雅黑" panose="020B0503020204020204" pitchFamily="34" charset="-122"/>
                <a:ea typeface="微软雅黑" panose="020B0503020204020204" pitchFamily="34" charset="-122"/>
              </a:rPr>
              <a:t>2. </a:t>
            </a:r>
            <a:r>
              <a:rPr lang="zh-CN" altLang="en-US" sz="2600" b="1" dirty="0">
                <a:latin typeface="微软雅黑" panose="020B0503020204020204" pitchFamily="34" charset="-122"/>
                <a:ea typeface="微软雅黑" panose="020B0503020204020204" pitchFamily="34" charset="-122"/>
              </a:rPr>
              <a:t>中断响应</a:t>
            </a:r>
            <a:endParaRPr lang="en-US" altLang="zh-CN" sz="2600" b="1" dirty="0">
              <a:latin typeface="微软雅黑" panose="020B0503020204020204" pitchFamily="34" charset="-122"/>
              <a:ea typeface="微软雅黑" panose="020B0503020204020204" pitchFamily="34" charset="-122"/>
            </a:endParaRPr>
          </a:p>
          <a:p>
            <a:r>
              <a:rPr lang="zh-CN" altLang="en-US" sz="2600" dirty="0">
                <a:latin typeface="微软雅黑" panose="020B0503020204020204" pitchFamily="34" charset="-122"/>
                <a:ea typeface="微软雅黑" panose="020B0503020204020204" pitchFamily="34" charset="-122"/>
              </a:rPr>
              <a:t>    响应中断的条件</a:t>
            </a:r>
            <a:endParaRPr lang="en-US" altLang="zh-CN" sz="2600" dirty="0">
              <a:latin typeface="微软雅黑" panose="020B0503020204020204" pitchFamily="34" charset="-122"/>
              <a:ea typeface="微软雅黑" panose="020B0503020204020204" pitchFamily="34" charset="-122"/>
            </a:endParaRPr>
          </a:p>
          <a:p>
            <a:r>
              <a:rPr lang="zh-CN" altLang="en-US" sz="2600" dirty="0">
                <a:latin typeface="微软雅黑" panose="020B0503020204020204" pitchFamily="34" charset="-122"/>
                <a:ea typeface="微软雅黑" panose="020B0503020204020204" pitchFamily="34" charset="-122"/>
              </a:rPr>
              <a:t>    中断判优</a:t>
            </a:r>
            <a:endParaRPr lang="en-US" altLang="zh-CN" sz="2600" dirty="0">
              <a:latin typeface="微软雅黑" panose="020B0503020204020204" pitchFamily="34" charset="-122"/>
              <a:ea typeface="微软雅黑" panose="020B0503020204020204" pitchFamily="34" charset="-122"/>
            </a:endParaRPr>
          </a:p>
          <a:p>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中断隐指令</a:t>
            </a:r>
            <a:endParaRPr lang="en-US" altLang="zh-CN" sz="2600" dirty="0">
              <a:latin typeface="微软雅黑" panose="020B0503020204020204" pitchFamily="34" charset="-122"/>
              <a:ea typeface="微软雅黑" panose="020B0503020204020204" pitchFamily="34" charset="-122"/>
            </a:endParaRPr>
          </a:p>
          <a:p>
            <a:r>
              <a:rPr lang="en-US" altLang="zh-CN" sz="2600" dirty="0">
                <a:latin typeface="微软雅黑" panose="020B0503020204020204" pitchFamily="34" charset="-122"/>
                <a:ea typeface="微软雅黑" panose="020B0503020204020204" pitchFamily="34" charset="-122"/>
              </a:rPr>
              <a:t>3. </a:t>
            </a:r>
            <a:r>
              <a:rPr lang="zh-CN" altLang="en-US" sz="2600" b="1" dirty="0">
                <a:latin typeface="微软雅黑" panose="020B0503020204020204" pitchFamily="34" charset="-122"/>
                <a:ea typeface="微软雅黑" panose="020B0503020204020204" pitchFamily="34" charset="-122"/>
              </a:rPr>
              <a:t>中断处理</a:t>
            </a:r>
            <a:endParaRPr lang="en-US" altLang="zh-CN" sz="2600" dirty="0">
              <a:latin typeface="微软雅黑" panose="020B0503020204020204" pitchFamily="34" charset="-122"/>
              <a:ea typeface="微软雅黑" panose="020B0503020204020204" pitchFamily="34" charset="-122"/>
            </a:endParaRPr>
          </a:p>
          <a:p>
            <a:r>
              <a:rPr lang="zh-CN" altLang="en-US" sz="2600" dirty="0">
                <a:latin typeface="微软雅黑" panose="020B0503020204020204" pitchFamily="34" charset="-122"/>
                <a:ea typeface="微软雅黑" panose="020B0503020204020204" pitchFamily="34" charset="-122"/>
              </a:rPr>
              <a:t>    中断服务程序</a:t>
            </a:r>
            <a:endParaRPr lang="en-US" altLang="zh-CN"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9609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fade">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fade">
                                      <p:cBhvr>
                                        <p:cTn id="32" dur="500"/>
                                        <p:tgtEl>
                                          <p:spTgt spid="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Effect transition="in" filter="fade">
                                      <p:cBhvr>
                                        <p:cTn id="37" dur="5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fade">
                                      <p:cBhvr>
                                        <p:cTn id="42" dur="500"/>
                                        <p:tgtEl>
                                          <p:spTgt spid="7">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6" end="6"/>
                                            </p:txEl>
                                          </p:spTgt>
                                        </p:tgtEl>
                                        <p:attrNameLst>
                                          <p:attrName>style.visibility</p:attrName>
                                        </p:attrNameLst>
                                      </p:cBhvr>
                                      <p:to>
                                        <p:strVal val="visible"/>
                                      </p:to>
                                    </p:set>
                                    <p:animEffect transition="in" filter="fade">
                                      <p:cBhvr>
                                        <p:cTn id="47" dur="500"/>
                                        <p:tgtEl>
                                          <p:spTgt spid="7">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xEl>
                                              <p:pRg st="7" end="7"/>
                                            </p:txEl>
                                          </p:spTgt>
                                        </p:tgtEl>
                                        <p:attrNameLst>
                                          <p:attrName>style.visibility</p:attrName>
                                        </p:attrNameLst>
                                      </p:cBhvr>
                                      <p:to>
                                        <p:strVal val="visible"/>
                                      </p:to>
                                    </p:set>
                                    <p:animEffect transition="in" filter="fade">
                                      <p:cBhvr>
                                        <p:cTn id="52" dur="500"/>
                                        <p:tgtEl>
                                          <p:spTgt spid="7">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8" end="8"/>
                                            </p:txEl>
                                          </p:spTgt>
                                        </p:tgtEl>
                                        <p:attrNameLst>
                                          <p:attrName>style.visibility</p:attrName>
                                        </p:attrNameLst>
                                      </p:cBhvr>
                                      <p:to>
                                        <p:strVal val="visible"/>
                                      </p:to>
                                    </p:set>
                                    <p:animEffect transition="in" filter="fade">
                                      <p:cBhvr>
                                        <p:cTn id="5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814031" y="0"/>
            <a:ext cx="4563938"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中断的应用</a:t>
            </a:r>
          </a:p>
        </p:txBody>
      </p:sp>
      <p:sp>
        <p:nvSpPr>
          <p:cNvPr id="7" name="文本框 6">
            <a:extLst>
              <a:ext uri="{FF2B5EF4-FFF2-40B4-BE49-F238E27FC236}">
                <a16:creationId xmlns:a16="http://schemas.microsoft.com/office/drawing/2014/main" id="{A2D03EFC-163E-4537-A153-7C40E7F189E7}"/>
              </a:ext>
            </a:extLst>
          </p:cNvPr>
          <p:cNvSpPr txBox="1"/>
          <p:nvPr/>
        </p:nvSpPr>
        <p:spPr>
          <a:xfrm>
            <a:off x="451021" y="1385327"/>
            <a:ext cx="11289957" cy="3022430"/>
          </a:xfrm>
          <a:prstGeom prst="rect">
            <a:avLst/>
          </a:prstGeom>
          <a:noFill/>
        </p:spPr>
        <p:txBody>
          <a:bodyPr wrap="square">
            <a:spAutoFit/>
          </a:bodyPr>
          <a:lstStyle/>
          <a:p>
            <a:pPr marL="514350" indent="-514350">
              <a:lnSpc>
                <a:spcPct val="150000"/>
              </a:lnSpc>
              <a:buFont typeface="Arial" panose="020B0604020202020204" pitchFamily="34" charset="0"/>
              <a:buChar char="•"/>
            </a:pPr>
            <a:r>
              <a:rPr lang="zh-CN" altLang="en-US" sz="2600" dirty="0">
                <a:latin typeface="微软雅黑" panose="020B0503020204020204" pitchFamily="34" charset="-122"/>
                <a:ea typeface="微软雅黑" panose="020B0503020204020204" pitchFamily="34" charset="-122"/>
              </a:rPr>
              <a:t>使</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和</a:t>
            </a:r>
            <a:r>
              <a:rPr lang="en-US" altLang="zh-CN" sz="2600" dirty="0">
                <a:latin typeface="微软雅黑" panose="020B0503020204020204" pitchFamily="34" charset="-122"/>
                <a:ea typeface="微软雅黑" panose="020B0503020204020204" pitchFamily="34" charset="-122"/>
              </a:rPr>
              <a:t>I/O</a:t>
            </a:r>
            <a:r>
              <a:rPr lang="zh-CN" altLang="en-US" sz="2600" dirty="0">
                <a:latin typeface="微软雅黑" panose="020B0503020204020204" pitchFamily="34" charset="-122"/>
                <a:ea typeface="微软雅黑" panose="020B0503020204020204" pitchFamily="34" charset="-122"/>
              </a:rPr>
              <a:t>设备并行工作，从而大大提高了</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的工作效率；</a:t>
            </a:r>
          </a:p>
          <a:p>
            <a:pPr marL="514350" indent="-514350">
              <a:lnSpc>
                <a:spcPct val="150000"/>
              </a:lnSpc>
              <a:buFont typeface="Arial" panose="020B0604020202020204" pitchFamily="34" charset="0"/>
              <a:buChar char="•"/>
            </a:pPr>
            <a:r>
              <a:rPr lang="zh-CN" altLang="en-US" sz="2600" dirty="0">
                <a:latin typeface="微软雅黑" panose="020B0503020204020204" pitchFamily="34" charset="-122"/>
                <a:ea typeface="微软雅黑" panose="020B0503020204020204" pitchFamily="34" charset="-122"/>
              </a:rPr>
              <a:t>利用中断来处理故障，提高了机器的可靠性；</a:t>
            </a:r>
          </a:p>
          <a:p>
            <a:pPr marL="514350" indent="-514350">
              <a:lnSpc>
                <a:spcPct val="150000"/>
              </a:lnSpc>
              <a:buFont typeface="Arial" panose="020B0604020202020204" pitchFamily="34" charset="0"/>
              <a:buChar char="•"/>
            </a:pPr>
            <a:r>
              <a:rPr lang="zh-CN" altLang="en-US" sz="2600" dirty="0">
                <a:latin typeface="微软雅黑" panose="020B0503020204020204" pitchFamily="34" charset="-122"/>
                <a:ea typeface="微软雅黑" panose="020B0503020204020204" pitchFamily="34" charset="-122"/>
              </a:rPr>
              <a:t>利用中断进行实时处理；</a:t>
            </a:r>
          </a:p>
          <a:p>
            <a:pPr marL="514350" indent="-514350">
              <a:lnSpc>
                <a:spcPct val="150000"/>
              </a:lnSpc>
              <a:buFont typeface="Arial" panose="020B0604020202020204" pitchFamily="34" charset="0"/>
              <a:buChar char="•"/>
            </a:pPr>
            <a:r>
              <a:rPr lang="zh-CN" altLang="en-US" sz="2600" dirty="0">
                <a:latin typeface="微软雅黑" panose="020B0503020204020204" pitchFamily="34" charset="-122"/>
                <a:ea typeface="微软雅黑" panose="020B0503020204020204" pitchFamily="34" charset="-122"/>
              </a:rPr>
              <a:t>利用中断进行人机对话；</a:t>
            </a:r>
          </a:p>
          <a:p>
            <a:pPr marL="514350" indent="-514350">
              <a:lnSpc>
                <a:spcPct val="150000"/>
              </a:lnSpc>
              <a:buFont typeface="Arial" panose="020B0604020202020204" pitchFamily="34" charset="0"/>
              <a:buChar char="•"/>
            </a:pPr>
            <a:r>
              <a:rPr lang="zh-CN" altLang="en-US" sz="2600" dirty="0">
                <a:latin typeface="微软雅黑" panose="020B0503020204020204" pitchFamily="34" charset="-122"/>
                <a:ea typeface="微软雅黑" panose="020B0503020204020204" pitchFamily="34" charset="-122"/>
              </a:rPr>
              <a:t>实现多道程序的运行；</a:t>
            </a:r>
          </a:p>
        </p:txBody>
      </p:sp>
    </p:spTree>
    <p:extLst>
      <p:ext uri="{BB962C8B-B14F-4D97-AF65-F5344CB8AC3E}">
        <p14:creationId xmlns:p14="http://schemas.microsoft.com/office/powerpoint/2010/main" val="303160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814031" y="0"/>
            <a:ext cx="4563938"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中断请求的分类</a:t>
            </a:r>
          </a:p>
        </p:txBody>
      </p:sp>
      <p:graphicFrame>
        <p:nvGraphicFramePr>
          <p:cNvPr id="2" name="图示 1">
            <a:extLst>
              <a:ext uri="{FF2B5EF4-FFF2-40B4-BE49-F238E27FC236}">
                <a16:creationId xmlns:a16="http://schemas.microsoft.com/office/drawing/2014/main" id="{B93882B4-A2F3-46F4-9A2A-DFB39B71D453}"/>
              </a:ext>
            </a:extLst>
          </p:cNvPr>
          <p:cNvGraphicFramePr/>
          <p:nvPr>
            <p:extLst>
              <p:ext uri="{D42A27DB-BD31-4B8C-83A1-F6EECF244321}">
                <p14:modId xmlns:p14="http://schemas.microsoft.com/office/powerpoint/2010/main" val="3267472867"/>
              </p:ext>
            </p:extLst>
          </p:nvPr>
        </p:nvGraphicFramePr>
        <p:xfrm>
          <a:off x="1195170" y="667841"/>
          <a:ext cx="6796215" cy="374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对话气泡: 圆角矩形 4">
            <a:extLst>
              <a:ext uri="{FF2B5EF4-FFF2-40B4-BE49-F238E27FC236}">
                <a16:creationId xmlns:a16="http://schemas.microsoft.com/office/drawing/2014/main" id="{8A404CA0-EBC6-49AE-A134-C2ECD59B7328}"/>
              </a:ext>
            </a:extLst>
          </p:cNvPr>
          <p:cNvSpPr/>
          <p:nvPr/>
        </p:nvSpPr>
        <p:spPr>
          <a:xfrm>
            <a:off x="1195170" y="398967"/>
            <a:ext cx="2038864" cy="1219767"/>
          </a:xfrm>
          <a:prstGeom prst="wedgeRoundRectCallout">
            <a:avLst>
              <a:gd name="adj1" fmla="val 70075"/>
              <a:gd name="adj2" fmla="val 4768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中断源来自</a:t>
            </a:r>
            <a:r>
              <a:rPr lang="en-US" altLang="zh-CN" sz="2400" dirty="0">
                <a:solidFill>
                  <a:schemeClr val="tx1"/>
                </a:solidFill>
                <a:latin typeface="微软雅黑" panose="020B0503020204020204" pitchFamily="34" charset="-122"/>
                <a:ea typeface="微软雅黑" panose="020B0503020204020204" pitchFamily="34" charset="-122"/>
              </a:rPr>
              <a:t>CPU</a:t>
            </a:r>
            <a:r>
              <a:rPr lang="zh-CN" altLang="en-US" sz="2400" dirty="0">
                <a:solidFill>
                  <a:srgbClr val="C00000"/>
                </a:solidFill>
                <a:latin typeface="微软雅黑" panose="020B0503020204020204" pitchFamily="34" charset="-122"/>
                <a:ea typeface="微软雅黑" panose="020B0503020204020204" pitchFamily="34" charset="-122"/>
              </a:rPr>
              <a:t>内部</a:t>
            </a:r>
            <a:r>
              <a:rPr lang="zh-CN" altLang="en-US" sz="2400" dirty="0">
                <a:solidFill>
                  <a:schemeClr val="tx1"/>
                </a:solidFill>
                <a:latin typeface="微软雅黑" panose="020B0503020204020204" pitchFamily="34" charset="-122"/>
                <a:ea typeface="微软雅黑" panose="020B0503020204020204" pitchFamily="34" charset="-122"/>
              </a:rPr>
              <a:t>，又称</a:t>
            </a:r>
            <a:r>
              <a:rPr lang="zh-CN" altLang="en-US" sz="2400" dirty="0">
                <a:solidFill>
                  <a:srgbClr val="C00000"/>
                </a:solidFill>
                <a:latin typeface="微软雅黑" panose="020B0503020204020204" pitchFamily="34" charset="-122"/>
                <a:ea typeface="微软雅黑" panose="020B0503020204020204" pitchFamily="34" charset="-122"/>
              </a:rPr>
              <a:t>软中断</a:t>
            </a:r>
          </a:p>
        </p:txBody>
      </p:sp>
      <p:sp>
        <p:nvSpPr>
          <p:cNvPr id="8" name="对话气泡: 圆角矩形 7">
            <a:extLst>
              <a:ext uri="{FF2B5EF4-FFF2-40B4-BE49-F238E27FC236}">
                <a16:creationId xmlns:a16="http://schemas.microsoft.com/office/drawing/2014/main" id="{94F3CFA0-C298-42A4-A31A-DC6F860E086D}"/>
              </a:ext>
            </a:extLst>
          </p:cNvPr>
          <p:cNvSpPr/>
          <p:nvPr/>
        </p:nvSpPr>
        <p:spPr>
          <a:xfrm>
            <a:off x="1195170" y="3288870"/>
            <a:ext cx="2038864" cy="1270774"/>
          </a:xfrm>
          <a:prstGeom prst="wedgeRoundRectCallout">
            <a:avLst>
              <a:gd name="adj1" fmla="val 69469"/>
              <a:gd name="adj2" fmla="val -2885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中断源来自</a:t>
            </a:r>
            <a:r>
              <a:rPr lang="en-US" altLang="zh-CN" sz="2400" dirty="0">
                <a:solidFill>
                  <a:schemeClr val="tx1"/>
                </a:solidFill>
                <a:latin typeface="微软雅黑" panose="020B0503020204020204" pitchFamily="34" charset="-122"/>
                <a:ea typeface="微软雅黑" panose="020B0503020204020204" pitchFamily="34" charset="-122"/>
              </a:rPr>
              <a:t>CPU</a:t>
            </a:r>
            <a:r>
              <a:rPr lang="zh-CN" altLang="en-US" sz="2400" dirty="0">
                <a:solidFill>
                  <a:srgbClr val="C00000"/>
                </a:solidFill>
                <a:latin typeface="微软雅黑" panose="020B0503020204020204" pitchFamily="34" charset="-122"/>
                <a:ea typeface="微软雅黑" panose="020B0503020204020204" pitchFamily="34" charset="-122"/>
              </a:rPr>
              <a:t>外部</a:t>
            </a:r>
            <a:r>
              <a:rPr lang="zh-CN" altLang="en-US" sz="2400" dirty="0">
                <a:solidFill>
                  <a:schemeClr val="tx1"/>
                </a:solidFill>
                <a:latin typeface="微软雅黑" panose="020B0503020204020204" pitchFamily="34" charset="-122"/>
                <a:ea typeface="微软雅黑" panose="020B0503020204020204" pitchFamily="34" charset="-122"/>
              </a:rPr>
              <a:t>，又称</a:t>
            </a:r>
            <a:r>
              <a:rPr lang="zh-CN" altLang="en-US" sz="2400" dirty="0">
                <a:solidFill>
                  <a:srgbClr val="C00000"/>
                </a:solidFill>
                <a:latin typeface="微软雅黑" panose="020B0503020204020204" pitchFamily="34" charset="-122"/>
                <a:ea typeface="微软雅黑" panose="020B0503020204020204" pitchFamily="34" charset="-122"/>
              </a:rPr>
              <a:t>硬中断</a:t>
            </a:r>
          </a:p>
        </p:txBody>
      </p:sp>
      <p:sp>
        <p:nvSpPr>
          <p:cNvPr id="9" name="对话气泡: 圆角矩形 8">
            <a:extLst>
              <a:ext uri="{FF2B5EF4-FFF2-40B4-BE49-F238E27FC236}">
                <a16:creationId xmlns:a16="http://schemas.microsoft.com/office/drawing/2014/main" id="{EA2756D0-124F-4339-BF64-DD0B5935FEE8}"/>
              </a:ext>
            </a:extLst>
          </p:cNvPr>
          <p:cNvSpPr/>
          <p:nvPr/>
        </p:nvSpPr>
        <p:spPr>
          <a:xfrm>
            <a:off x="8204203" y="196626"/>
            <a:ext cx="2336112" cy="739235"/>
          </a:xfrm>
          <a:prstGeom prst="wedgeRoundRectCallout">
            <a:avLst>
              <a:gd name="adj1" fmla="val -62120"/>
              <a:gd name="adj2" fmla="val 3876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如 </a:t>
            </a:r>
            <a:r>
              <a:rPr lang="en-US" altLang="zh-CN" sz="2400" dirty="0">
                <a:solidFill>
                  <a:schemeClr val="tx1"/>
                </a:solidFill>
                <a:latin typeface="微软雅黑" panose="020B0503020204020204" pitchFamily="34" charset="-122"/>
                <a:ea typeface="微软雅黑" panose="020B0503020204020204" pitchFamily="34" charset="-122"/>
              </a:rPr>
              <a:t>INT 21H</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0" name="对话气泡: 圆角矩形 9">
            <a:extLst>
              <a:ext uri="{FF2B5EF4-FFF2-40B4-BE49-F238E27FC236}">
                <a16:creationId xmlns:a16="http://schemas.microsoft.com/office/drawing/2014/main" id="{73A02880-E21C-4F87-BEBA-87F6A8EDD40E}"/>
              </a:ext>
            </a:extLst>
          </p:cNvPr>
          <p:cNvSpPr/>
          <p:nvPr/>
        </p:nvSpPr>
        <p:spPr>
          <a:xfrm>
            <a:off x="8204203" y="1348545"/>
            <a:ext cx="2484392" cy="739235"/>
          </a:xfrm>
          <a:prstGeom prst="wedgeRoundRectCallout">
            <a:avLst>
              <a:gd name="adj1" fmla="val -62120"/>
              <a:gd name="adj2" fmla="val 3876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如 缺页、除</a:t>
            </a:r>
            <a:r>
              <a:rPr lang="en-US" altLang="zh-CN" sz="2400" dirty="0">
                <a:solidFill>
                  <a:schemeClr val="tx1"/>
                </a:solidFill>
                <a:latin typeface="微软雅黑" panose="020B0503020204020204" pitchFamily="34" charset="-122"/>
                <a:ea typeface="微软雅黑" panose="020B0503020204020204" pitchFamily="34" charset="-122"/>
              </a:rPr>
              <a:t>0</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1" name="对话气泡: 圆角矩形 10">
            <a:extLst>
              <a:ext uri="{FF2B5EF4-FFF2-40B4-BE49-F238E27FC236}">
                <a16:creationId xmlns:a16="http://schemas.microsoft.com/office/drawing/2014/main" id="{9AB7192E-D289-4CCB-9D4C-6D62178678CE}"/>
              </a:ext>
            </a:extLst>
          </p:cNvPr>
          <p:cNvSpPr/>
          <p:nvPr/>
        </p:nvSpPr>
        <p:spPr>
          <a:xfrm>
            <a:off x="8204203" y="2357655"/>
            <a:ext cx="2780955" cy="931215"/>
          </a:xfrm>
          <a:prstGeom prst="wedgeRoundRectCallout">
            <a:avLst>
              <a:gd name="adj1" fmla="val -62120"/>
              <a:gd name="adj2" fmla="val 2814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由系统配置的外部设备引起的中断</a:t>
            </a:r>
          </a:p>
        </p:txBody>
      </p:sp>
      <p:sp>
        <p:nvSpPr>
          <p:cNvPr id="12" name="对话气泡: 圆角矩形 11">
            <a:extLst>
              <a:ext uri="{FF2B5EF4-FFF2-40B4-BE49-F238E27FC236}">
                <a16:creationId xmlns:a16="http://schemas.microsoft.com/office/drawing/2014/main" id="{5C3384AC-2469-47B0-B938-DEAF38140580}"/>
              </a:ext>
            </a:extLst>
          </p:cNvPr>
          <p:cNvSpPr/>
          <p:nvPr/>
        </p:nvSpPr>
        <p:spPr>
          <a:xfrm>
            <a:off x="8204202" y="3422709"/>
            <a:ext cx="3670641" cy="931215"/>
          </a:xfrm>
          <a:prstGeom prst="wedgeRoundRectCallout">
            <a:avLst>
              <a:gd name="adj1" fmla="val -59409"/>
              <a:gd name="adj2" fmla="val 1354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硬件故障、灾难性事件，如断电、总线奇偶校验错</a:t>
            </a:r>
            <a:endParaRPr lang="en-US" altLang="zh-CN" sz="2400" dirty="0">
              <a:solidFill>
                <a:schemeClr val="tx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0207D578-180E-474D-BD89-CC9BD85651CE}"/>
              </a:ext>
            </a:extLst>
          </p:cNvPr>
          <p:cNvSpPr txBox="1"/>
          <p:nvPr/>
        </p:nvSpPr>
        <p:spPr>
          <a:xfrm>
            <a:off x="148280" y="4623799"/>
            <a:ext cx="12043720" cy="2092881"/>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外中断时间随机，因此</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会统一在每条指令执行阶段结束前查询有无中断请求。</a:t>
            </a:r>
            <a:endParaRPr lang="en-US" altLang="zh-CN" sz="2600" dirty="0">
              <a:latin typeface="微软雅黑" panose="020B0503020204020204" pitchFamily="34" charset="-122"/>
              <a:ea typeface="微软雅黑" panose="020B0503020204020204" pitchFamily="34" charset="-122"/>
            </a:endParaRPr>
          </a:p>
          <a:p>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响应中断必须满足以下</a:t>
            </a:r>
            <a:r>
              <a:rPr lang="en-US" altLang="zh-CN" sz="2600" dirty="0">
                <a:latin typeface="微软雅黑" panose="020B0503020204020204" pitchFamily="34" charset="-122"/>
                <a:ea typeface="微软雅黑" panose="020B0503020204020204" pitchFamily="34" charset="-122"/>
              </a:rPr>
              <a:t>3</a:t>
            </a:r>
            <a:r>
              <a:rPr lang="zh-CN" altLang="en-US" sz="2600" dirty="0">
                <a:latin typeface="微软雅黑" panose="020B0503020204020204" pitchFamily="34" charset="-122"/>
                <a:ea typeface="微软雅黑" panose="020B0503020204020204" pitchFamily="34" charset="-122"/>
              </a:rPr>
              <a:t>个条件：</a:t>
            </a:r>
            <a:endParaRPr lang="en-US" altLang="zh-CN" sz="2600" dirty="0">
              <a:latin typeface="微软雅黑" panose="020B0503020204020204" pitchFamily="34" charset="-122"/>
              <a:ea typeface="微软雅黑" panose="020B0503020204020204" pitchFamily="34" charset="-122"/>
            </a:endParaRPr>
          </a:p>
          <a:p>
            <a:pPr marL="514350" indent="-514350">
              <a:buFont typeface="+mj-lt"/>
              <a:buAutoNum type="arabicPeriod"/>
            </a:pPr>
            <a:r>
              <a:rPr lang="zh-CN" altLang="en-US" sz="2600" dirty="0">
                <a:latin typeface="微软雅黑" panose="020B0503020204020204" pitchFamily="34" charset="-122"/>
                <a:ea typeface="微软雅黑" panose="020B0503020204020204" pitchFamily="34" charset="-122"/>
              </a:rPr>
              <a:t>中断源有中断请求；</a:t>
            </a:r>
            <a:endParaRPr lang="en-US" altLang="zh-CN" sz="2600" dirty="0">
              <a:latin typeface="微软雅黑" panose="020B0503020204020204" pitchFamily="34" charset="-122"/>
              <a:ea typeface="微软雅黑" panose="020B0503020204020204" pitchFamily="34" charset="-122"/>
            </a:endParaRPr>
          </a:p>
          <a:p>
            <a:pPr marL="514350" indent="-514350">
              <a:buFont typeface="+mj-lt"/>
              <a:buAutoNum type="arabicPeriod"/>
            </a:pP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允许中断，即开中断；</a:t>
            </a:r>
            <a:endParaRPr lang="en-US" altLang="zh-CN" sz="2600" dirty="0">
              <a:latin typeface="微软雅黑" panose="020B0503020204020204" pitchFamily="34" charset="-122"/>
              <a:ea typeface="微软雅黑" panose="020B0503020204020204" pitchFamily="34" charset="-122"/>
            </a:endParaRPr>
          </a:p>
          <a:p>
            <a:pPr marL="514350" indent="-514350">
              <a:buFont typeface="+mj-lt"/>
              <a:buAutoNum type="arabicPeriod"/>
            </a:pPr>
            <a:r>
              <a:rPr lang="zh-CN" altLang="en-US" sz="2600" dirty="0">
                <a:latin typeface="微软雅黑" panose="020B0503020204020204" pitchFamily="34" charset="-122"/>
                <a:ea typeface="微软雅黑" panose="020B0503020204020204" pitchFamily="34" charset="-122"/>
              </a:rPr>
              <a:t>一条指令执行完毕，且没有更紧迫的任务。</a:t>
            </a:r>
            <a:endParaRPr lang="en-US" altLang="zh-CN"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9297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Effect transition="in" filter="fade">
                                      <p:cBhvr>
                                        <p:cTn id="37" dur="500"/>
                                        <p:tgtEl>
                                          <p:spTgt spid="1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xEl>
                                              <p:pRg st="1" end="1"/>
                                            </p:txEl>
                                          </p:spTgt>
                                        </p:tgtEl>
                                        <p:attrNameLst>
                                          <p:attrName>style.visibility</p:attrName>
                                        </p:attrNameLst>
                                      </p:cBhvr>
                                      <p:to>
                                        <p:strVal val="visible"/>
                                      </p:to>
                                    </p:set>
                                    <p:animEffect transition="in" filter="fade">
                                      <p:cBhvr>
                                        <p:cTn id="42" dur="500"/>
                                        <p:tgtEl>
                                          <p:spTgt spid="13">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xEl>
                                              <p:pRg st="2" end="2"/>
                                            </p:txEl>
                                          </p:spTgt>
                                        </p:tgtEl>
                                        <p:attrNameLst>
                                          <p:attrName>style.visibility</p:attrName>
                                        </p:attrNameLst>
                                      </p:cBhvr>
                                      <p:to>
                                        <p:strVal val="visible"/>
                                      </p:to>
                                    </p:set>
                                    <p:animEffect transition="in" filter="fade">
                                      <p:cBhvr>
                                        <p:cTn id="47" dur="500"/>
                                        <p:tgtEl>
                                          <p:spTgt spid="13">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
                                            <p:txEl>
                                              <p:pRg st="3" end="3"/>
                                            </p:txEl>
                                          </p:spTgt>
                                        </p:tgtEl>
                                        <p:attrNameLst>
                                          <p:attrName>style.visibility</p:attrName>
                                        </p:attrNameLst>
                                      </p:cBhvr>
                                      <p:to>
                                        <p:strVal val="visible"/>
                                      </p:to>
                                    </p:set>
                                    <p:animEffect transition="in" filter="fade">
                                      <p:cBhvr>
                                        <p:cTn id="52" dur="500"/>
                                        <p:tgtEl>
                                          <p:spTgt spid="13">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
                                            <p:txEl>
                                              <p:pRg st="4" end="4"/>
                                            </p:txEl>
                                          </p:spTgt>
                                        </p:tgtEl>
                                        <p:attrNameLst>
                                          <p:attrName>style.visibility</p:attrName>
                                        </p:attrNameLst>
                                      </p:cBhvr>
                                      <p:to>
                                        <p:strVal val="visible"/>
                                      </p:to>
                                    </p:set>
                                    <p:animEffect transition="in" filter="fade">
                                      <p:cBhvr>
                                        <p:cTn id="5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I/O</a:t>
            </a:r>
            <a:r>
              <a:rPr lang="zh-CN" altLang="en-US" sz="3200" dirty="0">
                <a:latin typeface="微软雅黑" panose="020B0503020204020204" pitchFamily="34" charset="-122"/>
                <a:ea typeface="微软雅黑" panose="020B0503020204020204" pitchFamily="34" charset="-122"/>
              </a:rPr>
              <a:t>系统的基本组成</a:t>
            </a:r>
          </a:p>
        </p:txBody>
      </p:sp>
      <p:sp>
        <p:nvSpPr>
          <p:cNvPr id="16" name="文本框 15">
            <a:extLst>
              <a:ext uri="{FF2B5EF4-FFF2-40B4-BE49-F238E27FC236}">
                <a16:creationId xmlns:a16="http://schemas.microsoft.com/office/drawing/2014/main" id="{BCC7BADA-B0F4-46BF-AD66-01B4C77A4A7F}"/>
              </a:ext>
            </a:extLst>
          </p:cNvPr>
          <p:cNvSpPr txBox="1"/>
          <p:nvPr/>
        </p:nvSpPr>
        <p:spPr>
          <a:xfrm>
            <a:off x="493629" y="447294"/>
            <a:ext cx="11503192" cy="621773"/>
          </a:xfrm>
          <a:prstGeom prst="rect">
            <a:avLst/>
          </a:prstGeom>
          <a:noFill/>
        </p:spPr>
        <p:txBody>
          <a:bodyPr wrap="square">
            <a:spAutoFit/>
          </a:bodyPr>
          <a:lstStyle/>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一般来说，</a:t>
            </a:r>
            <a:r>
              <a:rPr lang="en-US" altLang="zh-CN" sz="2600" dirty="0">
                <a:solidFill>
                  <a:prstClr val="black"/>
                </a:solidFill>
                <a:latin typeface="微软雅黑" panose="020B0503020204020204" pitchFamily="34" charset="-122"/>
                <a:ea typeface="微软雅黑" panose="020B0503020204020204" pitchFamily="34" charset="-122"/>
              </a:rPr>
              <a:t>I/O</a:t>
            </a:r>
            <a:r>
              <a:rPr lang="zh-CN" altLang="en-US" sz="2600" dirty="0">
                <a:solidFill>
                  <a:prstClr val="black"/>
                </a:solidFill>
                <a:latin typeface="微软雅黑" panose="020B0503020204020204" pitchFamily="34" charset="-122"/>
                <a:ea typeface="微软雅黑" panose="020B0503020204020204" pitchFamily="34" charset="-122"/>
              </a:rPr>
              <a:t>系统由</a:t>
            </a:r>
            <a:r>
              <a:rPr lang="en-US" altLang="zh-CN" sz="2600" b="1" dirty="0">
                <a:solidFill>
                  <a:prstClr val="black"/>
                </a:solidFill>
                <a:latin typeface="微软雅黑" panose="020B0503020204020204" pitchFamily="34" charset="-122"/>
                <a:ea typeface="微软雅黑" panose="020B0503020204020204" pitchFamily="34" charset="-122"/>
              </a:rPr>
              <a:t>I/O</a:t>
            </a:r>
            <a:r>
              <a:rPr lang="zh-CN" altLang="en-US" sz="2600" b="1" dirty="0">
                <a:solidFill>
                  <a:prstClr val="black"/>
                </a:solidFill>
                <a:latin typeface="微软雅黑" panose="020B0503020204020204" pitchFamily="34" charset="-122"/>
                <a:ea typeface="微软雅黑" panose="020B0503020204020204" pitchFamily="34" charset="-122"/>
              </a:rPr>
              <a:t>软件</a:t>
            </a:r>
            <a:r>
              <a:rPr lang="zh-CN" altLang="en-US" sz="2600" dirty="0">
                <a:solidFill>
                  <a:prstClr val="black"/>
                </a:solidFill>
                <a:latin typeface="微软雅黑" panose="020B0503020204020204" pitchFamily="34" charset="-122"/>
                <a:ea typeface="微软雅黑" panose="020B0503020204020204" pitchFamily="34" charset="-122"/>
              </a:rPr>
              <a:t>和</a:t>
            </a:r>
            <a:r>
              <a:rPr lang="en-US" altLang="zh-CN" sz="2600" b="1" dirty="0">
                <a:solidFill>
                  <a:prstClr val="black"/>
                </a:solidFill>
                <a:latin typeface="微软雅黑" panose="020B0503020204020204" pitchFamily="34" charset="-122"/>
                <a:ea typeface="微软雅黑" panose="020B0503020204020204" pitchFamily="34" charset="-122"/>
              </a:rPr>
              <a:t>I/O</a:t>
            </a:r>
            <a:r>
              <a:rPr lang="zh-CN" altLang="en-US" sz="2600" b="1" dirty="0">
                <a:solidFill>
                  <a:prstClr val="black"/>
                </a:solidFill>
                <a:latin typeface="微软雅黑" panose="020B0503020204020204" pitchFamily="34" charset="-122"/>
                <a:ea typeface="微软雅黑" panose="020B0503020204020204" pitchFamily="34" charset="-122"/>
              </a:rPr>
              <a:t>硬件</a:t>
            </a:r>
            <a:r>
              <a:rPr lang="zh-CN" altLang="en-US" sz="2600" dirty="0">
                <a:solidFill>
                  <a:prstClr val="black"/>
                </a:solidFill>
                <a:latin typeface="微软雅黑" panose="020B0503020204020204" pitchFamily="34" charset="-122"/>
                <a:ea typeface="微软雅黑" panose="020B0503020204020204" pitchFamily="34" charset="-122"/>
              </a:rPr>
              <a:t>两部分构成</a:t>
            </a:r>
          </a:p>
        </p:txBody>
      </p:sp>
      <p:pic>
        <p:nvPicPr>
          <p:cNvPr id="4" name="图片 3">
            <a:extLst>
              <a:ext uri="{FF2B5EF4-FFF2-40B4-BE49-F238E27FC236}">
                <a16:creationId xmlns:a16="http://schemas.microsoft.com/office/drawing/2014/main" id="{160F9311-E475-458B-80E4-E0011C43E15C}"/>
              </a:ext>
            </a:extLst>
          </p:cNvPr>
          <p:cNvPicPr>
            <a:picLocks noChangeAspect="1"/>
          </p:cNvPicPr>
          <p:nvPr/>
        </p:nvPicPr>
        <p:blipFill>
          <a:blip r:embed="rId3"/>
          <a:stretch>
            <a:fillRect/>
          </a:stretch>
        </p:blipFill>
        <p:spPr>
          <a:xfrm>
            <a:off x="1932142" y="1570398"/>
            <a:ext cx="5992658" cy="1621018"/>
          </a:xfrm>
          <a:prstGeom prst="rect">
            <a:avLst/>
          </a:prstGeom>
        </p:spPr>
      </p:pic>
      <p:sp>
        <p:nvSpPr>
          <p:cNvPr id="8" name="文本框 7">
            <a:extLst>
              <a:ext uri="{FF2B5EF4-FFF2-40B4-BE49-F238E27FC236}">
                <a16:creationId xmlns:a16="http://schemas.microsoft.com/office/drawing/2014/main" id="{19585504-2B5A-4FA1-BF12-50D0085C98EA}"/>
              </a:ext>
            </a:extLst>
          </p:cNvPr>
          <p:cNvSpPr txBox="1"/>
          <p:nvPr/>
        </p:nvSpPr>
        <p:spPr>
          <a:xfrm>
            <a:off x="493629" y="1038949"/>
            <a:ext cx="11503192" cy="621773"/>
          </a:xfrm>
          <a:prstGeom prst="rect">
            <a:avLst/>
          </a:prstGeom>
          <a:noFill/>
        </p:spPr>
        <p:txBody>
          <a:bodyPr wrap="square">
            <a:spAutoFit/>
          </a:bodyPr>
          <a:lstStyle/>
          <a:p>
            <a:pPr>
              <a:lnSpc>
                <a:spcPct val="150000"/>
              </a:lnSpc>
            </a:pPr>
            <a:r>
              <a:rPr lang="en-US" altLang="zh-CN" sz="2600" b="1" dirty="0">
                <a:solidFill>
                  <a:prstClr val="black"/>
                </a:solidFill>
                <a:latin typeface="微软雅黑" panose="020B0503020204020204" pitchFamily="34" charset="-122"/>
                <a:ea typeface="微软雅黑" panose="020B0503020204020204" pitchFamily="34" charset="-122"/>
              </a:rPr>
              <a:t>I/O</a:t>
            </a:r>
            <a:r>
              <a:rPr lang="zh-CN" altLang="en-US" sz="2600" b="1" dirty="0">
                <a:solidFill>
                  <a:prstClr val="black"/>
                </a:solidFill>
                <a:latin typeface="微软雅黑" panose="020B0503020204020204" pitchFamily="34" charset="-122"/>
                <a:ea typeface="微软雅黑" panose="020B0503020204020204" pitchFamily="34" charset="-122"/>
              </a:rPr>
              <a:t>硬件</a:t>
            </a:r>
            <a:r>
              <a:rPr lang="zh-CN" altLang="en-US" sz="2600" dirty="0">
                <a:solidFill>
                  <a:prstClr val="black"/>
                </a:solidFill>
                <a:latin typeface="微软雅黑" panose="020B0503020204020204" pitchFamily="34" charset="-122"/>
                <a:ea typeface="微软雅黑" panose="020B0503020204020204" pitchFamily="34" charset="-122"/>
              </a:rPr>
              <a:t>：包括外部设备、</a:t>
            </a:r>
            <a:r>
              <a:rPr lang="en-US" altLang="zh-CN" sz="2600" dirty="0">
                <a:solidFill>
                  <a:prstClr val="black"/>
                </a:solidFill>
                <a:latin typeface="微软雅黑" panose="020B0503020204020204" pitchFamily="34" charset="-122"/>
                <a:ea typeface="微软雅黑" panose="020B0503020204020204" pitchFamily="34" charset="-122"/>
              </a:rPr>
              <a:t>I/O</a:t>
            </a:r>
            <a:r>
              <a:rPr lang="zh-CN" altLang="en-US" sz="2600" dirty="0">
                <a:solidFill>
                  <a:prstClr val="black"/>
                </a:solidFill>
                <a:latin typeface="微软雅黑" panose="020B0503020204020204" pitchFamily="34" charset="-122"/>
                <a:ea typeface="微软雅黑" panose="020B0503020204020204" pitchFamily="34" charset="-122"/>
              </a:rPr>
              <a:t>接口、</a:t>
            </a:r>
            <a:r>
              <a:rPr lang="en-US" altLang="zh-CN" sz="2600" dirty="0">
                <a:solidFill>
                  <a:prstClr val="black"/>
                </a:solidFill>
                <a:latin typeface="微软雅黑" panose="020B0503020204020204" pitchFamily="34" charset="-122"/>
                <a:ea typeface="微软雅黑" panose="020B0503020204020204" pitchFamily="34" charset="-122"/>
              </a:rPr>
              <a:t>I/O</a:t>
            </a:r>
            <a:r>
              <a:rPr lang="zh-CN" altLang="en-US" sz="2600" dirty="0">
                <a:solidFill>
                  <a:prstClr val="black"/>
                </a:solidFill>
                <a:latin typeface="微软雅黑" panose="020B0503020204020204" pitchFamily="34" charset="-122"/>
                <a:ea typeface="微软雅黑" panose="020B0503020204020204" pitchFamily="34" charset="-122"/>
              </a:rPr>
              <a:t>总线等</a:t>
            </a:r>
          </a:p>
        </p:txBody>
      </p:sp>
      <p:sp>
        <p:nvSpPr>
          <p:cNvPr id="9" name="文本框 8">
            <a:extLst>
              <a:ext uri="{FF2B5EF4-FFF2-40B4-BE49-F238E27FC236}">
                <a16:creationId xmlns:a16="http://schemas.microsoft.com/office/drawing/2014/main" id="{35741762-C2E7-43C1-8D1C-6487ECFA937C}"/>
              </a:ext>
            </a:extLst>
          </p:cNvPr>
          <p:cNvSpPr txBox="1"/>
          <p:nvPr/>
        </p:nvSpPr>
        <p:spPr>
          <a:xfrm>
            <a:off x="493629" y="3190827"/>
            <a:ext cx="11503192" cy="1221938"/>
          </a:xfrm>
          <a:prstGeom prst="rect">
            <a:avLst/>
          </a:prstGeom>
          <a:noFill/>
        </p:spPr>
        <p:txBody>
          <a:bodyPr wrap="square">
            <a:spAutoFit/>
          </a:bodyPr>
          <a:lstStyle/>
          <a:p>
            <a:pPr>
              <a:lnSpc>
                <a:spcPct val="150000"/>
              </a:lnSpc>
            </a:pPr>
            <a:r>
              <a:rPr lang="en-US" altLang="zh-CN" sz="2600" b="1" dirty="0">
                <a:solidFill>
                  <a:prstClr val="black"/>
                </a:solidFill>
                <a:latin typeface="微软雅黑" panose="020B0503020204020204" pitchFamily="34" charset="-122"/>
                <a:ea typeface="微软雅黑" panose="020B0503020204020204" pitchFamily="34" charset="-122"/>
              </a:rPr>
              <a:t>I/O</a:t>
            </a:r>
            <a:r>
              <a:rPr lang="zh-CN" altLang="en-US" sz="2600" b="1" dirty="0">
                <a:solidFill>
                  <a:prstClr val="black"/>
                </a:solidFill>
                <a:latin typeface="微软雅黑" panose="020B0503020204020204" pitchFamily="34" charset="-122"/>
                <a:ea typeface="微软雅黑" panose="020B0503020204020204" pitchFamily="34" charset="-122"/>
              </a:rPr>
              <a:t>软件</a:t>
            </a:r>
            <a:r>
              <a:rPr lang="zh-CN" altLang="en-US" sz="2600" dirty="0">
                <a:solidFill>
                  <a:prstClr val="black"/>
                </a:solidFill>
                <a:latin typeface="微软雅黑" panose="020B0503020204020204" pitchFamily="34" charset="-122"/>
                <a:ea typeface="微软雅黑" panose="020B0503020204020204" pitchFamily="34" charset="-122"/>
              </a:rPr>
              <a:t>：包括驱动程序、用户程序、管理程序等</a:t>
            </a:r>
            <a:endParaRPr lang="en-US" altLang="zh-CN" sz="2600" dirty="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2600" dirty="0">
                <a:solidFill>
                  <a:prstClr val="black"/>
                </a:solidFill>
                <a:latin typeface="微软雅黑" panose="020B0503020204020204" pitchFamily="34" charset="-122"/>
                <a:ea typeface="微软雅黑" panose="020B0503020204020204" pitchFamily="34" charset="-122"/>
              </a:rPr>
              <a:t>通常采用</a:t>
            </a:r>
            <a:r>
              <a:rPr lang="en-US" altLang="zh-CN" sz="2600" dirty="0">
                <a:solidFill>
                  <a:prstClr val="black"/>
                </a:solidFill>
                <a:latin typeface="微软雅黑" panose="020B0503020204020204" pitchFamily="34" charset="-122"/>
                <a:ea typeface="微软雅黑" panose="020B0503020204020204" pitchFamily="34" charset="-122"/>
              </a:rPr>
              <a:t>I/O</a:t>
            </a:r>
            <a:r>
              <a:rPr lang="zh-CN" altLang="en-US" sz="2600" dirty="0">
                <a:solidFill>
                  <a:prstClr val="black"/>
                </a:solidFill>
                <a:latin typeface="微软雅黑" panose="020B0503020204020204" pitchFamily="34" charset="-122"/>
                <a:ea typeface="微软雅黑" panose="020B0503020204020204" pitchFamily="34" charset="-122"/>
              </a:rPr>
              <a:t>指令和通道指令实现主机和</a:t>
            </a:r>
            <a:r>
              <a:rPr lang="en-US" altLang="zh-CN" sz="2600" dirty="0">
                <a:solidFill>
                  <a:prstClr val="black"/>
                </a:solidFill>
                <a:latin typeface="微软雅黑" panose="020B0503020204020204" pitchFamily="34" charset="-122"/>
                <a:ea typeface="微软雅黑" panose="020B0503020204020204" pitchFamily="34" charset="-122"/>
              </a:rPr>
              <a:t>I/O</a:t>
            </a:r>
            <a:r>
              <a:rPr lang="zh-CN" altLang="en-US" sz="2600" dirty="0">
                <a:solidFill>
                  <a:prstClr val="black"/>
                </a:solidFill>
                <a:latin typeface="微软雅黑" panose="020B0503020204020204" pitchFamily="34" charset="-122"/>
                <a:ea typeface="微软雅黑" panose="020B0503020204020204" pitchFamily="34" charset="-122"/>
              </a:rPr>
              <a:t>设备的信息交换</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94F11329-254B-4202-96CE-7553ED732154}"/>
              </a:ext>
            </a:extLst>
          </p:cNvPr>
          <p:cNvSpPr txBox="1"/>
          <p:nvPr/>
        </p:nvSpPr>
        <p:spPr>
          <a:xfrm>
            <a:off x="493629" y="4743824"/>
            <a:ext cx="1601871" cy="621773"/>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I/O</a:t>
            </a:r>
            <a:r>
              <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指令</a:t>
            </a:r>
          </a:p>
        </p:txBody>
      </p:sp>
      <p:sp>
        <p:nvSpPr>
          <p:cNvPr id="13" name="文本框 12">
            <a:extLst>
              <a:ext uri="{FF2B5EF4-FFF2-40B4-BE49-F238E27FC236}">
                <a16:creationId xmlns:a16="http://schemas.microsoft.com/office/drawing/2014/main" id="{838AB939-8617-4D05-9AC4-DD8D7D6CBC60}"/>
              </a:ext>
            </a:extLst>
          </p:cNvPr>
          <p:cNvSpPr txBox="1"/>
          <p:nvPr/>
        </p:nvSpPr>
        <p:spPr>
          <a:xfrm>
            <a:off x="2162330" y="4743824"/>
            <a:ext cx="2930370" cy="621773"/>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CPU</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指令的一部分</a:t>
            </a:r>
          </a:p>
        </p:txBody>
      </p:sp>
      <p:graphicFrame>
        <p:nvGraphicFramePr>
          <p:cNvPr id="7" name="表格 9">
            <a:extLst>
              <a:ext uri="{FF2B5EF4-FFF2-40B4-BE49-F238E27FC236}">
                <a16:creationId xmlns:a16="http://schemas.microsoft.com/office/drawing/2014/main" id="{6FC6D22F-744B-4886-83DA-EFB386DB50D9}"/>
              </a:ext>
            </a:extLst>
          </p:cNvPr>
          <p:cNvGraphicFramePr>
            <a:graphicFrameLocks noGrp="1"/>
          </p:cNvGraphicFramePr>
          <p:nvPr/>
        </p:nvGraphicFramePr>
        <p:xfrm>
          <a:off x="5405515" y="4853890"/>
          <a:ext cx="3632199" cy="621773"/>
        </p:xfrm>
        <a:graphic>
          <a:graphicData uri="http://schemas.openxmlformats.org/drawingml/2006/table">
            <a:tbl>
              <a:tblPr>
                <a:tableStyleId>{5940675A-B579-460E-94D1-54222C63F5DA}</a:tableStyleId>
              </a:tblPr>
              <a:tblGrid>
                <a:gridCol w="1210733">
                  <a:extLst>
                    <a:ext uri="{9D8B030D-6E8A-4147-A177-3AD203B41FA5}">
                      <a16:colId xmlns:a16="http://schemas.microsoft.com/office/drawing/2014/main" val="1333398254"/>
                    </a:ext>
                  </a:extLst>
                </a:gridCol>
                <a:gridCol w="1210733">
                  <a:extLst>
                    <a:ext uri="{9D8B030D-6E8A-4147-A177-3AD203B41FA5}">
                      <a16:colId xmlns:a16="http://schemas.microsoft.com/office/drawing/2014/main" val="1377320742"/>
                    </a:ext>
                  </a:extLst>
                </a:gridCol>
                <a:gridCol w="1210733">
                  <a:extLst>
                    <a:ext uri="{9D8B030D-6E8A-4147-A177-3AD203B41FA5}">
                      <a16:colId xmlns:a16="http://schemas.microsoft.com/office/drawing/2014/main" val="318424366"/>
                    </a:ext>
                  </a:extLst>
                </a:gridCol>
              </a:tblGrid>
              <a:tr h="621773">
                <a:tc>
                  <a:txBody>
                    <a:bodyPr/>
                    <a:lstStyle/>
                    <a:p>
                      <a:pPr algn="ctr"/>
                      <a:r>
                        <a:rPr lang="zh-CN" altLang="en-US" sz="2600" dirty="0">
                          <a:latin typeface="微软雅黑" panose="020B0503020204020204" pitchFamily="34" charset="-122"/>
                          <a:ea typeface="微软雅黑" panose="020B0503020204020204" pitchFamily="34" charset="-122"/>
                        </a:rPr>
                        <a:t>操作码</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命令码</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设备码</a:t>
                      </a:r>
                    </a:p>
                  </a:txBody>
                  <a:tcPr anchor="ctr"/>
                </a:tc>
                <a:extLst>
                  <a:ext uri="{0D108BD9-81ED-4DB2-BD59-A6C34878D82A}">
                    <a16:rowId xmlns:a16="http://schemas.microsoft.com/office/drawing/2014/main" val="3718949766"/>
                  </a:ext>
                </a:extLst>
              </a:tr>
            </a:tbl>
          </a:graphicData>
        </a:graphic>
      </p:graphicFrame>
      <p:sp>
        <p:nvSpPr>
          <p:cNvPr id="14" name="文本框 13">
            <a:extLst>
              <a:ext uri="{FF2B5EF4-FFF2-40B4-BE49-F238E27FC236}">
                <a16:creationId xmlns:a16="http://schemas.microsoft.com/office/drawing/2014/main" id="{8C2E56AA-A315-463E-921E-CBD1C9009B21}"/>
              </a:ext>
            </a:extLst>
          </p:cNvPr>
          <p:cNvSpPr txBox="1"/>
          <p:nvPr/>
        </p:nvSpPr>
        <p:spPr>
          <a:xfrm>
            <a:off x="493629" y="5804865"/>
            <a:ext cx="1601871" cy="621773"/>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rgbClr val="C55A11"/>
                </a:solidFill>
                <a:effectLst/>
                <a:uLnTx/>
                <a:uFillTx/>
                <a:latin typeface="微软雅黑" panose="020B0503020204020204" pitchFamily="34" charset="-122"/>
                <a:ea typeface="微软雅黑" panose="020B0503020204020204" pitchFamily="34" charset="-122"/>
                <a:cs typeface="+mn-cs"/>
              </a:rPr>
              <a:t>通道指令</a:t>
            </a:r>
          </a:p>
        </p:txBody>
      </p:sp>
      <p:sp>
        <p:nvSpPr>
          <p:cNvPr id="15" name="文本框 14">
            <a:extLst>
              <a:ext uri="{FF2B5EF4-FFF2-40B4-BE49-F238E27FC236}">
                <a16:creationId xmlns:a16="http://schemas.microsoft.com/office/drawing/2014/main" id="{F017FA22-1CAB-4CBA-BC65-2151D32AA352}"/>
              </a:ext>
            </a:extLst>
          </p:cNvPr>
          <p:cNvSpPr txBox="1"/>
          <p:nvPr/>
        </p:nvSpPr>
        <p:spPr>
          <a:xfrm>
            <a:off x="2162330" y="5804865"/>
            <a:ext cx="2930370" cy="621773"/>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通道能识别的指令</a:t>
            </a:r>
          </a:p>
        </p:txBody>
      </p:sp>
      <p:sp>
        <p:nvSpPr>
          <p:cNvPr id="18" name="文本框 17">
            <a:extLst>
              <a:ext uri="{FF2B5EF4-FFF2-40B4-BE49-F238E27FC236}">
                <a16:creationId xmlns:a16="http://schemas.microsoft.com/office/drawing/2014/main" id="{BF8BD977-F4AD-4888-82BA-E78D42AC75BE}"/>
              </a:ext>
            </a:extLst>
          </p:cNvPr>
          <p:cNvSpPr txBox="1"/>
          <p:nvPr/>
        </p:nvSpPr>
        <p:spPr>
          <a:xfrm>
            <a:off x="5159530" y="5804864"/>
            <a:ext cx="4898870" cy="621773"/>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通道程序提前编制好放在主存中</a:t>
            </a:r>
          </a:p>
        </p:txBody>
      </p:sp>
    </p:spTree>
    <p:extLst>
      <p:ext uri="{BB962C8B-B14F-4D97-AF65-F5344CB8AC3E}">
        <p14:creationId xmlns:p14="http://schemas.microsoft.com/office/powerpoint/2010/main" val="85119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p:bldP spid="15"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814031" y="0"/>
            <a:ext cx="4563938"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中断请求标记</a:t>
            </a:r>
          </a:p>
        </p:txBody>
      </p:sp>
      <p:sp>
        <p:nvSpPr>
          <p:cNvPr id="13" name="文本框 12">
            <a:extLst>
              <a:ext uri="{FF2B5EF4-FFF2-40B4-BE49-F238E27FC236}">
                <a16:creationId xmlns:a16="http://schemas.microsoft.com/office/drawing/2014/main" id="{0207D578-180E-474D-BD89-CC9BD85651CE}"/>
              </a:ext>
            </a:extLst>
          </p:cNvPr>
          <p:cNvSpPr txBox="1"/>
          <p:nvPr/>
        </p:nvSpPr>
        <p:spPr>
          <a:xfrm>
            <a:off x="345988" y="584775"/>
            <a:ext cx="12043720" cy="2092881"/>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每个中断源向</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发出中断请求的时间是随机的。</a:t>
            </a:r>
            <a:endParaRPr lang="en-US" altLang="zh-CN" sz="2600" dirty="0">
              <a:latin typeface="微软雅黑" panose="020B0503020204020204" pitchFamily="34" charset="-122"/>
              <a:ea typeface="微软雅黑" panose="020B0503020204020204" pitchFamily="34" charset="-122"/>
            </a:endParaRPr>
          </a:p>
          <a:p>
            <a:r>
              <a:rPr lang="zh-CN" altLang="en-US" sz="2600" dirty="0">
                <a:latin typeface="微软雅黑" panose="020B0503020204020204" pitchFamily="34" charset="-122"/>
                <a:ea typeface="微软雅黑" panose="020B0503020204020204" pitchFamily="34" charset="-122"/>
              </a:rPr>
              <a:t>为了记录中断事件并区分不同的中断源，中断系统需对每个中断源设置中断请求标记触发器</a:t>
            </a:r>
            <a:r>
              <a:rPr lang="en-US" altLang="zh-CN" sz="2600" dirty="0">
                <a:latin typeface="微软雅黑" panose="020B0503020204020204" pitchFamily="34" charset="-122"/>
                <a:ea typeface="微软雅黑" panose="020B0503020204020204" pitchFamily="34" charset="-122"/>
              </a:rPr>
              <a:t>INTR</a:t>
            </a:r>
            <a:r>
              <a:rPr lang="zh-CN" altLang="en-US" sz="2600" dirty="0">
                <a:latin typeface="微软雅黑" panose="020B0503020204020204" pitchFamily="34" charset="-122"/>
                <a:ea typeface="微软雅黑" panose="020B0503020204020204" pitchFamily="34" charset="-122"/>
              </a:rPr>
              <a:t>，当其状态为“</a:t>
            </a:r>
            <a:r>
              <a:rPr lang="en-US" altLang="zh-CN" sz="2600" dirty="0">
                <a:latin typeface="微软雅黑" panose="020B0503020204020204" pitchFamily="34" charset="-122"/>
                <a:ea typeface="微软雅黑" panose="020B0503020204020204" pitchFamily="34" charset="-122"/>
              </a:rPr>
              <a:t>1”</a:t>
            </a:r>
            <a:r>
              <a:rPr lang="zh-CN" altLang="en-US" sz="2600" dirty="0">
                <a:latin typeface="微软雅黑" panose="020B0503020204020204" pitchFamily="34" charset="-122"/>
                <a:ea typeface="微软雅黑" panose="020B0503020204020204" pitchFamily="34" charset="-122"/>
              </a:rPr>
              <a:t>时，表示中断源有请求。</a:t>
            </a:r>
            <a:endParaRPr lang="en-US" altLang="zh-CN" sz="2600" dirty="0">
              <a:latin typeface="微软雅黑" panose="020B0503020204020204" pitchFamily="34" charset="-122"/>
              <a:ea typeface="微软雅黑" panose="020B0503020204020204" pitchFamily="34" charset="-122"/>
            </a:endParaRPr>
          </a:p>
          <a:p>
            <a:r>
              <a:rPr lang="zh-CN" altLang="en-US" sz="2600" dirty="0">
                <a:latin typeface="微软雅黑" panose="020B0503020204020204" pitchFamily="34" charset="-122"/>
                <a:ea typeface="微软雅黑" panose="020B0503020204020204" pitchFamily="34" charset="-122"/>
              </a:rPr>
              <a:t>这些触发器可组成中断请求标记寄存器，该寄存器可集中在</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中，也可分散在各个中断源中。</a:t>
            </a:r>
            <a:endParaRPr lang="en-US" altLang="zh-CN" sz="2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B84D9A0-B830-4681-B43F-1915ECCC995A}"/>
              </a:ext>
            </a:extLst>
          </p:cNvPr>
          <p:cNvPicPr>
            <a:picLocks noChangeAspect="1"/>
          </p:cNvPicPr>
          <p:nvPr/>
        </p:nvPicPr>
        <p:blipFill>
          <a:blip r:embed="rId3"/>
          <a:stretch>
            <a:fillRect/>
          </a:stretch>
        </p:blipFill>
        <p:spPr>
          <a:xfrm>
            <a:off x="3354604" y="2451794"/>
            <a:ext cx="8491408" cy="3457102"/>
          </a:xfrm>
          <a:prstGeom prst="rect">
            <a:avLst/>
          </a:prstGeom>
        </p:spPr>
      </p:pic>
    </p:spTree>
    <p:extLst>
      <p:ext uri="{BB962C8B-B14F-4D97-AF65-F5344CB8AC3E}">
        <p14:creationId xmlns:p14="http://schemas.microsoft.com/office/powerpoint/2010/main" val="191328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814031" y="0"/>
            <a:ext cx="4563938"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中断判优</a:t>
            </a:r>
          </a:p>
        </p:txBody>
      </p:sp>
      <p:sp>
        <p:nvSpPr>
          <p:cNvPr id="13" name="文本框 12">
            <a:extLst>
              <a:ext uri="{FF2B5EF4-FFF2-40B4-BE49-F238E27FC236}">
                <a16:creationId xmlns:a16="http://schemas.microsoft.com/office/drawing/2014/main" id="{0207D578-180E-474D-BD89-CC9BD85651CE}"/>
              </a:ext>
            </a:extLst>
          </p:cNvPr>
          <p:cNvSpPr txBox="1"/>
          <p:nvPr/>
        </p:nvSpPr>
        <p:spPr>
          <a:xfrm>
            <a:off x="345988" y="584775"/>
            <a:ext cx="11746987" cy="1692771"/>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中断判优既可以用硬件实现，也可用软件实现：</a:t>
            </a:r>
            <a:endParaRPr lang="en-US" altLang="zh-CN" sz="2600" dirty="0">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r>
              <a:rPr lang="zh-CN" altLang="en-US" sz="2600" dirty="0">
                <a:solidFill>
                  <a:srgbClr val="C00000"/>
                </a:solidFill>
                <a:latin typeface="微软雅黑" panose="020B0503020204020204" pitchFamily="34" charset="-122"/>
                <a:ea typeface="微软雅黑" panose="020B0503020204020204" pitchFamily="34" charset="-122"/>
              </a:rPr>
              <a:t>硬件判优</a:t>
            </a:r>
            <a:r>
              <a:rPr lang="zh-CN" altLang="en-US" sz="2600" dirty="0">
                <a:latin typeface="微软雅黑" panose="020B0503020204020204" pitchFamily="34" charset="-122"/>
                <a:ea typeface="微软雅黑" panose="020B0503020204020204" pitchFamily="34" charset="-122"/>
              </a:rPr>
              <a:t>：通过排队器实现，排队器既可以设置在</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内部，也可以分散在各个中断源中；</a:t>
            </a:r>
            <a:endParaRPr lang="en-US" altLang="zh-CN" sz="2600" dirty="0">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r>
              <a:rPr lang="zh-CN" altLang="en-US" sz="2600" dirty="0">
                <a:solidFill>
                  <a:srgbClr val="C00000"/>
                </a:solidFill>
                <a:latin typeface="微软雅黑" panose="020B0503020204020204" pitchFamily="34" charset="-122"/>
                <a:ea typeface="微软雅黑" panose="020B0503020204020204" pitchFamily="34" charset="-122"/>
              </a:rPr>
              <a:t>软件判优</a:t>
            </a:r>
            <a:r>
              <a:rPr lang="zh-CN" altLang="en-US" sz="2600" dirty="0">
                <a:latin typeface="微软雅黑" panose="020B0503020204020204" pitchFamily="34" charset="-122"/>
                <a:ea typeface="微软雅黑" panose="020B0503020204020204" pitchFamily="34" charset="-122"/>
              </a:rPr>
              <a:t>：通过查询程序实现。</a:t>
            </a:r>
            <a:endParaRPr lang="en-US" altLang="zh-CN" sz="26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51C2F53-C8BC-4853-9890-9C919A37628D}"/>
              </a:ext>
            </a:extLst>
          </p:cNvPr>
          <p:cNvPicPr>
            <a:picLocks noChangeAspect="1"/>
          </p:cNvPicPr>
          <p:nvPr/>
        </p:nvPicPr>
        <p:blipFill rotWithShape="1">
          <a:blip r:embed="rId3"/>
          <a:srcRect l="62922"/>
          <a:stretch/>
        </p:blipFill>
        <p:spPr>
          <a:xfrm>
            <a:off x="7525196" y="2178000"/>
            <a:ext cx="4666804" cy="4500000"/>
          </a:xfrm>
          <a:prstGeom prst="rect">
            <a:avLst/>
          </a:prstGeom>
        </p:spPr>
      </p:pic>
      <p:pic>
        <p:nvPicPr>
          <p:cNvPr id="7" name="图片 6">
            <a:extLst>
              <a:ext uri="{FF2B5EF4-FFF2-40B4-BE49-F238E27FC236}">
                <a16:creationId xmlns:a16="http://schemas.microsoft.com/office/drawing/2014/main" id="{A901D305-08BD-4E47-92B5-554D6FEC6F2E}"/>
              </a:ext>
            </a:extLst>
          </p:cNvPr>
          <p:cNvPicPr>
            <a:picLocks noChangeAspect="1"/>
          </p:cNvPicPr>
          <p:nvPr/>
        </p:nvPicPr>
        <p:blipFill>
          <a:blip r:embed="rId4"/>
          <a:stretch>
            <a:fillRect/>
          </a:stretch>
        </p:blipFill>
        <p:spPr>
          <a:xfrm>
            <a:off x="213091" y="2484867"/>
            <a:ext cx="7201880" cy="4373133"/>
          </a:xfrm>
          <a:prstGeom prst="rect">
            <a:avLst/>
          </a:prstGeom>
        </p:spPr>
      </p:pic>
      <p:sp>
        <p:nvSpPr>
          <p:cNvPr id="10" name="文本框 9">
            <a:extLst>
              <a:ext uri="{FF2B5EF4-FFF2-40B4-BE49-F238E27FC236}">
                <a16:creationId xmlns:a16="http://schemas.microsoft.com/office/drawing/2014/main" id="{F1E4F2BA-B8A3-426F-86B2-435F953749F3}"/>
              </a:ext>
            </a:extLst>
          </p:cNvPr>
          <p:cNvSpPr txBox="1"/>
          <p:nvPr/>
        </p:nvSpPr>
        <p:spPr>
          <a:xfrm>
            <a:off x="1327939" y="5438800"/>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FF000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F54A2E38-9390-44AD-A877-B371A7A50A65}"/>
              </a:ext>
            </a:extLst>
          </p:cNvPr>
          <p:cNvSpPr txBox="1"/>
          <p:nvPr/>
        </p:nvSpPr>
        <p:spPr>
          <a:xfrm>
            <a:off x="3221797" y="5438800"/>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FF000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54CF2BF-A976-47ED-BBBE-3543EC3092B9}"/>
              </a:ext>
            </a:extLst>
          </p:cNvPr>
          <p:cNvSpPr txBox="1"/>
          <p:nvPr/>
        </p:nvSpPr>
        <p:spPr>
          <a:xfrm>
            <a:off x="4938296" y="5438800"/>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FF000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5C75B5C3-263B-4696-9ACB-C2BF7681BE3E}"/>
              </a:ext>
            </a:extLst>
          </p:cNvPr>
          <p:cNvSpPr txBox="1"/>
          <p:nvPr/>
        </p:nvSpPr>
        <p:spPr>
          <a:xfrm>
            <a:off x="6654795" y="5438800"/>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FF000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96B5B56E-3795-432D-A0DE-644B74716BF9}"/>
              </a:ext>
            </a:extLst>
          </p:cNvPr>
          <p:cNvSpPr txBox="1"/>
          <p:nvPr/>
        </p:nvSpPr>
        <p:spPr>
          <a:xfrm>
            <a:off x="1327939" y="3837962"/>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rgbClr val="FF0000"/>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74F57791-2839-495A-B51C-909B69C47192}"/>
              </a:ext>
            </a:extLst>
          </p:cNvPr>
          <p:cNvSpPr txBox="1"/>
          <p:nvPr/>
        </p:nvSpPr>
        <p:spPr>
          <a:xfrm>
            <a:off x="1327939" y="2862321"/>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FF000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24EE9B56-D616-4402-A3CC-96D08530E1A5}"/>
              </a:ext>
            </a:extLst>
          </p:cNvPr>
          <p:cNvSpPr txBox="1"/>
          <p:nvPr/>
        </p:nvSpPr>
        <p:spPr>
          <a:xfrm>
            <a:off x="2933647" y="4629538"/>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rgbClr val="FF0000"/>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462C59E2-5CF9-4DEC-9BA8-9C21127FCBAE}"/>
              </a:ext>
            </a:extLst>
          </p:cNvPr>
          <p:cNvSpPr txBox="1"/>
          <p:nvPr/>
        </p:nvSpPr>
        <p:spPr>
          <a:xfrm>
            <a:off x="4539355" y="4671433"/>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rgbClr val="FF0000"/>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F5274880-B8FA-42CB-B432-B090BE929DA9}"/>
              </a:ext>
            </a:extLst>
          </p:cNvPr>
          <p:cNvSpPr txBox="1"/>
          <p:nvPr/>
        </p:nvSpPr>
        <p:spPr>
          <a:xfrm>
            <a:off x="6219481" y="4629538"/>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rgbClr val="FF0000"/>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15EF86C0-63E0-469A-9529-74A5243C0628}"/>
              </a:ext>
            </a:extLst>
          </p:cNvPr>
          <p:cNvSpPr txBox="1"/>
          <p:nvPr/>
        </p:nvSpPr>
        <p:spPr>
          <a:xfrm>
            <a:off x="3074825" y="3787213"/>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FF000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EEDA4C24-0DA0-4EE3-B986-4F5C5D6CAA8C}"/>
              </a:ext>
            </a:extLst>
          </p:cNvPr>
          <p:cNvSpPr txBox="1"/>
          <p:nvPr/>
        </p:nvSpPr>
        <p:spPr>
          <a:xfrm>
            <a:off x="4692890" y="3789646"/>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FF000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D0EA89D7-DF98-4D8E-B165-2B3F36980926}"/>
              </a:ext>
            </a:extLst>
          </p:cNvPr>
          <p:cNvSpPr txBox="1"/>
          <p:nvPr/>
        </p:nvSpPr>
        <p:spPr>
          <a:xfrm>
            <a:off x="6507631" y="3787212"/>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FF000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B94F20FA-0A29-4492-80E2-AFEDCF0AC4B6}"/>
              </a:ext>
            </a:extLst>
          </p:cNvPr>
          <p:cNvSpPr txBox="1"/>
          <p:nvPr/>
        </p:nvSpPr>
        <p:spPr>
          <a:xfrm>
            <a:off x="3065365" y="2828050"/>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rgbClr val="FF0000"/>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50E69614-F068-4FEA-A180-922CCD0BC143}"/>
              </a:ext>
            </a:extLst>
          </p:cNvPr>
          <p:cNvSpPr txBox="1"/>
          <p:nvPr/>
        </p:nvSpPr>
        <p:spPr>
          <a:xfrm>
            <a:off x="4683430" y="2830483"/>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rgbClr val="FF0000"/>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8450B4B0-CD1B-4E9F-9AEF-5A3B9780D693}"/>
              </a:ext>
            </a:extLst>
          </p:cNvPr>
          <p:cNvSpPr txBox="1"/>
          <p:nvPr/>
        </p:nvSpPr>
        <p:spPr>
          <a:xfrm>
            <a:off x="6498171" y="2828049"/>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rgbClr val="FF0000"/>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421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fade">
                                      <p:cBhvr>
                                        <p:cTn id="8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6" grpId="0"/>
      <p:bldP spid="17" grpId="0"/>
      <p:bldP spid="18" grpId="0"/>
      <p:bldP spid="19" grpId="0"/>
      <p:bldP spid="20" grpId="0"/>
      <p:bldP spid="21" grpId="0"/>
      <p:bldP spid="22" grpId="0"/>
      <p:bldP spid="23" grpId="0"/>
      <p:bldP spid="24" grpId="0"/>
      <p:bldP spid="25"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814031" y="0"/>
            <a:ext cx="4563938"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中断处理过程</a:t>
            </a:r>
          </a:p>
        </p:txBody>
      </p:sp>
      <p:pic>
        <p:nvPicPr>
          <p:cNvPr id="3" name="图片 2">
            <a:extLst>
              <a:ext uri="{FF2B5EF4-FFF2-40B4-BE49-F238E27FC236}">
                <a16:creationId xmlns:a16="http://schemas.microsoft.com/office/drawing/2014/main" id="{35591210-B6F0-4737-80E5-DD565284DF0C}"/>
              </a:ext>
            </a:extLst>
          </p:cNvPr>
          <p:cNvPicPr>
            <a:picLocks noChangeAspect="1"/>
          </p:cNvPicPr>
          <p:nvPr/>
        </p:nvPicPr>
        <p:blipFill>
          <a:blip r:embed="rId3"/>
          <a:stretch>
            <a:fillRect/>
          </a:stretch>
        </p:blipFill>
        <p:spPr>
          <a:xfrm>
            <a:off x="1788855" y="741547"/>
            <a:ext cx="7823458" cy="5831909"/>
          </a:xfrm>
          <a:prstGeom prst="rect">
            <a:avLst/>
          </a:prstGeom>
        </p:spPr>
      </p:pic>
      <p:sp>
        <p:nvSpPr>
          <p:cNvPr id="5" name="对话气泡: 圆角矩形 4">
            <a:extLst>
              <a:ext uri="{FF2B5EF4-FFF2-40B4-BE49-F238E27FC236}">
                <a16:creationId xmlns:a16="http://schemas.microsoft.com/office/drawing/2014/main" id="{00E0B9C3-91B7-4812-9767-4F75A4844BBD}"/>
              </a:ext>
            </a:extLst>
          </p:cNvPr>
          <p:cNvSpPr/>
          <p:nvPr/>
        </p:nvSpPr>
        <p:spPr>
          <a:xfrm>
            <a:off x="272383" y="560203"/>
            <a:ext cx="2199503" cy="1219767"/>
          </a:xfrm>
          <a:prstGeom prst="wedgeRoundRectCallout">
            <a:avLst>
              <a:gd name="adj1" fmla="val 59162"/>
              <a:gd name="adj2" fmla="val 7807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当前指令执行结束后，</a:t>
            </a:r>
            <a:r>
              <a:rPr lang="en-US" altLang="zh-CN" sz="2400" dirty="0">
                <a:solidFill>
                  <a:schemeClr val="tx1"/>
                </a:solidFill>
                <a:latin typeface="微软雅黑" panose="020B0503020204020204" pitchFamily="34" charset="-122"/>
                <a:ea typeface="微软雅黑" panose="020B0503020204020204" pitchFamily="34" charset="-122"/>
              </a:rPr>
              <a:t>PC</a:t>
            </a:r>
            <a:r>
              <a:rPr lang="zh-CN" altLang="en-US" sz="2400" dirty="0">
                <a:solidFill>
                  <a:schemeClr val="tx1"/>
                </a:solidFill>
                <a:latin typeface="微软雅黑" panose="020B0503020204020204" pitchFamily="34" charset="-122"/>
                <a:ea typeface="微软雅黑" panose="020B0503020204020204" pitchFamily="34" charset="-122"/>
              </a:rPr>
              <a:t>内容为</a:t>
            </a:r>
            <a:r>
              <a:rPr lang="en-US" altLang="zh-CN" sz="2400" dirty="0">
                <a:solidFill>
                  <a:schemeClr val="tx1"/>
                </a:solidFill>
                <a:latin typeface="微软雅黑" panose="020B0503020204020204" pitchFamily="34" charset="-122"/>
                <a:ea typeface="微软雅黑" panose="020B0503020204020204" pitchFamily="34" charset="-122"/>
              </a:rPr>
              <a:t>K+1</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对话气泡: 圆角矩形 6">
            <a:extLst>
              <a:ext uri="{FF2B5EF4-FFF2-40B4-BE49-F238E27FC236}">
                <a16:creationId xmlns:a16="http://schemas.microsoft.com/office/drawing/2014/main" id="{DCD8676A-8344-41C1-BE75-48FD34269760}"/>
              </a:ext>
            </a:extLst>
          </p:cNvPr>
          <p:cNvSpPr/>
          <p:nvPr/>
        </p:nvSpPr>
        <p:spPr>
          <a:xfrm>
            <a:off x="9720114" y="181631"/>
            <a:ext cx="2315367" cy="1976909"/>
          </a:xfrm>
          <a:prstGeom prst="wedgeRoundRectCallout">
            <a:avLst>
              <a:gd name="adj1" fmla="val -72411"/>
              <a:gd name="adj2" fmla="val -1180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进入中断服务程序的方法是把该程序第一条指令的地址放入</a:t>
            </a:r>
            <a:r>
              <a:rPr lang="en-US" altLang="zh-CN" sz="2400" dirty="0">
                <a:solidFill>
                  <a:schemeClr val="tx1"/>
                </a:solidFill>
                <a:latin typeface="微软雅黑" panose="020B0503020204020204" pitchFamily="34" charset="-122"/>
                <a:ea typeface="微软雅黑" panose="020B0503020204020204" pitchFamily="34" charset="-122"/>
              </a:rPr>
              <a:t>PC</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8" name="对话气泡: 圆角矩形 7">
            <a:extLst>
              <a:ext uri="{FF2B5EF4-FFF2-40B4-BE49-F238E27FC236}">
                <a16:creationId xmlns:a16="http://schemas.microsoft.com/office/drawing/2014/main" id="{4DE0DEC2-1B3D-4789-91F9-A4D025D4AE07}"/>
              </a:ext>
            </a:extLst>
          </p:cNvPr>
          <p:cNvSpPr/>
          <p:nvPr/>
        </p:nvSpPr>
        <p:spPr>
          <a:xfrm>
            <a:off x="9720113" y="2545892"/>
            <a:ext cx="2315367" cy="1321774"/>
          </a:xfrm>
          <a:prstGeom prst="wedgeRoundRectCallout">
            <a:avLst>
              <a:gd name="adj1" fmla="val -67608"/>
              <a:gd name="adj2" fmla="val -1930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回到主程序的方法是把</a:t>
            </a:r>
            <a:r>
              <a:rPr lang="en-US" altLang="zh-CN" sz="2400" dirty="0">
                <a:solidFill>
                  <a:schemeClr val="tx1"/>
                </a:solidFill>
                <a:latin typeface="微软雅黑" panose="020B0503020204020204" pitchFamily="34" charset="-122"/>
                <a:ea typeface="微软雅黑" panose="020B0503020204020204" pitchFamily="34" charset="-122"/>
              </a:rPr>
              <a:t>K+1</a:t>
            </a:r>
            <a:r>
              <a:rPr lang="zh-CN" altLang="en-US" sz="2400" dirty="0">
                <a:solidFill>
                  <a:schemeClr val="tx1"/>
                </a:solidFill>
                <a:latin typeface="微软雅黑" panose="020B0503020204020204" pitchFamily="34" charset="-122"/>
                <a:ea typeface="微软雅黑" panose="020B0503020204020204" pitchFamily="34" charset="-122"/>
              </a:rPr>
              <a:t>放入</a:t>
            </a:r>
            <a:r>
              <a:rPr lang="en-US" altLang="zh-CN" sz="2400" dirty="0">
                <a:solidFill>
                  <a:schemeClr val="tx1"/>
                </a:solidFill>
                <a:latin typeface="微软雅黑" panose="020B0503020204020204" pitchFamily="34" charset="-122"/>
                <a:ea typeface="微软雅黑" panose="020B0503020204020204" pitchFamily="34" charset="-122"/>
              </a:rPr>
              <a:t>PC</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98348829-3FB7-4A9E-B274-1D5409AE3AAF}"/>
              </a:ext>
            </a:extLst>
          </p:cNvPr>
          <p:cNvSpPr txBox="1"/>
          <p:nvPr/>
        </p:nvSpPr>
        <p:spPr>
          <a:xfrm>
            <a:off x="9720112" y="4341853"/>
            <a:ext cx="2315368" cy="1569660"/>
          </a:xfrm>
          <a:prstGeom prst="rect">
            <a:avLst/>
          </a:prstGeom>
          <a:solidFill>
            <a:schemeClr val="accent6">
              <a:lumMod val="20000"/>
              <a:lumOff val="8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软件无法完成保存</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PC</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的任务，应由硬件实现：</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中断隐指令</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3663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47258" y="4149"/>
            <a:ext cx="4897483"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中断处理过程</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中断隐指令</a:t>
            </a:r>
          </a:p>
        </p:txBody>
      </p:sp>
      <p:pic>
        <p:nvPicPr>
          <p:cNvPr id="3" name="图片 2">
            <a:extLst>
              <a:ext uri="{FF2B5EF4-FFF2-40B4-BE49-F238E27FC236}">
                <a16:creationId xmlns:a16="http://schemas.microsoft.com/office/drawing/2014/main" id="{35591210-B6F0-4737-80E5-DD565284DF0C}"/>
              </a:ext>
            </a:extLst>
          </p:cNvPr>
          <p:cNvPicPr>
            <a:picLocks noChangeAspect="1"/>
          </p:cNvPicPr>
          <p:nvPr/>
        </p:nvPicPr>
        <p:blipFill>
          <a:blip r:embed="rId3"/>
          <a:stretch>
            <a:fillRect/>
          </a:stretch>
        </p:blipFill>
        <p:spPr>
          <a:xfrm>
            <a:off x="144731" y="1074808"/>
            <a:ext cx="5951268" cy="4436306"/>
          </a:xfrm>
          <a:prstGeom prst="rect">
            <a:avLst/>
          </a:prstGeom>
        </p:spPr>
      </p:pic>
      <p:sp>
        <p:nvSpPr>
          <p:cNvPr id="10" name="文本框 9">
            <a:extLst>
              <a:ext uri="{FF2B5EF4-FFF2-40B4-BE49-F238E27FC236}">
                <a16:creationId xmlns:a16="http://schemas.microsoft.com/office/drawing/2014/main" id="{98348829-3FB7-4A9E-B274-1D5409AE3AAF}"/>
              </a:ext>
            </a:extLst>
          </p:cNvPr>
          <p:cNvSpPr txBox="1"/>
          <p:nvPr/>
        </p:nvSpPr>
        <p:spPr>
          <a:xfrm>
            <a:off x="6170141" y="676552"/>
            <a:ext cx="5923430" cy="5984459"/>
          </a:xfrm>
          <a:prstGeom prst="rect">
            <a:avLst/>
          </a:prstGeom>
          <a:noFill/>
        </p:spPr>
        <p:txBody>
          <a:bodyPr wrap="square">
            <a:spAutoFit/>
          </a:bodyPr>
          <a:lstStyle/>
          <a:p>
            <a:pPr marL="0" marR="0" lvl="0" indent="0" defTabSz="457200" rtl="0" eaLnBrk="1" fontAlgn="auto" latinLnBrk="0" hangingPunct="1">
              <a:lnSpc>
                <a:spcPts val="3300"/>
              </a:lnSpc>
              <a:spcBef>
                <a:spcPts val="0"/>
              </a:spcBef>
              <a:spcAft>
                <a:spcPts val="0"/>
              </a:spcAft>
              <a:buClrTx/>
              <a:buSzTx/>
              <a:buFontTx/>
              <a:buNone/>
              <a:tabLst/>
              <a:defRPr/>
            </a:pP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中断隐指令的主要任务：</a:t>
            </a:r>
            <a:endParaRPr kumimoji="0" lang="en-US" altLang="zh-CN"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457200" marR="0" lvl="0" indent="-457200" defTabSz="457200" rtl="0" eaLnBrk="1" fontAlgn="auto" latinLnBrk="0" hangingPunct="1">
              <a:lnSpc>
                <a:spcPts val="3300"/>
              </a:lnSpc>
              <a:spcBef>
                <a:spcPts val="0"/>
              </a:spcBef>
              <a:spcAft>
                <a:spcPts val="0"/>
              </a:spcAft>
              <a:buClrTx/>
              <a:buSzTx/>
              <a:buFont typeface="+mj-ea"/>
              <a:buAutoNum type="circleNumDbPlain"/>
              <a:tabLst/>
              <a:defRPr/>
            </a:pP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关中断</a:t>
            </a: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：在中断服务程序中，为了保护中断现场（即</a:t>
            </a:r>
            <a:r>
              <a:rPr kumimoji="0" lang="en-US" altLang="zh-CN"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CPU</a:t>
            </a: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主要寄存器中的内容）期间不被新的中断所打断，必须关中断，从而保证中断的程序在中断服务程序执行完毕后能接着正确地执行下去</a:t>
            </a:r>
            <a:endParaRPr kumimoji="0" lang="en-US" altLang="zh-CN"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457200" marR="0" lvl="0" indent="-457200" defTabSz="457200" rtl="0" eaLnBrk="1" fontAlgn="auto" latinLnBrk="0" hangingPunct="1">
              <a:lnSpc>
                <a:spcPts val="3300"/>
              </a:lnSpc>
              <a:spcBef>
                <a:spcPts val="0"/>
              </a:spcBef>
              <a:spcAft>
                <a:spcPts val="0"/>
              </a:spcAft>
              <a:buClrTx/>
              <a:buSzTx/>
              <a:buFont typeface="+mj-ea"/>
              <a:buAutoNum type="circleNumDbPlain"/>
              <a:tabLst/>
              <a:defRPr/>
            </a:pP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保存断点</a:t>
            </a: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：为了保证在中断服务程序执行完毕后能正确地返回到原来的程序，必须将原来程序的断点（即</a:t>
            </a:r>
            <a:r>
              <a:rPr kumimoji="0" lang="en-US" altLang="zh-CN"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PC</a:t>
            </a:r>
            <a:r>
              <a:rPr lang="zh-CN" altLang="en-US" sz="2400" dirty="0">
                <a:latin typeface="微软雅黑" panose="020B0503020204020204" pitchFamily="34" charset="-122"/>
                <a:ea typeface="微软雅黑" panose="020B0503020204020204" pitchFamily="34" charset="-122"/>
              </a:rPr>
              <a:t>）的</a:t>
            </a: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内容保存起来。可以放入堆栈，也可以存入指定单元。</a:t>
            </a:r>
            <a:endParaRPr kumimoji="0" lang="en-US" altLang="zh-CN"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457200" marR="0" lvl="0" indent="-457200" defTabSz="457200" rtl="0" eaLnBrk="1" fontAlgn="auto" latinLnBrk="0" hangingPunct="1">
              <a:lnSpc>
                <a:spcPts val="3300"/>
              </a:lnSpc>
              <a:spcBef>
                <a:spcPts val="0"/>
              </a:spcBef>
              <a:spcAft>
                <a:spcPts val="0"/>
              </a:spcAft>
              <a:buClrTx/>
              <a:buSzTx/>
              <a:buFont typeface="+mj-ea"/>
              <a:buAutoNum type="circleNumDbPlain"/>
              <a:tabLst/>
              <a:defRPr/>
            </a:pP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引出中断服务程序</a:t>
            </a: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：实质就是取出中断服务程序的入口地址并传送给</a:t>
            </a:r>
            <a:r>
              <a:rPr kumimoji="0" lang="en-US" altLang="zh-CN"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PC</a:t>
            </a:r>
            <a:endParaRPr lang="en-US" altLang="zh-CN" sz="2400" dirty="0">
              <a:latin typeface="微软雅黑" panose="020B0503020204020204" pitchFamily="34" charset="-122"/>
              <a:ea typeface="微软雅黑" panose="020B0503020204020204" pitchFamily="34" charset="-122"/>
            </a:endParaRPr>
          </a:p>
          <a:p>
            <a:pPr marR="0" lvl="0" defTabSz="457200" rtl="0" eaLnBrk="1" fontAlgn="auto" latinLnBrk="0" hangingPunct="1">
              <a:lnSpc>
                <a:spcPts val="3300"/>
              </a:lnSpc>
              <a:spcBef>
                <a:spcPts val="0"/>
              </a:spcBef>
              <a:spcAft>
                <a:spcPts val="0"/>
              </a:spcAft>
              <a:buClrTx/>
              <a:buSzTx/>
              <a:tabLst/>
              <a:defRPr/>
            </a:pPr>
            <a:r>
              <a:rPr lang="en-US" altLang="zh-CN" sz="2400" dirty="0">
                <a:latin typeface="微软雅黑" panose="020B0503020204020204" pitchFamily="34" charset="-122"/>
                <a:ea typeface="微软雅黑" panose="020B0503020204020204" pitchFamily="34" charset="-122"/>
              </a:rPr>
              <a:t>	</a:t>
            </a:r>
            <a:r>
              <a:rPr kumimoji="0" lang="zh-CN" altLang="en-US" sz="24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硬件向量法</a:t>
            </a:r>
            <a:r>
              <a:rPr lang="zh-CN" altLang="en-US" sz="2400" dirty="0">
                <a:solidFill>
                  <a:srgbClr val="C00000"/>
                </a:solidFill>
                <a:latin typeface="微软雅黑" panose="020B0503020204020204" pitchFamily="34" charset="-122"/>
                <a:ea typeface="微软雅黑" panose="020B0503020204020204" pitchFamily="34" charset="-122"/>
              </a:rPr>
              <a:t>、软件查询法</a:t>
            </a:r>
            <a:endParaRPr kumimoji="0" lang="zh-CN" altLang="en-US" sz="24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1418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2212363" y="0"/>
            <a:ext cx="7767273"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中断处理过程</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入口地址获取</a:t>
            </a:r>
          </a:p>
        </p:txBody>
      </p:sp>
      <p:sp>
        <p:nvSpPr>
          <p:cNvPr id="5" name="内容占位符 2">
            <a:extLst>
              <a:ext uri="{FF2B5EF4-FFF2-40B4-BE49-F238E27FC236}">
                <a16:creationId xmlns:a16="http://schemas.microsoft.com/office/drawing/2014/main" id="{43E60846-8723-4121-8BC5-45FAFFEEA78C}"/>
              </a:ext>
            </a:extLst>
          </p:cNvPr>
          <p:cNvSpPr>
            <a:spLocks noGrp="1"/>
          </p:cNvSpPr>
          <p:nvPr>
            <p:ph idx="1"/>
          </p:nvPr>
        </p:nvSpPr>
        <p:spPr>
          <a:xfrm>
            <a:off x="556054" y="1077924"/>
            <a:ext cx="11232291" cy="4933035"/>
          </a:xfrm>
        </p:spPr>
        <p:txBody>
          <a:bodyPr>
            <a:noAutofit/>
          </a:bodyPr>
          <a:lstStyle/>
          <a:p>
            <a:pPr marL="0" indent="0">
              <a:lnSpc>
                <a:spcPct val="150000"/>
              </a:lnSpc>
              <a:buNone/>
            </a:pPr>
            <a:r>
              <a:rPr lang="zh-CN" altLang="en-US" sz="2600" dirty="0">
                <a:solidFill>
                  <a:srgbClr val="C00000"/>
                </a:solidFill>
                <a:latin typeface="微软雅黑" panose="020B0503020204020204" pitchFamily="34" charset="-122"/>
                <a:ea typeface="微软雅黑" panose="020B0503020204020204" pitchFamily="34" charset="-122"/>
              </a:rPr>
              <a:t>硬件向量法（向量中断）</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2600" dirty="0">
                <a:latin typeface="微软雅黑" panose="020B0503020204020204" pitchFamily="34" charset="-122"/>
                <a:ea typeface="微软雅黑" panose="020B0503020204020204" pitchFamily="34" charset="-122"/>
              </a:rPr>
              <a:t>当</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响应中断时，由硬件直接产生一个固定的地址（即向量地址），由向量地址指出每个中断源设备的中断服务程序入口。</a:t>
            </a:r>
            <a:endParaRPr lang="en-US" altLang="zh-CN" sz="2600" dirty="0">
              <a:solidFill>
                <a:srgbClr val="C00000"/>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600" dirty="0">
              <a:solidFill>
                <a:srgbClr val="C00000"/>
              </a:solidFill>
              <a:latin typeface="微软雅黑" panose="020B0503020204020204" pitchFamily="34" charset="-122"/>
              <a:ea typeface="微软雅黑" panose="020B0503020204020204" pitchFamily="34" charset="-122"/>
            </a:endParaRPr>
          </a:p>
          <a:p>
            <a:pPr marL="0" indent="0">
              <a:lnSpc>
                <a:spcPct val="150000"/>
              </a:lnSpc>
              <a:buNone/>
            </a:pPr>
            <a:r>
              <a:rPr lang="zh-CN" altLang="en-US" sz="2600" dirty="0">
                <a:solidFill>
                  <a:srgbClr val="C00000"/>
                </a:solidFill>
                <a:latin typeface="微软雅黑" panose="020B0503020204020204" pitchFamily="34" charset="-122"/>
                <a:ea typeface="微软雅黑" panose="020B0503020204020204" pitchFamily="34" charset="-122"/>
              </a:rPr>
              <a:t>软件查询法（查询中断）</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2600" dirty="0">
                <a:latin typeface="微软雅黑" panose="020B0503020204020204" pitchFamily="34" charset="-122"/>
                <a:ea typeface="微软雅黑" panose="020B0503020204020204" pitchFamily="34" charset="-122"/>
              </a:rPr>
              <a:t>硬件不直接提供中断服务程序的入口地址，而是为所有中断安排一个公共的中断服务程序，由该程序查询和跳转至相应中断服务子程序入口。</a:t>
            </a:r>
            <a:endParaRPr lang="en-US" altLang="zh-CN" sz="2600" dirty="0">
              <a:latin typeface="微软雅黑" panose="020B0503020204020204" pitchFamily="34" charset="-122"/>
              <a:ea typeface="微软雅黑" panose="020B0503020204020204" pitchFamily="34" charset="-122"/>
            </a:endParaRPr>
          </a:p>
          <a:p>
            <a:pPr lvl="1">
              <a:lnSpc>
                <a:spcPct val="150000"/>
              </a:lnSpc>
            </a:pPr>
            <a:endParaRPr lang="en-US" altLang="zh-CN"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513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2212363" y="0"/>
            <a:ext cx="7767273"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硬件向量法</a:t>
            </a:r>
          </a:p>
        </p:txBody>
      </p:sp>
      <p:graphicFrame>
        <p:nvGraphicFramePr>
          <p:cNvPr id="2" name="表格 2">
            <a:extLst>
              <a:ext uri="{FF2B5EF4-FFF2-40B4-BE49-F238E27FC236}">
                <a16:creationId xmlns:a16="http://schemas.microsoft.com/office/drawing/2014/main" id="{68C291CB-A766-4873-AAD1-6EAC3DD2BBC0}"/>
              </a:ext>
            </a:extLst>
          </p:cNvPr>
          <p:cNvGraphicFramePr>
            <a:graphicFrameLocks noGrp="1"/>
          </p:cNvGraphicFramePr>
          <p:nvPr>
            <p:extLst>
              <p:ext uri="{D42A27DB-BD31-4B8C-83A1-F6EECF244321}">
                <p14:modId xmlns:p14="http://schemas.microsoft.com/office/powerpoint/2010/main" val="1094847791"/>
              </p:ext>
            </p:extLst>
          </p:nvPr>
        </p:nvGraphicFramePr>
        <p:xfrm>
          <a:off x="7314594" y="1337505"/>
          <a:ext cx="2885989" cy="4667877"/>
        </p:xfrm>
        <a:graphic>
          <a:graphicData uri="http://schemas.openxmlformats.org/drawingml/2006/table">
            <a:tbl>
              <a:tblPr>
                <a:tableStyleId>{5940675A-B579-460E-94D1-54222C63F5DA}</a:tableStyleId>
              </a:tblPr>
              <a:tblGrid>
                <a:gridCol w="2885989">
                  <a:extLst>
                    <a:ext uri="{9D8B030D-6E8A-4147-A177-3AD203B41FA5}">
                      <a16:colId xmlns:a16="http://schemas.microsoft.com/office/drawing/2014/main" val="994249925"/>
                    </a:ext>
                  </a:extLst>
                </a:gridCol>
              </a:tblGrid>
              <a:tr h="518653">
                <a:tc>
                  <a:txBody>
                    <a:bodyPr/>
                    <a:lstStyle/>
                    <a:p>
                      <a:pPr algn="ctr"/>
                      <a:r>
                        <a:rPr lang="en-US" altLang="zh-CN" sz="2600" b="1" dirty="0">
                          <a:latin typeface="微软雅黑" panose="020B0503020204020204" pitchFamily="34" charset="-122"/>
                          <a:ea typeface="微软雅黑" panose="020B0503020204020204" pitchFamily="34" charset="-122"/>
                        </a:rPr>
                        <a:t>…</a:t>
                      </a:r>
                      <a:endParaRPr lang="zh-CN" altLang="en-US" sz="26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743755013"/>
                  </a:ext>
                </a:extLst>
              </a:tr>
              <a:tr h="518653">
                <a:tc>
                  <a:txBody>
                    <a:bodyPr/>
                    <a:lstStyle/>
                    <a:p>
                      <a:pPr algn="ctr"/>
                      <a:r>
                        <a:rPr lang="en-US" altLang="zh-CN" sz="2600" dirty="0">
                          <a:latin typeface="微软雅黑" panose="020B0503020204020204" pitchFamily="34" charset="-122"/>
                          <a:ea typeface="微软雅黑" panose="020B0503020204020204" pitchFamily="34" charset="-122"/>
                        </a:rPr>
                        <a:t>200</a:t>
                      </a:r>
                      <a:endParaRPr lang="zh-CN" altLang="en-US" sz="2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753883448"/>
                  </a:ext>
                </a:extLst>
              </a:tr>
              <a:tr h="518653">
                <a:tc>
                  <a:txBody>
                    <a:bodyPr/>
                    <a:lstStyle/>
                    <a:p>
                      <a:pPr algn="ctr"/>
                      <a:r>
                        <a:rPr lang="en-US" altLang="zh-CN" sz="2600" dirty="0">
                          <a:latin typeface="微软雅黑" panose="020B0503020204020204" pitchFamily="34" charset="-122"/>
                          <a:ea typeface="微软雅黑" panose="020B0503020204020204" pitchFamily="34" charset="-122"/>
                        </a:rPr>
                        <a:t>300</a:t>
                      </a:r>
                      <a:endParaRPr lang="zh-CN" altLang="en-US" sz="2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554808026"/>
                  </a:ext>
                </a:extLst>
              </a:tr>
              <a:tr h="518653">
                <a:tc>
                  <a:txBody>
                    <a:bodyPr/>
                    <a:lstStyle/>
                    <a:p>
                      <a:pPr algn="ctr"/>
                      <a:r>
                        <a:rPr lang="en-US" altLang="zh-CN" sz="2600" dirty="0">
                          <a:latin typeface="微软雅黑" panose="020B0503020204020204" pitchFamily="34" charset="-122"/>
                          <a:ea typeface="微软雅黑" panose="020B0503020204020204" pitchFamily="34" charset="-122"/>
                        </a:rPr>
                        <a:t>400</a:t>
                      </a:r>
                      <a:endParaRPr lang="zh-CN" altLang="en-US" sz="2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0191421"/>
                  </a:ext>
                </a:extLst>
              </a:tr>
              <a:tr h="518653">
                <a:tc>
                  <a:txBody>
                    <a:bodyPr/>
                    <a:lstStyle/>
                    <a:p>
                      <a:pPr algn="ctr"/>
                      <a:r>
                        <a:rPr lang="en-US" altLang="zh-CN" sz="2600" b="1" dirty="0">
                          <a:latin typeface="微软雅黑" panose="020B0503020204020204" pitchFamily="34" charset="-122"/>
                          <a:ea typeface="微软雅黑" panose="020B0503020204020204" pitchFamily="34" charset="-122"/>
                        </a:rPr>
                        <a:t>…</a:t>
                      </a:r>
                      <a:endParaRPr lang="zh-CN" altLang="en-US" sz="26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406917105"/>
                  </a:ext>
                </a:extLst>
              </a:tr>
              <a:tr h="1037306">
                <a:tc>
                  <a:txBody>
                    <a:bodyPr/>
                    <a:lstStyle/>
                    <a:p>
                      <a:pPr algn="ctr"/>
                      <a:r>
                        <a:rPr lang="zh-CN" altLang="en-US" sz="2600" dirty="0">
                          <a:latin typeface="微软雅黑" panose="020B0503020204020204" pitchFamily="34" charset="-122"/>
                          <a:ea typeface="微软雅黑" panose="020B0503020204020204" pitchFamily="34" charset="-122"/>
                        </a:rPr>
                        <a:t>打印机服务程序</a:t>
                      </a:r>
                      <a:endParaRPr lang="en-US" altLang="zh-CN" sz="2600" dirty="0">
                        <a:latin typeface="微软雅黑" panose="020B0503020204020204" pitchFamily="34" charset="-122"/>
                        <a:ea typeface="微软雅黑" panose="020B0503020204020204" pitchFamily="34" charset="-122"/>
                      </a:endParaRPr>
                    </a:p>
                    <a:p>
                      <a:pPr algn="ctr"/>
                      <a:r>
                        <a:rPr lang="en-US" altLang="zh-CN" sz="2600" b="1" dirty="0">
                          <a:latin typeface="微软雅黑" panose="020B0503020204020204" pitchFamily="34" charset="-122"/>
                          <a:ea typeface="微软雅黑" panose="020B0503020204020204" pitchFamily="34" charset="-122"/>
                        </a:rPr>
                        <a:t>…</a:t>
                      </a:r>
                      <a:endParaRPr lang="zh-CN" altLang="en-US" sz="26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534851236"/>
                  </a:ext>
                </a:extLst>
              </a:tr>
              <a:tr h="1037306">
                <a:tc>
                  <a:txBody>
                    <a:bodyPr/>
                    <a:lstStyle/>
                    <a:p>
                      <a:pPr algn="ctr"/>
                      <a:r>
                        <a:rPr lang="zh-CN" altLang="en-US" sz="2600" dirty="0">
                          <a:latin typeface="微软雅黑" panose="020B0503020204020204" pitchFamily="34" charset="-122"/>
                          <a:ea typeface="微软雅黑" panose="020B0503020204020204" pitchFamily="34" charset="-122"/>
                        </a:rPr>
                        <a:t>显示器服务程序</a:t>
                      </a:r>
                      <a:endParaRPr lang="en-US" altLang="zh-CN" sz="2600" dirty="0">
                        <a:latin typeface="微软雅黑" panose="020B0503020204020204" pitchFamily="34" charset="-122"/>
                        <a:ea typeface="微软雅黑" panose="020B0503020204020204" pitchFamily="34" charset="-122"/>
                      </a:endParaRPr>
                    </a:p>
                    <a:p>
                      <a:pPr algn="ctr"/>
                      <a:r>
                        <a:rPr lang="en-US" altLang="zh-CN" sz="2600" b="1" dirty="0">
                          <a:latin typeface="微软雅黑" panose="020B0503020204020204" pitchFamily="34" charset="-122"/>
                          <a:ea typeface="微软雅黑" panose="020B0503020204020204" pitchFamily="34" charset="-122"/>
                        </a:rPr>
                        <a:t>…</a:t>
                      </a:r>
                      <a:endParaRPr lang="zh-CN" altLang="en-US" sz="26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774214068"/>
                  </a:ext>
                </a:extLst>
              </a:tr>
            </a:tbl>
          </a:graphicData>
        </a:graphic>
      </p:graphicFrame>
      <p:sp>
        <p:nvSpPr>
          <p:cNvPr id="7" name="文本框 6">
            <a:extLst>
              <a:ext uri="{FF2B5EF4-FFF2-40B4-BE49-F238E27FC236}">
                <a16:creationId xmlns:a16="http://schemas.microsoft.com/office/drawing/2014/main" id="{821AF5C4-A539-4245-8B81-2D2C7613C396}"/>
              </a:ext>
            </a:extLst>
          </p:cNvPr>
          <p:cNvSpPr txBox="1"/>
          <p:nvPr/>
        </p:nvSpPr>
        <p:spPr>
          <a:xfrm>
            <a:off x="8255595" y="844149"/>
            <a:ext cx="1003986" cy="49335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主存</a:t>
            </a:r>
          </a:p>
        </p:txBody>
      </p:sp>
      <p:sp>
        <p:nvSpPr>
          <p:cNvPr id="8" name="文本框 7">
            <a:extLst>
              <a:ext uri="{FF2B5EF4-FFF2-40B4-BE49-F238E27FC236}">
                <a16:creationId xmlns:a16="http://schemas.microsoft.com/office/drawing/2014/main" id="{5CB79DBE-D36D-43FB-83DC-1A3169D030F1}"/>
              </a:ext>
            </a:extLst>
          </p:cNvPr>
          <p:cNvSpPr txBox="1"/>
          <p:nvPr/>
        </p:nvSpPr>
        <p:spPr>
          <a:xfrm>
            <a:off x="6393329" y="1897967"/>
            <a:ext cx="1003986" cy="49335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12H</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CF89851A-A811-4DD6-AEB0-CAE20D8C01EE}"/>
              </a:ext>
            </a:extLst>
          </p:cNvPr>
          <p:cNvSpPr txBox="1"/>
          <p:nvPr/>
        </p:nvSpPr>
        <p:spPr>
          <a:xfrm>
            <a:off x="6393329" y="2874920"/>
            <a:ext cx="1003986" cy="49335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14H</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523921CD-F7B8-42FF-9899-A2CF816AB53E}"/>
              </a:ext>
            </a:extLst>
          </p:cNvPr>
          <p:cNvSpPr txBox="1"/>
          <p:nvPr/>
        </p:nvSpPr>
        <p:spPr>
          <a:xfrm>
            <a:off x="6393329" y="2398732"/>
            <a:ext cx="1003986" cy="49335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13H</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532FC638-1084-4C64-849E-3A49E64070C3}"/>
              </a:ext>
            </a:extLst>
          </p:cNvPr>
          <p:cNvSpPr txBox="1"/>
          <p:nvPr/>
        </p:nvSpPr>
        <p:spPr>
          <a:xfrm>
            <a:off x="4911891" y="3927228"/>
            <a:ext cx="2485424"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600" dirty="0">
                <a:solidFill>
                  <a:prstClr val="black"/>
                </a:solidFill>
                <a:latin typeface="微软雅黑" panose="020B0503020204020204" pitchFamily="34" charset="-122"/>
                <a:ea typeface="微软雅黑" panose="020B0503020204020204" pitchFamily="34" charset="-122"/>
              </a:rPr>
              <a:t>入口地址</a:t>
            </a:r>
            <a:r>
              <a:rPr lang="en-US" altLang="zh-CN" sz="2600" dirty="0">
                <a:solidFill>
                  <a:prstClr val="black"/>
                </a:solidFill>
                <a:latin typeface="微软雅黑" panose="020B0503020204020204" pitchFamily="34" charset="-122"/>
                <a:ea typeface="微软雅黑" panose="020B0503020204020204" pitchFamily="34" charset="-122"/>
              </a:rPr>
              <a:t>  200</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6A01F470-10F9-46D6-97D1-901D48552E7D}"/>
              </a:ext>
            </a:extLst>
          </p:cNvPr>
          <p:cNvSpPr txBox="1"/>
          <p:nvPr/>
        </p:nvSpPr>
        <p:spPr>
          <a:xfrm>
            <a:off x="4911891" y="4977550"/>
            <a:ext cx="2485424"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600" dirty="0">
                <a:solidFill>
                  <a:prstClr val="black"/>
                </a:solidFill>
                <a:latin typeface="微软雅黑" panose="020B0503020204020204" pitchFamily="34" charset="-122"/>
                <a:ea typeface="微软雅黑" panose="020B0503020204020204" pitchFamily="34" charset="-122"/>
              </a:rPr>
              <a:t>入口地址  </a:t>
            </a:r>
            <a:r>
              <a:rPr lang="en-US" altLang="zh-CN" sz="2600" dirty="0">
                <a:solidFill>
                  <a:prstClr val="black"/>
                </a:solidFill>
                <a:latin typeface="微软雅黑" panose="020B0503020204020204" pitchFamily="34" charset="-122"/>
                <a:ea typeface="微软雅黑" panose="020B0503020204020204" pitchFamily="34" charset="-122"/>
              </a:rPr>
              <a:t>300</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左大括号 3">
            <a:extLst>
              <a:ext uri="{FF2B5EF4-FFF2-40B4-BE49-F238E27FC236}">
                <a16:creationId xmlns:a16="http://schemas.microsoft.com/office/drawing/2014/main" id="{9064B22A-33BA-4C15-8958-D83ECBC986AD}"/>
              </a:ext>
            </a:extLst>
          </p:cNvPr>
          <p:cNvSpPr/>
          <p:nvPr/>
        </p:nvSpPr>
        <p:spPr>
          <a:xfrm>
            <a:off x="6166189" y="2042851"/>
            <a:ext cx="340495" cy="1105186"/>
          </a:xfrm>
          <a:prstGeom prst="leftBrace">
            <a:avLst>
              <a:gd name="adj1" fmla="val 27959"/>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5C7A5E77-C44B-4924-BA8A-2AD811801788}"/>
              </a:ext>
            </a:extLst>
          </p:cNvPr>
          <p:cNvSpPr txBox="1"/>
          <p:nvPr/>
        </p:nvSpPr>
        <p:spPr>
          <a:xfrm>
            <a:off x="4568379" y="2349222"/>
            <a:ext cx="1672282"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向量地址</a:t>
            </a:r>
          </a:p>
        </p:txBody>
      </p:sp>
      <p:sp>
        <p:nvSpPr>
          <p:cNvPr id="16" name="对话气泡: 圆角矩形 15">
            <a:extLst>
              <a:ext uri="{FF2B5EF4-FFF2-40B4-BE49-F238E27FC236}">
                <a16:creationId xmlns:a16="http://schemas.microsoft.com/office/drawing/2014/main" id="{6BFC8664-C973-4436-A05C-371857031F42}"/>
              </a:ext>
            </a:extLst>
          </p:cNvPr>
          <p:cNvSpPr/>
          <p:nvPr/>
        </p:nvSpPr>
        <p:spPr>
          <a:xfrm>
            <a:off x="10441491" y="1533986"/>
            <a:ext cx="1595998" cy="727962"/>
          </a:xfrm>
          <a:prstGeom prst="wedgeRoundRectCallout">
            <a:avLst>
              <a:gd name="adj1" fmla="val -87531"/>
              <a:gd name="adj2" fmla="val 3506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中断向量</a:t>
            </a:r>
          </a:p>
        </p:txBody>
      </p:sp>
      <p:sp>
        <p:nvSpPr>
          <p:cNvPr id="5" name="矩形 4">
            <a:extLst>
              <a:ext uri="{FF2B5EF4-FFF2-40B4-BE49-F238E27FC236}">
                <a16:creationId xmlns:a16="http://schemas.microsoft.com/office/drawing/2014/main" id="{65AD3609-3810-44DE-AF87-5C77E8159197}"/>
              </a:ext>
            </a:extLst>
          </p:cNvPr>
          <p:cNvSpPr/>
          <p:nvPr/>
        </p:nvSpPr>
        <p:spPr>
          <a:xfrm>
            <a:off x="482564" y="3309664"/>
            <a:ext cx="2693773" cy="1297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中断向量地址</a:t>
            </a:r>
            <a:endParaRPr lang="en-US" altLang="zh-CN" sz="2600" dirty="0">
              <a:solidFill>
                <a:schemeClr val="tx1"/>
              </a:solidFill>
              <a:latin typeface="微软雅黑" panose="020B0503020204020204" pitchFamily="34" charset="-122"/>
              <a:ea typeface="微软雅黑" panose="020B0503020204020204" pitchFamily="34" charset="-122"/>
            </a:endParaRPr>
          </a:p>
          <a:p>
            <a:pPr algn="ctr"/>
            <a:r>
              <a:rPr lang="zh-CN" altLang="en-US" sz="2600" dirty="0">
                <a:solidFill>
                  <a:schemeClr val="tx1"/>
                </a:solidFill>
                <a:latin typeface="微软雅黑" panose="020B0503020204020204" pitchFamily="34" charset="-122"/>
                <a:ea typeface="微软雅黑" panose="020B0503020204020204" pitchFamily="34" charset="-122"/>
              </a:rPr>
              <a:t>形成部件</a:t>
            </a:r>
          </a:p>
        </p:txBody>
      </p:sp>
      <p:cxnSp>
        <p:nvCxnSpPr>
          <p:cNvPr id="18" name="直接箭头连接符 17">
            <a:extLst>
              <a:ext uri="{FF2B5EF4-FFF2-40B4-BE49-F238E27FC236}">
                <a16:creationId xmlns:a16="http://schemas.microsoft.com/office/drawing/2014/main" id="{E69D4373-7CC1-496F-BCE9-40F2B83617F1}"/>
              </a:ext>
            </a:extLst>
          </p:cNvPr>
          <p:cNvCxnSpPr>
            <a:cxnSpLocks/>
          </p:cNvCxnSpPr>
          <p:nvPr/>
        </p:nvCxnSpPr>
        <p:spPr>
          <a:xfrm flipV="1">
            <a:off x="667916" y="4606849"/>
            <a:ext cx="0" cy="61200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588F11D8-7F6A-4BD7-9F69-08E74654733F}"/>
              </a:ext>
            </a:extLst>
          </p:cNvPr>
          <p:cNvCxnSpPr>
            <a:cxnSpLocks/>
          </p:cNvCxnSpPr>
          <p:nvPr/>
        </p:nvCxnSpPr>
        <p:spPr>
          <a:xfrm flipV="1">
            <a:off x="1129235" y="4606849"/>
            <a:ext cx="0" cy="61200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5CAE21F-A79B-4454-B4C0-29BC8460E1A4}"/>
              </a:ext>
            </a:extLst>
          </p:cNvPr>
          <p:cNvCxnSpPr>
            <a:cxnSpLocks/>
          </p:cNvCxnSpPr>
          <p:nvPr/>
        </p:nvCxnSpPr>
        <p:spPr>
          <a:xfrm flipV="1">
            <a:off x="2888013" y="4606849"/>
            <a:ext cx="0" cy="61200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30BEA61B-5A23-4BD6-AA4D-363FF5C2CAFD}"/>
              </a:ext>
            </a:extLst>
          </p:cNvPr>
          <p:cNvSpPr txBox="1"/>
          <p:nvPr/>
        </p:nvSpPr>
        <p:spPr>
          <a:xfrm>
            <a:off x="1396108" y="4666171"/>
            <a:ext cx="1003986" cy="49335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箭头连接符 21">
            <a:extLst>
              <a:ext uri="{FF2B5EF4-FFF2-40B4-BE49-F238E27FC236}">
                <a16:creationId xmlns:a16="http://schemas.microsoft.com/office/drawing/2014/main" id="{BDA6B3FB-9632-43A3-A261-81C7CAE440A4}"/>
              </a:ext>
            </a:extLst>
          </p:cNvPr>
          <p:cNvCxnSpPr>
            <a:cxnSpLocks/>
          </p:cNvCxnSpPr>
          <p:nvPr/>
        </p:nvCxnSpPr>
        <p:spPr>
          <a:xfrm flipV="1">
            <a:off x="667916" y="2697664"/>
            <a:ext cx="0" cy="61200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9F47F8F-EAD9-4592-B4F2-AE02D16B78E5}"/>
              </a:ext>
            </a:extLst>
          </p:cNvPr>
          <p:cNvCxnSpPr>
            <a:cxnSpLocks/>
          </p:cNvCxnSpPr>
          <p:nvPr/>
        </p:nvCxnSpPr>
        <p:spPr>
          <a:xfrm flipV="1">
            <a:off x="1129235" y="2697664"/>
            <a:ext cx="0" cy="61200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DD5B772-84F2-45C5-B25F-B7F359964E8A}"/>
              </a:ext>
            </a:extLst>
          </p:cNvPr>
          <p:cNvCxnSpPr>
            <a:cxnSpLocks/>
          </p:cNvCxnSpPr>
          <p:nvPr/>
        </p:nvCxnSpPr>
        <p:spPr>
          <a:xfrm flipV="1">
            <a:off x="2888013" y="2697664"/>
            <a:ext cx="0" cy="61200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DD4D8F18-42A6-45C5-BE4D-2F5A5CE601AB}"/>
              </a:ext>
            </a:extLst>
          </p:cNvPr>
          <p:cNvSpPr txBox="1"/>
          <p:nvPr/>
        </p:nvSpPr>
        <p:spPr>
          <a:xfrm>
            <a:off x="1396108" y="2756986"/>
            <a:ext cx="1003986" cy="49335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a:extLst>
              <a:ext uri="{FF2B5EF4-FFF2-40B4-BE49-F238E27FC236}">
                <a16:creationId xmlns:a16="http://schemas.microsoft.com/office/drawing/2014/main" id="{7726645D-5C88-42FF-A3A4-70CE1DCE0D91}"/>
              </a:ext>
            </a:extLst>
          </p:cNvPr>
          <p:cNvSpPr txBox="1"/>
          <p:nvPr/>
        </p:nvSpPr>
        <p:spPr>
          <a:xfrm>
            <a:off x="524528" y="5218848"/>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 name="文本框 26">
            <a:extLst>
              <a:ext uri="{FF2B5EF4-FFF2-40B4-BE49-F238E27FC236}">
                <a16:creationId xmlns:a16="http://schemas.microsoft.com/office/drawing/2014/main" id="{FA3F9598-94BB-4A19-80C4-79BF91E8BED9}"/>
              </a:ext>
            </a:extLst>
          </p:cNvPr>
          <p:cNvSpPr txBox="1"/>
          <p:nvPr/>
        </p:nvSpPr>
        <p:spPr>
          <a:xfrm>
            <a:off x="985160" y="5218848"/>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 name="文本框 28">
            <a:extLst>
              <a:ext uri="{FF2B5EF4-FFF2-40B4-BE49-F238E27FC236}">
                <a16:creationId xmlns:a16="http://schemas.microsoft.com/office/drawing/2014/main" id="{CD212ED1-6DAC-4DA7-BE75-7AD3D9A61FB6}"/>
              </a:ext>
            </a:extLst>
          </p:cNvPr>
          <p:cNvSpPr txBox="1"/>
          <p:nvPr/>
        </p:nvSpPr>
        <p:spPr>
          <a:xfrm>
            <a:off x="2743938" y="5218848"/>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文本框 29">
            <a:extLst>
              <a:ext uri="{FF2B5EF4-FFF2-40B4-BE49-F238E27FC236}">
                <a16:creationId xmlns:a16="http://schemas.microsoft.com/office/drawing/2014/main" id="{513D95EF-3388-4705-AB35-F2E35477759F}"/>
              </a:ext>
            </a:extLst>
          </p:cNvPr>
          <p:cNvSpPr txBox="1"/>
          <p:nvPr/>
        </p:nvSpPr>
        <p:spPr>
          <a:xfrm>
            <a:off x="527018" y="2175560"/>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a:extLst>
              <a:ext uri="{FF2B5EF4-FFF2-40B4-BE49-F238E27FC236}">
                <a16:creationId xmlns:a16="http://schemas.microsoft.com/office/drawing/2014/main" id="{432670AB-676A-4120-9601-AFDD5EAD2E5B}"/>
              </a:ext>
            </a:extLst>
          </p:cNvPr>
          <p:cNvSpPr txBox="1"/>
          <p:nvPr/>
        </p:nvSpPr>
        <p:spPr>
          <a:xfrm>
            <a:off x="844077" y="2175560"/>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 name="文本框 31">
            <a:extLst>
              <a:ext uri="{FF2B5EF4-FFF2-40B4-BE49-F238E27FC236}">
                <a16:creationId xmlns:a16="http://schemas.microsoft.com/office/drawing/2014/main" id="{C9C371AC-A694-40A0-8F0D-1868441D2F00}"/>
              </a:ext>
            </a:extLst>
          </p:cNvPr>
          <p:cNvSpPr txBox="1"/>
          <p:nvPr/>
        </p:nvSpPr>
        <p:spPr>
          <a:xfrm>
            <a:off x="2746428" y="2175560"/>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a:extLst>
              <a:ext uri="{FF2B5EF4-FFF2-40B4-BE49-F238E27FC236}">
                <a16:creationId xmlns:a16="http://schemas.microsoft.com/office/drawing/2014/main" id="{4B226474-BFEB-4100-8179-425D478F5347}"/>
              </a:ext>
            </a:extLst>
          </p:cNvPr>
          <p:cNvSpPr txBox="1"/>
          <p:nvPr/>
        </p:nvSpPr>
        <p:spPr>
          <a:xfrm>
            <a:off x="1478195" y="2175560"/>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a:extLst>
              <a:ext uri="{FF2B5EF4-FFF2-40B4-BE49-F238E27FC236}">
                <a16:creationId xmlns:a16="http://schemas.microsoft.com/office/drawing/2014/main" id="{E6BF0C14-12FC-4A0F-8C1D-7FFB10BFCC13}"/>
              </a:ext>
            </a:extLst>
          </p:cNvPr>
          <p:cNvSpPr txBox="1"/>
          <p:nvPr/>
        </p:nvSpPr>
        <p:spPr>
          <a:xfrm>
            <a:off x="1161136" y="2175560"/>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5" name="文本框 34">
            <a:extLst>
              <a:ext uri="{FF2B5EF4-FFF2-40B4-BE49-F238E27FC236}">
                <a16:creationId xmlns:a16="http://schemas.microsoft.com/office/drawing/2014/main" id="{8D121888-E5BB-49A7-8239-4BEAB5943360}"/>
              </a:ext>
            </a:extLst>
          </p:cNvPr>
          <p:cNvSpPr txBox="1"/>
          <p:nvPr/>
        </p:nvSpPr>
        <p:spPr>
          <a:xfrm>
            <a:off x="1795254" y="2175560"/>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 name="文本框 35">
            <a:extLst>
              <a:ext uri="{FF2B5EF4-FFF2-40B4-BE49-F238E27FC236}">
                <a16:creationId xmlns:a16="http://schemas.microsoft.com/office/drawing/2014/main" id="{D6BEC7AB-8FC2-457F-827F-19A329ADE4BA}"/>
              </a:ext>
            </a:extLst>
          </p:cNvPr>
          <p:cNvSpPr txBox="1"/>
          <p:nvPr/>
        </p:nvSpPr>
        <p:spPr>
          <a:xfrm>
            <a:off x="2112313" y="2175560"/>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文本框 36">
            <a:extLst>
              <a:ext uri="{FF2B5EF4-FFF2-40B4-BE49-F238E27FC236}">
                <a16:creationId xmlns:a16="http://schemas.microsoft.com/office/drawing/2014/main" id="{E81E09ED-278E-4005-A014-0F23D2CE94D1}"/>
              </a:ext>
            </a:extLst>
          </p:cNvPr>
          <p:cNvSpPr txBox="1"/>
          <p:nvPr/>
        </p:nvSpPr>
        <p:spPr>
          <a:xfrm>
            <a:off x="2429372" y="2175560"/>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8" name="矩形 37">
            <a:extLst>
              <a:ext uri="{FF2B5EF4-FFF2-40B4-BE49-F238E27FC236}">
                <a16:creationId xmlns:a16="http://schemas.microsoft.com/office/drawing/2014/main" id="{8AD51F33-4B3F-4CB7-99AF-788DC04FD892}"/>
              </a:ext>
            </a:extLst>
          </p:cNvPr>
          <p:cNvSpPr/>
          <p:nvPr/>
        </p:nvSpPr>
        <p:spPr>
          <a:xfrm>
            <a:off x="6567698" y="1856492"/>
            <a:ext cx="679279" cy="5348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ED380DCD-9112-4879-9148-0C76AE33E210}"/>
              </a:ext>
            </a:extLst>
          </p:cNvPr>
          <p:cNvSpPr/>
          <p:nvPr/>
        </p:nvSpPr>
        <p:spPr>
          <a:xfrm>
            <a:off x="8413682" y="1873456"/>
            <a:ext cx="679279" cy="5348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C260D25F-9AFB-41B8-970B-B875D36B794B}"/>
              </a:ext>
            </a:extLst>
          </p:cNvPr>
          <p:cNvSpPr/>
          <p:nvPr/>
        </p:nvSpPr>
        <p:spPr>
          <a:xfrm>
            <a:off x="6571130" y="3934685"/>
            <a:ext cx="679279" cy="5348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46BC1777-0030-44CF-8C50-9D61DA57CE04}"/>
              </a:ext>
            </a:extLst>
          </p:cNvPr>
          <p:cNvSpPr txBox="1"/>
          <p:nvPr/>
        </p:nvSpPr>
        <p:spPr>
          <a:xfrm>
            <a:off x="596842" y="1685718"/>
            <a:ext cx="1615519"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向量地址</a:t>
            </a:r>
          </a:p>
        </p:txBody>
      </p:sp>
      <p:sp>
        <p:nvSpPr>
          <p:cNvPr id="42" name="文本框 41">
            <a:extLst>
              <a:ext uri="{FF2B5EF4-FFF2-40B4-BE49-F238E27FC236}">
                <a16:creationId xmlns:a16="http://schemas.microsoft.com/office/drawing/2014/main" id="{CEC32FB7-986A-43B8-B46F-EE12D644B4A7}"/>
              </a:ext>
            </a:extLst>
          </p:cNvPr>
          <p:cNvSpPr txBox="1"/>
          <p:nvPr/>
        </p:nvSpPr>
        <p:spPr>
          <a:xfrm>
            <a:off x="488674" y="5696828"/>
            <a:ext cx="2543414"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排队器输出</a:t>
            </a:r>
          </a:p>
        </p:txBody>
      </p:sp>
      <p:sp>
        <p:nvSpPr>
          <p:cNvPr id="43" name="文本框 42">
            <a:extLst>
              <a:ext uri="{FF2B5EF4-FFF2-40B4-BE49-F238E27FC236}">
                <a16:creationId xmlns:a16="http://schemas.microsoft.com/office/drawing/2014/main" id="{E54EC3F2-952D-4DD1-8EAC-27B60563C3D2}"/>
              </a:ext>
            </a:extLst>
          </p:cNvPr>
          <p:cNvSpPr txBox="1"/>
          <p:nvPr/>
        </p:nvSpPr>
        <p:spPr>
          <a:xfrm>
            <a:off x="231808" y="140741"/>
            <a:ext cx="4336571" cy="1221938"/>
          </a:xfrm>
          <a:prstGeom prst="rect">
            <a:avLst/>
          </a:prstGeom>
          <a:solidFill>
            <a:schemeClr val="accent6">
              <a:lumMod val="20000"/>
              <a:lumOff val="80000"/>
            </a:schemeClr>
          </a:solidFill>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由</a:t>
            </a:r>
            <a:r>
              <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硬件</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产生</a:t>
            </a:r>
            <a:r>
              <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向量地址</a:t>
            </a:r>
            <a:endParaRPr kumimoji="0" lang="en-US" altLang="zh-CN"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defTabSz="914400" rtl="0" eaLnBrk="1" fontAlgn="auto" latinLnBrk="0" hangingPunct="1">
              <a:lnSpc>
                <a:spcPct val="150000"/>
              </a:lnSpc>
              <a:spcBef>
                <a:spcPts val="0"/>
              </a:spcBef>
              <a:spcAft>
                <a:spcPts val="0"/>
              </a:spcAft>
              <a:buClrTx/>
              <a:buSzTx/>
              <a:buFontTx/>
              <a:buNone/>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再由</a:t>
            </a:r>
            <a:r>
              <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向量地址</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找到</a:t>
            </a:r>
            <a:r>
              <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入口地址</a:t>
            </a:r>
          </a:p>
        </p:txBody>
      </p:sp>
      <p:sp>
        <p:nvSpPr>
          <p:cNvPr id="47" name="文本框 46">
            <a:extLst>
              <a:ext uri="{FF2B5EF4-FFF2-40B4-BE49-F238E27FC236}">
                <a16:creationId xmlns:a16="http://schemas.microsoft.com/office/drawing/2014/main" id="{20AF53BC-86E4-4803-A5C1-EF932D42B7A2}"/>
              </a:ext>
            </a:extLst>
          </p:cNvPr>
          <p:cNvSpPr txBox="1"/>
          <p:nvPr/>
        </p:nvSpPr>
        <p:spPr>
          <a:xfrm>
            <a:off x="1939329" y="1682209"/>
            <a:ext cx="2362712" cy="492443"/>
          </a:xfrm>
          <a:prstGeom prst="rect">
            <a:avLst/>
          </a:prstGeom>
          <a:noFill/>
        </p:spPr>
        <p:txBody>
          <a:bodyPr wrap="square">
            <a:spAutoFit/>
          </a:bodyPr>
          <a:lstStyle/>
          <a:p>
            <a:r>
              <a:rPr kumimoji="0" lang="zh-CN" altLang="en-US" sz="2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（中断类型号）</a:t>
            </a:r>
            <a:endParaRPr lang="zh-CN" altLang="en-US" dirty="0"/>
          </a:p>
        </p:txBody>
      </p:sp>
    </p:spTree>
    <p:extLst>
      <p:ext uri="{BB962C8B-B14F-4D97-AF65-F5344CB8AC3E}">
        <p14:creationId xmlns:p14="http://schemas.microsoft.com/office/powerpoint/2010/main" val="95359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anim calcmode="lin" valueType="num">
                                      <p:cBhvr>
                                        <p:cTn id="52" dur="500" fill="hold"/>
                                        <p:tgtEl>
                                          <p:spTgt spid="18"/>
                                        </p:tgtEl>
                                        <p:attrNameLst>
                                          <p:attrName>ppt_x</p:attrName>
                                        </p:attrNameLst>
                                      </p:cBhvr>
                                      <p:tavLst>
                                        <p:tav tm="0">
                                          <p:val>
                                            <p:strVal val="#ppt_x"/>
                                          </p:val>
                                        </p:tav>
                                        <p:tav tm="100000">
                                          <p:val>
                                            <p:strVal val="#ppt_x"/>
                                          </p:val>
                                        </p:tav>
                                      </p:tavLst>
                                    </p:anim>
                                    <p:anim calcmode="lin" valueType="num">
                                      <p:cBhvr>
                                        <p:cTn id="53" dur="500" fill="hold"/>
                                        <p:tgtEl>
                                          <p:spTgt spid="18"/>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anim calcmode="lin" valueType="num">
                                      <p:cBhvr>
                                        <p:cTn id="57" dur="500" fill="hold"/>
                                        <p:tgtEl>
                                          <p:spTgt spid="19"/>
                                        </p:tgtEl>
                                        <p:attrNameLst>
                                          <p:attrName>ppt_x</p:attrName>
                                        </p:attrNameLst>
                                      </p:cBhvr>
                                      <p:tavLst>
                                        <p:tav tm="0">
                                          <p:val>
                                            <p:strVal val="#ppt_x"/>
                                          </p:val>
                                        </p:tav>
                                        <p:tav tm="100000">
                                          <p:val>
                                            <p:strVal val="#ppt_x"/>
                                          </p:val>
                                        </p:tav>
                                      </p:tavLst>
                                    </p:anim>
                                    <p:anim calcmode="lin" valueType="num">
                                      <p:cBhvr>
                                        <p:cTn id="58" dur="500" fill="hold"/>
                                        <p:tgtEl>
                                          <p:spTgt spid="19"/>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anim calcmode="lin" valueType="num">
                                      <p:cBhvr>
                                        <p:cTn id="62" dur="500" fill="hold"/>
                                        <p:tgtEl>
                                          <p:spTgt spid="20"/>
                                        </p:tgtEl>
                                        <p:attrNameLst>
                                          <p:attrName>ppt_x</p:attrName>
                                        </p:attrNameLst>
                                      </p:cBhvr>
                                      <p:tavLst>
                                        <p:tav tm="0">
                                          <p:val>
                                            <p:strVal val="#ppt_x"/>
                                          </p:val>
                                        </p:tav>
                                        <p:tav tm="100000">
                                          <p:val>
                                            <p:strVal val="#ppt_x"/>
                                          </p:val>
                                        </p:tav>
                                      </p:tavLst>
                                    </p:anim>
                                    <p:anim calcmode="lin" valueType="num">
                                      <p:cBhvr>
                                        <p:cTn id="63" dur="500" fill="hold"/>
                                        <p:tgtEl>
                                          <p:spTgt spid="20"/>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anim calcmode="lin" valueType="num">
                                      <p:cBhvr>
                                        <p:cTn id="67" dur="500" fill="hold"/>
                                        <p:tgtEl>
                                          <p:spTgt spid="21"/>
                                        </p:tgtEl>
                                        <p:attrNameLst>
                                          <p:attrName>ppt_x</p:attrName>
                                        </p:attrNameLst>
                                      </p:cBhvr>
                                      <p:tavLst>
                                        <p:tav tm="0">
                                          <p:val>
                                            <p:strVal val="#ppt_x"/>
                                          </p:val>
                                        </p:tav>
                                        <p:tav tm="100000">
                                          <p:val>
                                            <p:strVal val="#ppt_x"/>
                                          </p:val>
                                        </p:tav>
                                      </p:tavLst>
                                    </p:anim>
                                    <p:anim calcmode="lin" valueType="num">
                                      <p:cBhvr>
                                        <p:cTn id="68" dur="500" fill="hold"/>
                                        <p:tgtEl>
                                          <p:spTgt spid="21"/>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anim calcmode="lin" valueType="num">
                                      <p:cBhvr>
                                        <p:cTn id="72" dur="500" fill="hold"/>
                                        <p:tgtEl>
                                          <p:spTgt spid="26"/>
                                        </p:tgtEl>
                                        <p:attrNameLst>
                                          <p:attrName>ppt_x</p:attrName>
                                        </p:attrNameLst>
                                      </p:cBhvr>
                                      <p:tavLst>
                                        <p:tav tm="0">
                                          <p:val>
                                            <p:strVal val="#ppt_x"/>
                                          </p:val>
                                        </p:tav>
                                        <p:tav tm="100000">
                                          <p:val>
                                            <p:strVal val="#ppt_x"/>
                                          </p:val>
                                        </p:tav>
                                      </p:tavLst>
                                    </p:anim>
                                    <p:anim calcmode="lin" valueType="num">
                                      <p:cBhvr>
                                        <p:cTn id="73" dur="500" fill="hold"/>
                                        <p:tgtEl>
                                          <p:spTgt spid="26"/>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anim calcmode="lin" valueType="num">
                                      <p:cBhvr>
                                        <p:cTn id="77" dur="500" fill="hold"/>
                                        <p:tgtEl>
                                          <p:spTgt spid="27"/>
                                        </p:tgtEl>
                                        <p:attrNameLst>
                                          <p:attrName>ppt_x</p:attrName>
                                        </p:attrNameLst>
                                      </p:cBhvr>
                                      <p:tavLst>
                                        <p:tav tm="0">
                                          <p:val>
                                            <p:strVal val="#ppt_x"/>
                                          </p:val>
                                        </p:tav>
                                        <p:tav tm="100000">
                                          <p:val>
                                            <p:strVal val="#ppt_x"/>
                                          </p:val>
                                        </p:tav>
                                      </p:tavLst>
                                    </p:anim>
                                    <p:anim calcmode="lin" valueType="num">
                                      <p:cBhvr>
                                        <p:cTn id="78" dur="500" fill="hold"/>
                                        <p:tgtEl>
                                          <p:spTgt spid="27"/>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anim calcmode="lin" valueType="num">
                                      <p:cBhvr>
                                        <p:cTn id="82" dur="500" fill="hold"/>
                                        <p:tgtEl>
                                          <p:spTgt spid="29"/>
                                        </p:tgtEl>
                                        <p:attrNameLst>
                                          <p:attrName>ppt_x</p:attrName>
                                        </p:attrNameLst>
                                      </p:cBhvr>
                                      <p:tavLst>
                                        <p:tav tm="0">
                                          <p:val>
                                            <p:strVal val="#ppt_x"/>
                                          </p:val>
                                        </p:tav>
                                        <p:tav tm="100000">
                                          <p:val>
                                            <p:strVal val="#ppt_x"/>
                                          </p:val>
                                        </p:tav>
                                      </p:tavLst>
                                    </p:anim>
                                    <p:anim calcmode="lin" valueType="num">
                                      <p:cBhvr>
                                        <p:cTn id="83" dur="500" fill="hold"/>
                                        <p:tgtEl>
                                          <p:spTgt spid="2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anim calcmode="lin" valueType="num">
                                      <p:cBhvr>
                                        <p:cTn id="87" dur="500" fill="hold"/>
                                        <p:tgtEl>
                                          <p:spTgt spid="42"/>
                                        </p:tgtEl>
                                        <p:attrNameLst>
                                          <p:attrName>ppt_x</p:attrName>
                                        </p:attrNameLst>
                                      </p:cBhvr>
                                      <p:tavLst>
                                        <p:tav tm="0">
                                          <p:val>
                                            <p:strVal val="#ppt_x"/>
                                          </p:val>
                                        </p:tav>
                                        <p:tav tm="100000">
                                          <p:val>
                                            <p:strVal val="#ppt_x"/>
                                          </p:val>
                                        </p:tav>
                                      </p:tavLst>
                                    </p:anim>
                                    <p:anim calcmode="lin" valueType="num">
                                      <p:cBhvr>
                                        <p:cTn id="88" dur="5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7" presetClass="entr" presetSubtype="0" fill="hold" nodeType="click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fade">
                                      <p:cBhvr>
                                        <p:cTn id="93" dur="500"/>
                                        <p:tgtEl>
                                          <p:spTgt spid="22"/>
                                        </p:tgtEl>
                                      </p:cBhvr>
                                    </p:animEffect>
                                    <p:anim calcmode="lin" valueType="num">
                                      <p:cBhvr>
                                        <p:cTn id="94" dur="500" fill="hold"/>
                                        <p:tgtEl>
                                          <p:spTgt spid="22"/>
                                        </p:tgtEl>
                                        <p:attrNameLst>
                                          <p:attrName>ppt_x</p:attrName>
                                        </p:attrNameLst>
                                      </p:cBhvr>
                                      <p:tavLst>
                                        <p:tav tm="0">
                                          <p:val>
                                            <p:strVal val="#ppt_x"/>
                                          </p:val>
                                        </p:tav>
                                        <p:tav tm="100000">
                                          <p:val>
                                            <p:strVal val="#ppt_x"/>
                                          </p:val>
                                        </p:tav>
                                      </p:tavLst>
                                    </p:anim>
                                    <p:anim calcmode="lin" valueType="num">
                                      <p:cBhvr>
                                        <p:cTn id="95" dur="500" fill="hold"/>
                                        <p:tgtEl>
                                          <p:spTgt spid="22"/>
                                        </p:tgtEl>
                                        <p:attrNameLst>
                                          <p:attrName>ppt_y</p:attrName>
                                        </p:attrNameLst>
                                      </p:cBhvr>
                                      <p:tavLst>
                                        <p:tav tm="0">
                                          <p:val>
                                            <p:strVal val="#ppt_y-.1"/>
                                          </p:val>
                                        </p:tav>
                                        <p:tav tm="100000">
                                          <p:val>
                                            <p:strVal val="#ppt_y"/>
                                          </p:val>
                                        </p:tav>
                                      </p:tavLst>
                                    </p:anim>
                                  </p:childTnLst>
                                </p:cTn>
                              </p:par>
                              <p:par>
                                <p:cTn id="96" presetID="47" presetClass="entr" presetSubtype="0" fill="hold" nodeType="with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fade">
                                      <p:cBhvr>
                                        <p:cTn id="98" dur="500"/>
                                        <p:tgtEl>
                                          <p:spTgt spid="23"/>
                                        </p:tgtEl>
                                      </p:cBhvr>
                                    </p:animEffect>
                                    <p:anim calcmode="lin" valueType="num">
                                      <p:cBhvr>
                                        <p:cTn id="99" dur="500" fill="hold"/>
                                        <p:tgtEl>
                                          <p:spTgt spid="23"/>
                                        </p:tgtEl>
                                        <p:attrNameLst>
                                          <p:attrName>ppt_x</p:attrName>
                                        </p:attrNameLst>
                                      </p:cBhvr>
                                      <p:tavLst>
                                        <p:tav tm="0">
                                          <p:val>
                                            <p:strVal val="#ppt_x"/>
                                          </p:val>
                                        </p:tav>
                                        <p:tav tm="100000">
                                          <p:val>
                                            <p:strVal val="#ppt_x"/>
                                          </p:val>
                                        </p:tav>
                                      </p:tavLst>
                                    </p:anim>
                                    <p:anim calcmode="lin" valueType="num">
                                      <p:cBhvr>
                                        <p:cTn id="100" dur="500" fill="hold"/>
                                        <p:tgtEl>
                                          <p:spTgt spid="23"/>
                                        </p:tgtEl>
                                        <p:attrNameLst>
                                          <p:attrName>ppt_y</p:attrName>
                                        </p:attrNameLst>
                                      </p:cBhvr>
                                      <p:tavLst>
                                        <p:tav tm="0">
                                          <p:val>
                                            <p:strVal val="#ppt_y-.1"/>
                                          </p:val>
                                        </p:tav>
                                        <p:tav tm="100000">
                                          <p:val>
                                            <p:strVal val="#ppt_y"/>
                                          </p:val>
                                        </p:tav>
                                      </p:tavLst>
                                    </p:anim>
                                  </p:childTnLst>
                                </p:cTn>
                              </p:par>
                              <p:par>
                                <p:cTn id="101" presetID="47" presetClass="entr" presetSubtype="0" fill="hold" nodeType="with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fade">
                                      <p:cBhvr>
                                        <p:cTn id="103" dur="500"/>
                                        <p:tgtEl>
                                          <p:spTgt spid="24"/>
                                        </p:tgtEl>
                                      </p:cBhvr>
                                    </p:animEffect>
                                    <p:anim calcmode="lin" valueType="num">
                                      <p:cBhvr>
                                        <p:cTn id="104" dur="500" fill="hold"/>
                                        <p:tgtEl>
                                          <p:spTgt spid="24"/>
                                        </p:tgtEl>
                                        <p:attrNameLst>
                                          <p:attrName>ppt_x</p:attrName>
                                        </p:attrNameLst>
                                      </p:cBhvr>
                                      <p:tavLst>
                                        <p:tav tm="0">
                                          <p:val>
                                            <p:strVal val="#ppt_x"/>
                                          </p:val>
                                        </p:tav>
                                        <p:tav tm="100000">
                                          <p:val>
                                            <p:strVal val="#ppt_x"/>
                                          </p:val>
                                        </p:tav>
                                      </p:tavLst>
                                    </p:anim>
                                    <p:anim calcmode="lin" valueType="num">
                                      <p:cBhvr>
                                        <p:cTn id="105" dur="500" fill="hold"/>
                                        <p:tgtEl>
                                          <p:spTgt spid="24"/>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fade">
                                      <p:cBhvr>
                                        <p:cTn id="108" dur="500"/>
                                        <p:tgtEl>
                                          <p:spTgt spid="25"/>
                                        </p:tgtEl>
                                      </p:cBhvr>
                                    </p:animEffect>
                                    <p:anim calcmode="lin" valueType="num">
                                      <p:cBhvr>
                                        <p:cTn id="109" dur="500" fill="hold"/>
                                        <p:tgtEl>
                                          <p:spTgt spid="25"/>
                                        </p:tgtEl>
                                        <p:attrNameLst>
                                          <p:attrName>ppt_x</p:attrName>
                                        </p:attrNameLst>
                                      </p:cBhvr>
                                      <p:tavLst>
                                        <p:tav tm="0">
                                          <p:val>
                                            <p:strVal val="#ppt_x"/>
                                          </p:val>
                                        </p:tav>
                                        <p:tav tm="100000">
                                          <p:val>
                                            <p:strVal val="#ppt_x"/>
                                          </p:val>
                                        </p:tav>
                                      </p:tavLst>
                                    </p:anim>
                                    <p:anim calcmode="lin" valueType="num">
                                      <p:cBhvr>
                                        <p:cTn id="110" dur="500" fill="hold"/>
                                        <p:tgtEl>
                                          <p:spTgt spid="25"/>
                                        </p:tgtEl>
                                        <p:attrNameLst>
                                          <p:attrName>ppt_y</p:attrName>
                                        </p:attrNameLst>
                                      </p:cBhvr>
                                      <p:tavLst>
                                        <p:tav tm="0">
                                          <p:val>
                                            <p:strVal val="#ppt_y-.1"/>
                                          </p:val>
                                        </p:tav>
                                        <p:tav tm="100000">
                                          <p:val>
                                            <p:strVal val="#ppt_y"/>
                                          </p:val>
                                        </p:tav>
                                      </p:tavLst>
                                    </p:anim>
                                  </p:childTnLst>
                                </p:cTn>
                              </p:par>
                              <p:par>
                                <p:cTn id="111" presetID="47" presetClass="entr" presetSubtype="0" fill="hold" grpId="0" nodeType="with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500"/>
                                        <p:tgtEl>
                                          <p:spTgt spid="30"/>
                                        </p:tgtEl>
                                      </p:cBhvr>
                                    </p:animEffect>
                                    <p:anim calcmode="lin" valueType="num">
                                      <p:cBhvr>
                                        <p:cTn id="114" dur="500" fill="hold"/>
                                        <p:tgtEl>
                                          <p:spTgt spid="30"/>
                                        </p:tgtEl>
                                        <p:attrNameLst>
                                          <p:attrName>ppt_x</p:attrName>
                                        </p:attrNameLst>
                                      </p:cBhvr>
                                      <p:tavLst>
                                        <p:tav tm="0">
                                          <p:val>
                                            <p:strVal val="#ppt_x"/>
                                          </p:val>
                                        </p:tav>
                                        <p:tav tm="100000">
                                          <p:val>
                                            <p:strVal val="#ppt_x"/>
                                          </p:val>
                                        </p:tav>
                                      </p:tavLst>
                                    </p:anim>
                                    <p:anim calcmode="lin" valueType="num">
                                      <p:cBhvr>
                                        <p:cTn id="115" dur="500" fill="hold"/>
                                        <p:tgtEl>
                                          <p:spTgt spid="30"/>
                                        </p:tgtEl>
                                        <p:attrNameLst>
                                          <p:attrName>ppt_y</p:attrName>
                                        </p:attrNameLst>
                                      </p:cBhvr>
                                      <p:tavLst>
                                        <p:tav tm="0">
                                          <p:val>
                                            <p:strVal val="#ppt_y-.1"/>
                                          </p:val>
                                        </p:tav>
                                        <p:tav tm="100000">
                                          <p:val>
                                            <p:strVal val="#ppt_y"/>
                                          </p:val>
                                        </p:tav>
                                      </p:tavLst>
                                    </p:anim>
                                  </p:childTnLst>
                                </p:cTn>
                              </p:par>
                              <p:par>
                                <p:cTn id="116" presetID="47" presetClass="entr" presetSubtype="0" fill="hold" grpId="0" nodeType="withEffect">
                                  <p:stCondLst>
                                    <p:cond delay="0"/>
                                  </p:stCondLst>
                                  <p:childTnLst>
                                    <p:set>
                                      <p:cBhvr>
                                        <p:cTn id="117" dur="1" fill="hold">
                                          <p:stCondLst>
                                            <p:cond delay="0"/>
                                          </p:stCondLst>
                                        </p:cTn>
                                        <p:tgtEl>
                                          <p:spTgt spid="31"/>
                                        </p:tgtEl>
                                        <p:attrNameLst>
                                          <p:attrName>style.visibility</p:attrName>
                                        </p:attrNameLst>
                                      </p:cBhvr>
                                      <p:to>
                                        <p:strVal val="visible"/>
                                      </p:to>
                                    </p:set>
                                    <p:animEffect transition="in" filter="fade">
                                      <p:cBhvr>
                                        <p:cTn id="118" dur="500"/>
                                        <p:tgtEl>
                                          <p:spTgt spid="31"/>
                                        </p:tgtEl>
                                      </p:cBhvr>
                                    </p:animEffect>
                                    <p:anim calcmode="lin" valueType="num">
                                      <p:cBhvr>
                                        <p:cTn id="119" dur="500" fill="hold"/>
                                        <p:tgtEl>
                                          <p:spTgt spid="31"/>
                                        </p:tgtEl>
                                        <p:attrNameLst>
                                          <p:attrName>ppt_x</p:attrName>
                                        </p:attrNameLst>
                                      </p:cBhvr>
                                      <p:tavLst>
                                        <p:tav tm="0">
                                          <p:val>
                                            <p:strVal val="#ppt_x"/>
                                          </p:val>
                                        </p:tav>
                                        <p:tav tm="100000">
                                          <p:val>
                                            <p:strVal val="#ppt_x"/>
                                          </p:val>
                                        </p:tav>
                                      </p:tavLst>
                                    </p:anim>
                                    <p:anim calcmode="lin" valueType="num">
                                      <p:cBhvr>
                                        <p:cTn id="120" dur="500" fill="hold"/>
                                        <p:tgtEl>
                                          <p:spTgt spid="31"/>
                                        </p:tgtEl>
                                        <p:attrNameLst>
                                          <p:attrName>ppt_y</p:attrName>
                                        </p:attrNameLst>
                                      </p:cBhvr>
                                      <p:tavLst>
                                        <p:tav tm="0">
                                          <p:val>
                                            <p:strVal val="#ppt_y-.1"/>
                                          </p:val>
                                        </p:tav>
                                        <p:tav tm="100000">
                                          <p:val>
                                            <p:strVal val="#ppt_y"/>
                                          </p:val>
                                        </p:tav>
                                      </p:tavLst>
                                    </p:anim>
                                  </p:childTnLst>
                                </p:cTn>
                              </p:par>
                              <p:par>
                                <p:cTn id="121" presetID="47" presetClass="entr" presetSubtype="0"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fade">
                                      <p:cBhvr>
                                        <p:cTn id="123" dur="500"/>
                                        <p:tgtEl>
                                          <p:spTgt spid="32"/>
                                        </p:tgtEl>
                                      </p:cBhvr>
                                    </p:animEffect>
                                    <p:anim calcmode="lin" valueType="num">
                                      <p:cBhvr>
                                        <p:cTn id="124" dur="500" fill="hold"/>
                                        <p:tgtEl>
                                          <p:spTgt spid="32"/>
                                        </p:tgtEl>
                                        <p:attrNameLst>
                                          <p:attrName>ppt_x</p:attrName>
                                        </p:attrNameLst>
                                      </p:cBhvr>
                                      <p:tavLst>
                                        <p:tav tm="0">
                                          <p:val>
                                            <p:strVal val="#ppt_x"/>
                                          </p:val>
                                        </p:tav>
                                        <p:tav tm="100000">
                                          <p:val>
                                            <p:strVal val="#ppt_x"/>
                                          </p:val>
                                        </p:tav>
                                      </p:tavLst>
                                    </p:anim>
                                    <p:anim calcmode="lin" valueType="num">
                                      <p:cBhvr>
                                        <p:cTn id="125" dur="500" fill="hold"/>
                                        <p:tgtEl>
                                          <p:spTgt spid="32"/>
                                        </p:tgtEl>
                                        <p:attrNameLst>
                                          <p:attrName>ppt_y</p:attrName>
                                        </p:attrNameLst>
                                      </p:cBhvr>
                                      <p:tavLst>
                                        <p:tav tm="0">
                                          <p:val>
                                            <p:strVal val="#ppt_y-.1"/>
                                          </p:val>
                                        </p:tav>
                                        <p:tav tm="100000">
                                          <p:val>
                                            <p:strVal val="#ppt_y"/>
                                          </p:val>
                                        </p:tav>
                                      </p:tavLst>
                                    </p:anim>
                                  </p:childTnLst>
                                </p:cTn>
                              </p:par>
                              <p:par>
                                <p:cTn id="126" presetID="47" presetClass="entr" presetSubtype="0" fill="hold" grpId="0" nodeType="with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fade">
                                      <p:cBhvr>
                                        <p:cTn id="128" dur="500"/>
                                        <p:tgtEl>
                                          <p:spTgt spid="33"/>
                                        </p:tgtEl>
                                      </p:cBhvr>
                                    </p:animEffect>
                                    <p:anim calcmode="lin" valueType="num">
                                      <p:cBhvr>
                                        <p:cTn id="129" dur="500" fill="hold"/>
                                        <p:tgtEl>
                                          <p:spTgt spid="33"/>
                                        </p:tgtEl>
                                        <p:attrNameLst>
                                          <p:attrName>ppt_x</p:attrName>
                                        </p:attrNameLst>
                                      </p:cBhvr>
                                      <p:tavLst>
                                        <p:tav tm="0">
                                          <p:val>
                                            <p:strVal val="#ppt_x"/>
                                          </p:val>
                                        </p:tav>
                                        <p:tav tm="100000">
                                          <p:val>
                                            <p:strVal val="#ppt_x"/>
                                          </p:val>
                                        </p:tav>
                                      </p:tavLst>
                                    </p:anim>
                                    <p:anim calcmode="lin" valueType="num">
                                      <p:cBhvr>
                                        <p:cTn id="130" dur="500" fill="hold"/>
                                        <p:tgtEl>
                                          <p:spTgt spid="33"/>
                                        </p:tgtEl>
                                        <p:attrNameLst>
                                          <p:attrName>ppt_y</p:attrName>
                                        </p:attrNameLst>
                                      </p:cBhvr>
                                      <p:tavLst>
                                        <p:tav tm="0">
                                          <p:val>
                                            <p:strVal val="#ppt_y-.1"/>
                                          </p:val>
                                        </p:tav>
                                        <p:tav tm="100000">
                                          <p:val>
                                            <p:strVal val="#ppt_y"/>
                                          </p:val>
                                        </p:tav>
                                      </p:tavLst>
                                    </p:anim>
                                  </p:childTnLst>
                                </p:cTn>
                              </p:par>
                              <p:par>
                                <p:cTn id="131" presetID="47" presetClass="entr" presetSubtype="0" fill="hold" grpId="0" nodeType="withEffect">
                                  <p:stCondLst>
                                    <p:cond delay="0"/>
                                  </p:stCondLst>
                                  <p:childTnLst>
                                    <p:set>
                                      <p:cBhvr>
                                        <p:cTn id="132" dur="1" fill="hold">
                                          <p:stCondLst>
                                            <p:cond delay="0"/>
                                          </p:stCondLst>
                                        </p:cTn>
                                        <p:tgtEl>
                                          <p:spTgt spid="34"/>
                                        </p:tgtEl>
                                        <p:attrNameLst>
                                          <p:attrName>style.visibility</p:attrName>
                                        </p:attrNameLst>
                                      </p:cBhvr>
                                      <p:to>
                                        <p:strVal val="visible"/>
                                      </p:to>
                                    </p:set>
                                    <p:animEffect transition="in" filter="fade">
                                      <p:cBhvr>
                                        <p:cTn id="133" dur="500"/>
                                        <p:tgtEl>
                                          <p:spTgt spid="34"/>
                                        </p:tgtEl>
                                      </p:cBhvr>
                                    </p:animEffect>
                                    <p:anim calcmode="lin" valueType="num">
                                      <p:cBhvr>
                                        <p:cTn id="134" dur="500" fill="hold"/>
                                        <p:tgtEl>
                                          <p:spTgt spid="34"/>
                                        </p:tgtEl>
                                        <p:attrNameLst>
                                          <p:attrName>ppt_x</p:attrName>
                                        </p:attrNameLst>
                                      </p:cBhvr>
                                      <p:tavLst>
                                        <p:tav tm="0">
                                          <p:val>
                                            <p:strVal val="#ppt_x"/>
                                          </p:val>
                                        </p:tav>
                                        <p:tav tm="100000">
                                          <p:val>
                                            <p:strVal val="#ppt_x"/>
                                          </p:val>
                                        </p:tav>
                                      </p:tavLst>
                                    </p:anim>
                                    <p:anim calcmode="lin" valueType="num">
                                      <p:cBhvr>
                                        <p:cTn id="135" dur="500" fill="hold"/>
                                        <p:tgtEl>
                                          <p:spTgt spid="34"/>
                                        </p:tgtEl>
                                        <p:attrNameLst>
                                          <p:attrName>ppt_y</p:attrName>
                                        </p:attrNameLst>
                                      </p:cBhvr>
                                      <p:tavLst>
                                        <p:tav tm="0">
                                          <p:val>
                                            <p:strVal val="#ppt_y-.1"/>
                                          </p:val>
                                        </p:tav>
                                        <p:tav tm="100000">
                                          <p:val>
                                            <p:strVal val="#ppt_y"/>
                                          </p:val>
                                        </p:tav>
                                      </p:tavLst>
                                    </p:anim>
                                  </p:childTnLst>
                                </p:cTn>
                              </p:par>
                              <p:par>
                                <p:cTn id="136" presetID="47" presetClass="entr" presetSubtype="0" fill="hold" grpId="0" nodeType="withEffect">
                                  <p:stCondLst>
                                    <p:cond delay="0"/>
                                  </p:stCondLst>
                                  <p:childTnLst>
                                    <p:set>
                                      <p:cBhvr>
                                        <p:cTn id="137" dur="1" fill="hold">
                                          <p:stCondLst>
                                            <p:cond delay="0"/>
                                          </p:stCondLst>
                                        </p:cTn>
                                        <p:tgtEl>
                                          <p:spTgt spid="35"/>
                                        </p:tgtEl>
                                        <p:attrNameLst>
                                          <p:attrName>style.visibility</p:attrName>
                                        </p:attrNameLst>
                                      </p:cBhvr>
                                      <p:to>
                                        <p:strVal val="visible"/>
                                      </p:to>
                                    </p:set>
                                    <p:animEffect transition="in" filter="fade">
                                      <p:cBhvr>
                                        <p:cTn id="138" dur="500"/>
                                        <p:tgtEl>
                                          <p:spTgt spid="35"/>
                                        </p:tgtEl>
                                      </p:cBhvr>
                                    </p:animEffect>
                                    <p:anim calcmode="lin" valueType="num">
                                      <p:cBhvr>
                                        <p:cTn id="139" dur="500" fill="hold"/>
                                        <p:tgtEl>
                                          <p:spTgt spid="35"/>
                                        </p:tgtEl>
                                        <p:attrNameLst>
                                          <p:attrName>ppt_x</p:attrName>
                                        </p:attrNameLst>
                                      </p:cBhvr>
                                      <p:tavLst>
                                        <p:tav tm="0">
                                          <p:val>
                                            <p:strVal val="#ppt_x"/>
                                          </p:val>
                                        </p:tav>
                                        <p:tav tm="100000">
                                          <p:val>
                                            <p:strVal val="#ppt_x"/>
                                          </p:val>
                                        </p:tav>
                                      </p:tavLst>
                                    </p:anim>
                                    <p:anim calcmode="lin" valueType="num">
                                      <p:cBhvr>
                                        <p:cTn id="140" dur="500" fill="hold"/>
                                        <p:tgtEl>
                                          <p:spTgt spid="35"/>
                                        </p:tgtEl>
                                        <p:attrNameLst>
                                          <p:attrName>ppt_y</p:attrName>
                                        </p:attrNameLst>
                                      </p:cBhvr>
                                      <p:tavLst>
                                        <p:tav tm="0">
                                          <p:val>
                                            <p:strVal val="#ppt_y-.1"/>
                                          </p:val>
                                        </p:tav>
                                        <p:tav tm="100000">
                                          <p:val>
                                            <p:strVal val="#ppt_y"/>
                                          </p:val>
                                        </p:tav>
                                      </p:tavLst>
                                    </p:anim>
                                  </p:childTnLst>
                                </p:cTn>
                              </p:par>
                              <p:par>
                                <p:cTn id="141" presetID="47" presetClass="entr" presetSubtype="0" fill="hold" grpId="0" nodeType="withEffect">
                                  <p:stCondLst>
                                    <p:cond delay="0"/>
                                  </p:stCondLst>
                                  <p:childTnLst>
                                    <p:set>
                                      <p:cBhvr>
                                        <p:cTn id="142" dur="1" fill="hold">
                                          <p:stCondLst>
                                            <p:cond delay="0"/>
                                          </p:stCondLst>
                                        </p:cTn>
                                        <p:tgtEl>
                                          <p:spTgt spid="36"/>
                                        </p:tgtEl>
                                        <p:attrNameLst>
                                          <p:attrName>style.visibility</p:attrName>
                                        </p:attrNameLst>
                                      </p:cBhvr>
                                      <p:to>
                                        <p:strVal val="visible"/>
                                      </p:to>
                                    </p:set>
                                    <p:animEffect transition="in" filter="fade">
                                      <p:cBhvr>
                                        <p:cTn id="143" dur="500"/>
                                        <p:tgtEl>
                                          <p:spTgt spid="36"/>
                                        </p:tgtEl>
                                      </p:cBhvr>
                                    </p:animEffect>
                                    <p:anim calcmode="lin" valueType="num">
                                      <p:cBhvr>
                                        <p:cTn id="144" dur="500" fill="hold"/>
                                        <p:tgtEl>
                                          <p:spTgt spid="36"/>
                                        </p:tgtEl>
                                        <p:attrNameLst>
                                          <p:attrName>ppt_x</p:attrName>
                                        </p:attrNameLst>
                                      </p:cBhvr>
                                      <p:tavLst>
                                        <p:tav tm="0">
                                          <p:val>
                                            <p:strVal val="#ppt_x"/>
                                          </p:val>
                                        </p:tav>
                                        <p:tav tm="100000">
                                          <p:val>
                                            <p:strVal val="#ppt_x"/>
                                          </p:val>
                                        </p:tav>
                                      </p:tavLst>
                                    </p:anim>
                                    <p:anim calcmode="lin" valueType="num">
                                      <p:cBhvr>
                                        <p:cTn id="145" dur="500" fill="hold"/>
                                        <p:tgtEl>
                                          <p:spTgt spid="36"/>
                                        </p:tgtEl>
                                        <p:attrNameLst>
                                          <p:attrName>ppt_y</p:attrName>
                                        </p:attrNameLst>
                                      </p:cBhvr>
                                      <p:tavLst>
                                        <p:tav tm="0">
                                          <p:val>
                                            <p:strVal val="#ppt_y-.1"/>
                                          </p:val>
                                        </p:tav>
                                        <p:tav tm="100000">
                                          <p:val>
                                            <p:strVal val="#ppt_y"/>
                                          </p:val>
                                        </p:tav>
                                      </p:tavLst>
                                    </p:anim>
                                  </p:childTnLst>
                                </p:cTn>
                              </p:par>
                              <p:par>
                                <p:cTn id="146" presetID="47" presetClass="entr" presetSubtype="0" fill="hold" grpId="0" nodeType="withEffect">
                                  <p:stCondLst>
                                    <p:cond delay="0"/>
                                  </p:stCondLst>
                                  <p:childTnLst>
                                    <p:set>
                                      <p:cBhvr>
                                        <p:cTn id="147" dur="1" fill="hold">
                                          <p:stCondLst>
                                            <p:cond delay="0"/>
                                          </p:stCondLst>
                                        </p:cTn>
                                        <p:tgtEl>
                                          <p:spTgt spid="37"/>
                                        </p:tgtEl>
                                        <p:attrNameLst>
                                          <p:attrName>style.visibility</p:attrName>
                                        </p:attrNameLst>
                                      </p:cBhvr>
                                      <p:to>
                                        <p:strVal val="visible"/>
                                      </p:to>
                                    </p:set>
                                    <p:animEffect transition="in" filter="fade">
                                      <p:cBhvr>
                                        <p:cTn id="148" dur="500"/>
                                        <p:tgtEl>
                                          <p:spTgt spid="37"/>
                                        </p:tgtEl>
                                      </p:cBhvr>
                                    </p:animEffect>
                                    <p:anim calcmode="lin" valueType="num">
                                      <p:cBhvr>
                                        <p:cTn id="149" dur="500" fill="hold"/>
                                        <p:tgtEl>
                                          <p:spTgt spid="37"/>
                                        </p:tgtEl>
                                        <p:attrNameLst>
                                          <p:attrName>ppt_x</p:attrName>
                                        </p:attrNameLst>
                                      </p:cBhvr>
                                      <p:tavLst>
                                        <p:tav tm="0">
                                          <p:val>
                                            <p:strVal val="#ppt_x"/>
                                          </p:val>
                                        </p:tav>
                                        <p:tav tm="100000">
                                          <p:val>
                                            <p:strVal val="#ppt_x"/>
                                          </p:val>
                                        </p:tav>
                                      </p:tavLst>
                                    </p:anim>
                                    <p:anim calcmode="lin" valueType="num">
                                      <p:cBhvr>
                                        <p:cTn id="150" dur="500" fill="hold"/>
                                        <p:tgtEl>
                                          <p:spTgt spid="37"/>
                                        </p:tgtEl>
                                        <p:attrNameLst>
                                          <p:attrName>ppt_y</p:attrName>
                                        </p:attrNameLst>
                                      </p:cBhvr>
                                      <p:tavLst>
                                        <p:tav tm="0">
                                          <p:val>
                                            <p:strVal val="#ppt_y-.1"/>
                                          </p:val>
                                        </p:tav>
                                        <p:tav tm="100000">
                                          <p:val>
                                            <p:strVal val="#ppt_y"/>
                                          </p:val>
                                        </p:tav>
                                      </p:tavLst>
                                    </p:anim>
                                  </p:childTnLst>
                                </p:cTn>
                              </p:par>
                              <p:par>
                                <p:cTn id="151" presetID="47" presetClass="entr" presetSubtype="0" fill="hold" grpId="0" nodeType="withEffect">
                                  <p:stCondLst>
                                    <p:cond delay="0"/>
                                  </p:stCondLst>
                                  <p:childTnLst>
                                    <p:set>
                                      <p:cBhvr>
                                        <p:cTn id="152" dur="1" fill="hold">
                                          <p:stCondLst>
                                            <p:cond delay="0"/>
                                          </p:stCondLst>
                                        </p:cTn>
                                        <p:tgtEl>
                                          <p:spTgt spid="41"/>
                                        </p:tgtEl>
                                        <p:attrNameLst>
                                          <p:attrName>style.visibility</p:attrName>
                                        </p:attrNameLst>
                                      </p:cBhvr>
                                      <p:to>
                                        <p:strVal val="visible"/>
                                      </p:to>
                                    </p:set>
                                    <p:animEffect transition="in" filter="fade">
                                      <p:cBhvr>
                                        <p:cTn id="153" dur="500"/>
                                        <p:tgtEl>
                                          <p:spTgt spid="41"/>
                                        </p:tgtEl>
                                      </p:cBhvr>
                                    </p:animEffect>
                                    <p:anim calcmode="lin" valueType="num">
                                      <p:cBhvr>
                                        <p:cTn id="154" dur="500" fill="hold"/>
                                        <p:tgtEl>
                                          <p:spTgt spid="41"/>
                                        </p:tgtEl>
                                        <p:attrNameLst>
                                          <p:attrName>ppt_x</p:attrName>
                                        </p:attrNameLst>
                                      </p:cBhvr>
                                      <p:tavLst>
                                        <p:tav tm="0">
                                          <p:val>
                                            <p:strVal val="#ppt_x"/>
                                          </p:val>
                                        </p:tav>
                                        <p:tav tm="100000">
                                          <p:val>
                                            <p:strVal val="#ppt_x"/>
                                          </p:val>
                                        </p:tav>
                                      </p:tavLst>
                                    </p:anim>
                                    <p:anim calcmode="lin" valueType="num">
                                      <p:cBhvr>
                                        <p:cTn id="155" dur="5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38"/>
                                        </p:tgtEl>
                                        <p:attrNameLst>
                                          <p:attrName>style.visibility</p:attrName>
                                        </p:attrNameLst>
                                      </p:cBhvr>
                                      <p:to>
                                        <p:strVal val="visible"/>
                                      </p:to>
                                    </p:set>
                                    <p:animEffect transition="in" filter="fade">
                                      <p:cBhvr>
                                        <p:cTn id="160" dur="500"/>
                                        <p:tgtEl>
                                          <p:spTgt spid="38"/>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39"/>
                                        </p:tgtEl>
                                        <p:attrNameLst>
                                          <p:attrName>style.visibility</p:attrName>
                                        </p:attrNameLst>
                                      </p:cBhvr>
                                      <p:to>
                                        <p:strVal val="visible"/>
                                      </p:to>
                                    </p:set>
                                    <p:animEffect transition="in" filter="fade">
                                      <p:cBhvr>
                                        <p:cTn id="165" dur="500"/>
                                        <p:tgtEl>
                                          <p:spTgt spid="39"/>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40"/>
                                        </p:tgtEl>
                                        <p:attrNameLst>
                                          <p:attrName>style.visibility</p:attrName>
                                        </p:attrNameLst>
                                      </p:cBhvr>
                                      <p:to>
                                        <p:strVal val="visible"/>
                                      </p:to>
                                    </p:set>
                                    <p:animEffect transition="in" filter="fade">
                                      <p:cBhvr>
                                        <p:cTn id="170" dur="500"/>
                                        <p:tgtEl>
                                          <p:spTgt spid="40"/>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47"/>
                                        </p:tgtEl>
                                        <p:attrNameLst>
                                          <p:attrName>style.visibility</p:attrName>
                                        </p:attrNameLst>
                                      </p:cBhvr>
                                      <p:to>
                                        <p:strVal val="visible"/>
                                      </p:to>
                                    </p:set>
                                    <p:animEffect transition="in" filter="fade">
                                      <p:cBhvr>
                                        <p:cTn id="17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p:bldP spid="13" grpId="0"/>
      <p:bldP spid="4" grpId="0" animBg="1"/>
      <p:bldP spid="14" grpId="0"/>
      <p:bldP spid="16" grpId="0" animBg="1"/>
      <p:bldP spid="5" grpId="0" animBg="1"/>
      <p:bldP spid="21" grpId="0"/>
      <p:bldP spid="25" grpId="0"/>
      <p:bldP spid="26" grpId="0"/>
      <p:bldP spid="27" grpId="0"/>
      <p:bldP spid="29" grpId="0"/>
      <p:bldP spid="30" grpId="0"/>
      <p:bldP spid="31" grpId="0"/>
      <p:bldP spid="32" grpId="0"/>
      <p:bldP spid="33" grpId="0"/>
      <p:bldP spid="34" grpId="0"/>
      <p:bldP spid="35" grpId="0"/>
      <p:bldP spid="36" grpId="0"/>
      <p:bldP spid="37" grpId="0"/>
      <p:bldP spid="38" grpId="0" animBg="1"/>
      <p:bldP spid="39" grpId="0" animBg="1"/>
      <p:bldP spid="40" grpId="0" animBg="1"/>
      <p:bldP spid="41" grpId="0"/>
      <p:bldP spid="42" grpId="0"/>
      <p:bldP spid="43" grpId="0" animBg="1"/>
      <p:bldP spid="4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BD24BE9-208D-48D8-A3E3-27B259CB1A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3562" y="70614"/>
            <a:ext cx="7561833" cy="6716772"/>
          </a:xfrm>
          <a:prstGeom prst="rect">
            <a:avLst/>
          </a:prstGeom>
        </p:spPr>
      </p:pic>
      <p:sp>
        <p:nvSpPr>
          <p:cNvPr id="6" name="文本框 5">
            <a:extLst>
              <a:ext uri="{FF2B5EF4-FFF2-40B4-BE49-F238E27FC236}">
                <a16:creationId xmlns:a16="http://schemas.microsoft.com/office/drawing/2014/main" id="{916E28C2-3817-4627-A490-EBEAC38915F5}"/>
              </a:ext>
            </a:extLst>
          </p:cNvPr>
          <p:cNvSpPr txBox="1"/>
          <p:nvPr/>
        </p:nvSpPr>
        <p:spPr>
          <a:xfrm>
            <a:off x="2212363" y="0"/>
            <a:ext cx="7767273"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软件查询法</a:t>
            </a:r>
          </a:p>
        </p:txBody>
      </p:sp>
      <p:sp>
        <p:nvSpPr>
          <p:cNvPr id="13" name="文本框 12">
            <a:extLst>
              <a:ext uri="{FF2B5EF4-FFF2-40B4-BE49-F238E27FC236}">
                <a16:creationId xmlns:a16="http://schemas.microsoft.com/office/drawing/2014/main" id="{57871BAC-66A8-426B-8804-254C4D39442E}"/>
              </a:ext>
            </a:extLst>
          </p:cNvPr>
          <p:cNvSpPr txBox="1"/>
          <p:nvPr/>
        </p:nvSpPr>
        <p:spPr>
          <a:xfrm>
            <a:off x="7990198" y="1019182"/>
            <a:ext cx="3978876" cy="5134547"/>
          </a:xfrm>
          <a:prstGeom prst="rect">
            <a:avLst/>
          </a:prstGeom>
          <a:noFill/>
        </p:spPr>
        <p:txBody>
          <a:bodyPr wrap="square">
            <a:spAutoFit/>
          </a:bodyPr>
          <a:lstStyle/>
          <a:p>
            <a:pPr>
              <a:lnSpc>
                <a:spcPts val="3600"/>
              </a:lnSpc>
            </a:pPr>
            <a:r>
              <a:rPr lang="zh-CN" altLang="en-US" sz="2600" dirty="0">
                <a:latin typeface="微软雅黑" panose="020B0503020204020204" pitchFamily="34" charset="-122"/>
                <a:ea typeface="微软雅黑" panose="020B0503020204020204" pitchFamily="34" charset="-122"/>
              </a:rPr>
              <a:t>向量中断方式中：查找中断源、中断排队与判优、获取入口地址都是由硬件在中断周期中自动完成的。</a:t>
            </a:r>
            <a:endParaRPr lang="en-US" altLang="zh-CN" sz="2600" dirty="0">
              <a:latin typeface="微软雅黑" panose="020B0503020204020204" pitchFamily="34" charset="-122"/>
              <a:ea typeface="微软雅黑" panose="020B0503020204020204" pitchFamily="34" charset="-122"/>
            </a:endParaRPr>
          </a:p>
          <a:p>
            <a:pPr>
              <a:lnSpc>
                <a:spcPts val="3600"/>
              </a:lnSpc>
            </a:pPr>
            <a:endParaRPr lang="zh-CN" altLang="en-US" sz="2600" dirty="0">
              <a:latin typeface="微软雅黑" panose="020B0503020204020204" pitchFamily="34" charset="-122"/>
              <a:ea typeface="微软雅黑" panose="020B0503020204020204" pitchFamily="34" charset="-122"/>
            </a:endParaRPr>
          </a:p>
          <a:p>
            <a:pPr>
              <a:lnSpc>
                <a:spcPts val="3600"/>
              </a:lnSpc>
            </a:pPr>
            <a:r>
              <a:rPr lang="zh-CN" altLang="en-US" sz="2600" dirty="0">
                <a:latin typeface="微软雅黑" panose="020B0503020204020204" pitchFamily="34" charset="-122"/>
                <a:ea typeface="微软雅黑" panose="020B0503020204020204" pitchFamily="34" charset="-122"/>
              </a:rPr>
              <a:t>但查询中断方式中，查找中断源和获取入口地址都是由软件实现的，而中断优先级则与查询顺序有关，因此可以更灵活地调整中断优先级。</a:t>
            </a:r>
          </a:p>
        </p:txBody>
      </p:sp>
    </p:spTree>
    <p:extLst>
      <p:ext uri="{BB962C8B-B14F-4D97-AF65-F5344CB8AC3E}">
        <p14:creationId xmlns:p14="http://schemas.microsoft.com/office/powerpoint/2010/main" val="294926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2212363" y="0"/>
            <a:ext cx="7767273"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中断处理过程</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中断服务程序</a:t>
            </a:r>
          </a:p>
        </p:txBody>
      </p:sp>
      <p:pic>
        <p:nvPicPr>
          <p:cNvPr id="5" name="图片 4">
            <a:extLst>
              <a:ext uri="{FF2B5EF4-FFF2-40B4-BE49-F238E27FC236}">
                <a16:creationId xmlns:a16="http://schemas.microsoft.com/office/drawing/2014/main" id="{7E88A8E0-402C-4161-A489-197082E75C91}"/>
              </a:ext>
            </a:extLst>
          </p:cNvPr>
          <p:cNvPicPr>
            <a:picLocks noChangeAspect="1"/>
          </p:cNvPicPr>
          <p:nvPr/>
        </p:nvPicPr>
        <p:blipFill>
          <a:blip r:embed="rId3"/>
          <a:stretch>
            <a:fillRect/>
          </a:stretch>
        </p:blipFill>
        <p:spPr>
          <a:xfrm>
            <a:off x="107661" y="1019182"/>
            <a:ext cx="6440299" cy="4800849"/>
          </a:xfrm>
          <a:prstGeom prst="rect">
            <a:avLst/>
          </a:prstGeom>
        </p:spPr>
      </p:pic>
      <p:sp>
        <p:nvSpPr>
          <p:cNvPr id="7" name="对话气泡: 圆角矩形 6">
            <a:extLst>
              <a:ext uri="{FF2B5EF4-FFF2-40B4-BE49-F238E27FC236}">
                <a16:creationId xmlns:a16="http://schemas.microsoft.com/office/drawing/2014/main" id="{3F84115C-18E2-4633-A48F-2819D177CF85}"/>
              </a:ext>
            </a:extLst>
          </p:cNvPr>
          <p:cNvSpPr/>
          <p:nvPr/>
        </p:nvSpPr>
        <p:spPr>
          <a:xfrm>
            <a:off x="7133281" y="743575"/>
            <a:ext cx="4840416" cy="5817862"/>
          </a:xfrm>
          <a:prstGeom prst="wedgeRoundRectCallout">
            <a:avLst>
              <a:gd name="adj1" fmla="val -62886"/>
              <a:gd name="adj2" fmla="val -2602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3400"/>
              </a:lnSpc>
            </a:pPr>
            <a:r>
              <a:rPr lang="zh-CN" altLang="en-US" sz="2600" dirty="0">
                <a:solidFill>
                  <a:prstClr val="black"/>
                </a:solidFill>
                <a:latin typeface="微软雅黑" panose="020B0503020204020204" pitchFamily="34" charset="-122"/>
                <a:ea typeface="微软雅黑" panose="020B0503020204020204" pitchFamily="34" charset="-122"/>
              </a:rPr>
              <a:t>中断服务程序的主要任务：</a:t>
            </a:r>
            <a:endParaRPr lang="en-US" altLang="zh-CN" sz="2600" dirty="0">
              <a:solidFill>
                <a:prstClr val="black"/>
              </a:solidFill>
              <a:latin typeface="微软雅黑" panose="020B0503020204020204" pitchFamily="34" charset="-122"/>
              <a:ea typeface="微软雅黑" panose="020B0503020204020204" pitchFamily="34" charset="-122"/>
            </a:endParaRPr>
          </a:p>
          <a:p>
            <a:pPr lvl="0">
              <a:lnSpc>
                <a:spcPts val="3400"/>
              </a:lnSpc>
            </a:pPr>
            <a:endParaRPr lang="en-US" altLang="zh-CN" sz="2600" dirty="0">
              <a:solidFill>
                <a:prstClr val="black"/>
              </a:solidFill>
              <a:latin typeface="微软雅黑" panose="020B0503020204020204" pitchFamily="34" charset="-122"/>
              <a:ea typeface="微软雅黑" panose="020B0503020204020204" pitchFamily="34" charset="-122"/>
            </a:endParaRPr>
          </a:p>
          <a:p>
            <a:pPr lvl="0">
              <a:lnSpc>
                <a:spcPts val="3400"/>
              </a:lnSpc>
            </a:pPr>
            <a:r>
              <a:rPr lang="zh-CN" altLang="en-US" sz="2600" b="1" dirty="0">
                <a:solidFill>
                  <a:prstClr val="black"/>
                </a:solidFill>
                <a:latin typeface="微软雅黑" panose="020B0503020204020204" pitchFamily="34" charset="-122"/>
                <a:ea typeface="微软雅黑" panose="020B0503020204020204" pitchFamily="34" charset="-122"/>
              </a:rPr>
              <a:t>保护现场</a:t>
            </a:r>
            <a:r>
              <a:rPr lang="zh-CN" altLang="en-US" sz="2600" dirty="0">
                <a:solidFill>
                  <a:prstClr val="black"/>
                </a:solidFill>
                <a:latin typeface="微软雅黑" panose="020B0503020204020204" pitchFamily="34" charset="-122"/>
                <a:ea typeface="微软雅黑" panose="020B0503020204020204" pitchFamily="34" charset="-122"/>
              </a:rPr>
              <a:t>：将状态寄存器和某些通用寄存器入栈保存</a:t>
            </a:r>
            <a:endParaRPr lang="en-US" altLang="zh-CN" sz="2600" dirty="0">
              <a:solidFill>
                <a:prstClr val="black"/>
              </a:solidFill>
              <a:latin typeface="微软雅黑" panose="020B0503020204020204" pitchFamily="34" charset="-122"/>
              <a:ea typeface="微软雅黑" panose="020B0503020204020204" pitchFamily="34" charset="-122"/>
            </a:endParaRPr>
          </a:p>
          <a:p>
            <a:pPr lvl="0">
              <a:lnSpc>
                <a:spcPts val="3400"/>
              </a:lnSpc>
            </a:pPr>
            <a:endParaRPr lang="en-US" altLang="zh-CN" sz="2600" dirty="0">
              <a:solidFill>
                <a:prstClr val="black"/>
              </a:solidFill>
              <a:latin typeface="微软雅黑" panose="020B0503020204020204" pitchFamily="34" charset="-122"/>
              <a:ea typeface="微软雅黑" panose="020B0503020204020204" pitchFamily="34" charset="-122"/>
            </a:endParaRPr>
          </a:p>
          <a:p>
            <a:pPr lvl="0">
              <a:lnSpc>
                <a:spcPts val="3400"/>
              </a:lnSpc>
            </a:pPr>
            <a:r>
              <a:rPr lang="zh-CN" altLang="en-US" sz="2600" b="1" dirty="0">
                <a:solidFill>
                  <a:prstClr val="black"/>
                </a:solidFill>
                <a:latin typeface="微软雅黑" panose="020B0503020204020204" pitchFamily="34" charset="-122"/>
                <a:ea typeface="微软雅黑" panose="020B0503020204020204" pitchFamily="34" charset="-122"/>
              </a:rPr>
              <a:t>中断服务</a:t>
            </a:r>
            <a:r>
              <a:rPr lang="zh-CN" altLang="en-US" sz="2600" dirty="0">
                <a:solidFill>
                  <a:prstClr val="black"/>
                </a:solidFill>
                <a:latin typeface="微软雅黑" panose="020B0503020204020204" pitchFamily="34" charset="-122"/>
                <a:ea typeface="微软雅黑" panose="020B0503020204020204" pitchFamily="34" charset="-122"/>
              </a:rPr>
              <a:t>：主体部分，完成数据的传送</a:t>
            </a:r>
            <a:endParaRPr lang="en-US" altLang="zh-CN" sz="2600" dirty="0">
              <a:solidFill>
                <a:prstClr val="black"/>
              </a:solidFill>
              <a:latin typeface="微软雅黑" panose="020B0503020204020204" pitchFamily="34" charset="-122"/>
              <a:ea typeface="微软雅黑" panose="020B0503020204020204" pitchFamily="34" charset="-122"/>
            </a:endParaRPr>
          </a:p>
          <a:p>
            <a:pPr lvl="0">
              <a:lnSpc>
                <a:spcPts val="3400"/>
              </a:lnSpc>
            </a:pPr>
            <a:endParaRPr lang="en-US" altLang="zh-CN" sz="2600" dirty="0">
              <a:solidFill>
                <a:prstClr val="black"/>
              </a:solidFill>
              <a:latin typeface="微软雅黑" panose="020B0503020204020204" pitchFamily="34" charset="-122"/>
              <a:ea typeface="微软雅黑" panose="020B0503020204020204" pitchFamily="34" charset="-122"/>
            </a:endParaRPr>
          </a:p>
          <a:p>
            <a:pPr lvl="0">
              <a:lnSpc>
                <a:spcPts val="3400"/>
              </a:lnSpc>
            </a:pPr>
            <a:r>
              <a:rPr lang="zh-CN" altLang="en-US" sz="2600" b="1" dirty="0">
                <a:solidFill>
                  <a:prstClr val="black"/>
                </a:solidFill>
                <a:latin typeface="微软雅黑" panose="020B0503020204020204" pitchFamily="34" charset="-122"/>
                <a:ea typeface="微软雅黑" panose="020B0503020204020204" pitchFamily="34" charset="-122"/>
              </a:rPr>
              <a:t>恢复现场</a:t>
            </a:r>
            <a:r>
              <a:rPr lang="zh-CN" altLang="en-US" sz="2600" dirty="0">
                <a:solidFill>
                  <a:prstClr val="black"/>
                </a:solidFill>
                <a:latin typeface="微软雅黑" panose="020B0503020204020204" pitchFamily="34" charset="-122"/>
                <a:ea typeface="微软雅黑" panose="020B0503020204020204" pitchFamily="34" charset="-122"/>
              </a:rPr>
              <a:t>：通过出栈指令把之前保存的信息恢复</a:t>
            </a:r>
            <a:endParaRPr lang="en-US" altLang="zh-CN" sz="2600" dirty="0">
              <a:solidFill>
                <a:prstClr val="black"/>
              </a:solidFill>
              <a:latin typeface="微软雅黑" panose="020B0503020204020204" pitchFamily="34" charset="-122"/>
              <a:ea typeface="微软雅黑" panose="020B0503020204020204" pitchFamily="34" charset="-122"/>
            </a:endParaRPr>
          </a:p>
          <a:p>
            <a:pPr lvl="0">
              <a:lnSpc>
                <a:spcPts val="3400"/>
              </a:lnSpc>
            </a:pPr>
            <a:endParaRPr lang="en-US" altLang="zh-CN" sz="2600" dirty="0">
              <a:solidFill>
                <a:prstClr val="black"/>
              </a:solidFill>
              <a:latin typeface="微软雅黑" panose="020B0503020204020204" pitchFamily="34" charset="-122"/>
              <a:ea typeface="微软雅黑" panose="020B0503020204020204" pitchFamily="34" charset="-122"/>
            </a:endParaRPr>
          </a:p>
          <a:p>
            <a:pPr lvl="0">
              <a:lnSpc>
                <a:spcPts val="3400"/>
              </a:lnSpc>
            </a:pPr>
            <a:r>
              <a:rPr lang="zh-CN" altLang="en-US" sz="2600" b="1" dirty="0">
                <a:solidFill>
                  <a:prstClr val="black"/>
                </a:solidFill>
                <a:latin typeface="微软雅黑" panose="020B0503020204020204" pitchFamily="34" charset="-122"/>
                <a:ea typeface="微软雅黑" panose="020B0503020204020204" pitchFamily="34" charset="-122"/>
              </a:rPr>
              <a:t>中断返回</a:t>
            </a:r>
            <a:r>
              <a:rPr lang="zh-CN" altLang="en-US" sz="2600" dirty="0">
                <a:solidFill>
                  <a:prstClr val="black"/>
                </a:solidFill>
                <a:latin typeface="微软雅黑" panose="020B0503020204020204" pitchFamily="34" charset="-122"/>
                <a:ea typeface="微软雅黑" panose="020B0503020204020204" pitchFamily="34" charset="-122"/>
              </a:rPr>
              <a:t>：通过中断返回指令回到原程序断点处</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762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fade">
                                      <p:cBhvr>
                                        <p:cTn id="25" dur="500"/>
                                        <p:tgtEl>
                                          <p:spTgt spid="7">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8" end="8"/>
                                            </p:txEl>
                                          </p:spTgt>
                                        </p:tgtEl>
                                        <p:attrNameLst>
                                          <p:attrName>style.visibility</p:attrName>
                                        </p:attrNameLst>
                                      </p:cBhvr>
                                      <p:to>
                                        <p:strVal val="visible"/>
                                      </p:to>
                                    </p:set>
                                    <p:animEffect transition="in" filter="fade">
                                      <p:cBhvr>
                                        <p:cTn id="30"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2212363" y="0"/>
            <a:ext cx="7767273"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中断服务程序实例</a:t>
            </a:r>
          </a:p>
        </p:txBody>
      </p:sp>
      <p:sp>
        <p:nvSpPr>
          <p:cNvPr id="8" name="矩形 7">
            <a:extLst>
              <a:ext uri="{FF2B5EF4-FFF2-40B4-BE49-F238E27FC236}">
                <a16:creationId xmlns:a16="http://schemas.microsoft.com/office/drawing/2014/main" id="{B1A6A69B-39C6-4359-B968-C5454D7B2FF0}"/>
              </a:ext>
            </a:extLst>
          </p:cNvPr>
          <p:cNvSpPr/>
          <p:nvPr/>
        </p:nvSpPr>
        <p:spPr>
          <a:xfrm>
            <a:off x="1138185" y="690079"/>
            <a:ext cx="9915627" cy="5834674"/>
          </a:xfrm>
          <a:prstGeom prst="rect">
            <a:avLst/>
          </a:prstGeom>
          <a:ln>
            <a:solidFill>
              <a:srgbClr val="000000"/>
            </a:solidFill>
          </a:ln>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INTV	</a:t>
            </a:r>
            <a:r>
              <a:rPr kumimoji="0" lang="en-US" altLang="zh-CN" sz="2800" b="0" i="0" u="none" strike="noStrike" kern="0" cap="none" spc="0" normalizeH="0" baseline="0" noProof="0" dirty="0">
                <a:ln>
                  <a:noFill/>
                </a:ln>
                <a:solidFill>
                  <a:srgbClr val="0080FF"/>
                </a:solidFill>
                <a:effectLst/>
                <a:uLnTx/>
                <a:uFillTx/>
                <a:latin typeface="DejaVu Sans Mono" panose="020B0609030804020204" pitchFamily="49" charset="0"/>
                <a:ea typeface="Microsoft YaHei"/>
              </a:rPr>
              <a:t>PROC</a:t>
            </a:r>
            <a:r>
              <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r>
              <a:rPr kumimoji="0" lang="en-US" altLang="zh-CN" sz="2800" b="1" i="0" u="none" strike="noStrike" kern="0" cap="none" spc="0" normalizeH="0" baseline="0" noProof="0" dirty="0">
                <a:ln>
                  <a:noFill/>
                </a:ln>
                <a:solidFill>
                  <a:srgbClr val="000080"/>
                </a:solidFill>
                <a:effectLst/>
                <a:uLnTx/>
                <a:uFillTx/>
                <a:latin typeface="DejaVu Sans Mono" panose="020B0609030804020204" pitchFamily="49" charset="0"/>
                <a:ea typeface="Microsoft YaHei"/>
              </a:rPr>
              <a:t>FAR</a:t>
            </a:r>
            <a:r>
              <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r>
              <a:rPr kumimoji="0" lang="en-US" altLang="zh-CN" sz="2800" b="0" i="0" u="none" strike="noStrike" kern="0" cap="none" spc="0" normalizeH="0" baseline="0" noProof="0" dirty="0">
                <a:ln>
                  <a:noFill/>
                </a:ln>
                <a:solidFill>
                  <a:srgbClr val="008000"/>
                </a:solidFill>
                <a:effectLst/>
                <a:uLnTx/>
                <a:uFillTx/>
                <a:latin typeface="DejaVu Sans Mono" panose="020B0609030804020204" pitchFamily="49" charset="0"/>
                <a:ea typeface="Microsoft YaHei"/>
              </a:rPr>
              <a:t>;</a:t>
            </a:r>
            <a:r>
              <a:rPr kumimoji="0" lang="zh-CN" altLang="en-US" sz="2800" b="0" i="0" u="none" strike="noStrike" kern="0" cap="none" spc="0" normalizeH="0" baseline="0" noProof="0" dirty="0">
                <a:ln>
                  <a:noFill/>
                </a:ln>
                <a:solidFill>
                  <a:srgbClr val="008000"/>
                </a:solidFill>
                <a:effectLst/>
                <a:uLnTx/>
                <a:uFillTx/>
                <a:latin typeface="DejaVu Sans Mono" panose="020B0609030804020204" pitchFamily="49" charset="0"/>
                <a:ea typeface="Microsoft YaHei"/>
              </a:rPr>
              <a:t>中断服务程序开始</a:t>
            </a:r>
            <a:r>
              <a:rPr kumimoji="0" lang="zh-CN" altLang="en-US"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endPar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0000FF"/>
                </a:solidFill>
                <a:effectLst/>
                <a:uLnTx/>
                <a:uFillTx/>
                <a:latin typeface="DejaVu Sans Mono" panose="020B0609030804020204" pitchFamily="49" charset="0"/>
                <a:ea typeface="Microsoft YaHei"/>
              </a:rPr>
              <a:t>	STI</a:t>
            </a:r>
            <a:r>
              <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r>
              <a:rPr kumimoji="0" lang="en-US" altLang="zh-CN" sz="2800" b="0" i="0" u="none" strike="noStrike" kern="0" cap="none" spc="0" normalizeH="0" baseline="0" noProof="0" dirty="0">
                <a:ln>
                  <a:noFill/>
                </a:ln>
                <a:solidFill>
                  <a:srgbClr val="008000"/>
                </a:solidFill>
                <a:effectLst/>
                <a:uLnTx/>
                <a:uFillTx/>
                <a:latin typeface="DejaVu Sans Mono" panose="020B0609030804020204" pitchFamily="49" charset="0"/>
                <a:ea typeface="Microsoft YaHei"/>
              </a:rPr>
              <a:t>;</a:t>
            </a:r>
            <a:r>
              <a:rPr kumimoji="0" lang="zh-CN" altLang="en-US" sz="2800" b="0" i="0" u="none" strike="noStrike" kern="0" cap="none" spc="0" normalizeH="0" baseline="0" noProof="0" dirty="0">
                <a:ln>
                  <a:noFill/>
                </a:ln>
                <a:solidFill>
                  <a:srgbClr val="008000"/>
                </a:solidFill>
                <a:effectLst/>
                <a:uLnTx/>
                <a:uFillTx/>
                <a:latin typeface="DejaVu Sans Mono" panose="020B0609030804020204" pitchFamily="49" charset="0"/>
                <a:ea typeface="Microsoft YaHei"/>
              </a:rPr>
              <a:t>开中断，允许中断嵌套</a:t>
            </a:r>
            <a:r>
              <a:rPr kumimoji="0" lang="zh-CN" altLang="en-US"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endPar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0000FF"/>
                </a:solidFill>
                <a:effectLst/>
                <a:uLnTx/>
                <a:uFillTx/>
                <a:latin typeface="DejaVu Sans Mono" panose="020B0609030804020204" pitchFamily="49" charset="0"/>
                <a:ea typeface="Microsoft YaHei"/>
              </a:rPr>
              <a:t>	PUSH</a:t>
            </a:r>
            <a:r>
              <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r>
              <a:rPr kumimoji="0" lang="en-US" altLang="zh-CN" sz="2800" b="1" i="0" u="none" strike="noStrike" kern="0" cap="none" spc="0" normalizeH="0" baseline="0" noProof="0" dirty="0">
                <a:ln>
                  <a:noFill/>
                </a:ln>
                <a:solidFill>
                  <a:srgbClr val="8080FF"/>
                </a:solidFill>
                <a:effectLst/>
                <a:uLnTx/>
                <a:uFillTx/>
                <a:latin typeface="DejaVu Sans Mono" panose="020B0609030804020204" pitchFamily="49" charset="0"/>
                <a:ea typeface="Microsoft YaHei"/>
              </a:rPr>
              <a:t>AX</a:t>
            </a:r>
            <a:r>
              <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r>
              <a:rPr kumimoji="0" lang="en-US" altLang="zh-CN" sz="2800" b="0" i="0" u="none" strike="noStrike" kern="0" cap="none" spc="0" normalizeH="0" baseline="0" noProof="0" dirty="0">
                <a:ln>
                  <a:noFill/>
                </a:ln>
                <a:solidFill>
                  <a:srgbClr val="008000"/>
                </a:solidFill>
                <a:effectLst/>
                <a:uLnTx/>
                <a:uFillTx/>
                <a:latin typeface="DejaVu Sans Mono" panose="020B0609030804020204" pitchFamily="49" charset="0"/>
                <a:ea typeface="Microsoft YaHei"/>
              </a:rPr>
              <a:t>;</a:t>
            </a:r>
            <a:r>
              <a:rPr kumimoji="0" lang="zh-CN" altLang="en-US" sz="2800" b="0" i="0" u="none" strike="noStrike" kern="0" cap="none" spc="0" normalizeH="0" baseline="0" noProof="0" dirty="0">
                <a:ln>
                  <a:noFill/>
                </a:ln>
                <a:solidFill>
                  <a:srgbClr val="008000"/>
                </a:solidFill>
                <a:effectLst/>
                <a:uLnTx/>
                <a:uFillTx/>
                <a:latin typeface="DejaVu Sans Mono" panose="020B0609030804020204" pitchFamily="49" charset="0"/>
                <a:ea typeface="Microsoft YaHei"/>
              </a:rPr>
              <a:t>保护现场</a:t>
            </a:r>
            <a:r>
              <a:rPr kumimoji="0" lang="zh-CN" altLang="en-US"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endPar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	</a:t>
            </a:r>
            <a:r>
              <a:rPr kumimoji="0" lang="en-US" altLang="zh-CN" sz="2800" b="0" i="0" u="none" strike="noStrike" kern="0" cap="none" spc="0" normalizeH="0" baseline="0" noProof="0" dirty="0">
                <a:ln>
                  <a:noFill/>
                </a:ln>
                <a:solidFill>
                  <a:srgbClr val="008000"/>
                </a:solidFill>
                <a:effectLst/>
                <a:uLnTx/>
                <a:uFillTx/>
                <a:latin typeface="DejaVu Sans Mono" panose="020B0609030804020204" pitchFamily="49" charset="0"/>
                <a:ea typeface="Microsoft YaHei"/>
              </a:rPr>
              <a:t>;</a:t>
            </a:r>
            <a:r>
              <a:rPr kumimoji="0" lang="zh-CN" altLang="en-US" sz="2800" b="0" i="0" u="none" strike="noStrike" kern="0" cap="none" spc="0" normalizeH="0" baseline="0" noProof="0" dirty="0">
                <a:ln>
                  <a:noFill/>
                </a:ln>
                <a:solidFill>
                  <a:srgbClr val="008000"/>
                </a:solidFill>
                <a:effectLst/>
                <a:uLnTx/>
                <a:uFillTx/>
                <a:latin typeface="DejaVu Sans Mono" panose="020B0609030804020204" pitchFamily="49" charset="0"/>
                <a:ea typeface="Microsoft YaHei"/>
              </a:rPr>
              <a:t>中断服务程序主体</a:t>
            </a:r>
            <a:r>
              <a:rPr kumimoji="0" lang="zh-CN" altLang="en-US"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endPar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0000FF"/>
                </a:solidFill>
                <a:effectLst/>
                <a:uLnTx/>
                <a:uFillTx/>
                <a:latin typeface="DejaVu Sans Mono" panose="020B0609030804020204" pitchFamily="49" charset="0"/>
                <a:ea typeface="Microsoft YaHei"/>
              </a:rPr>
              <a:t>	POP</a:t>
            </a:r>
            <a:r>
              <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r>
              <a:rPr kumimoji="0" lang="en-US" altLang="zh-CN" sz="2800" b="1" i="0" u="none" strike="noStrike" kern="0" cap="none" spc="0" normalizeH="0" baseline="0" noProof="0" dirty="0">
                <a:ln>
                  <a:noFill/>
                </a:ln>
                <a:solidFill>
                  <a:srgbClr val="8080FF"/>
                </a:solidFill>
                <a:effectLst/>
                <a:uLnTx/>
                <a:uFillTx/>
                <a:latin typeface="DejaVu Sans Mono" panose="020B0609030804020204" pitchFamily="49" charset="0"/>
                <a:ea typeface="Microsoft YaHei"/>
              </a:rPr>
              <a:t>AX</a:t>
            </a:r>
            <a:r>
              <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r>
              <a:rPr kumimoji="0" lang="en-US" altLang="zh-CN" sz="2800" b="0" i="0" u="none" strike="noStrike" kern="0" cap="none" spc="0" normalizeH="0" baseline="0" noProof="0" dirty="0">
                <a:ln>
                  <a:noFill/>
                </a:ln>
                <a:solidFill>
                  <a:srgbClr val="008000"/>
                </a:solidFill>
                <a:effectLst/>
                <a:uLnTx/>
                <a:uFillTx/>
                <a:latin typeface="DejaVu Sans Mono" panose="020B0609030804020204" pitchFamily="49" charset="0"/>
                <a:ea typeface="Microsoft YaHei"/>
              </a:rPr>
              <a:t>;</a:t>
            </a:r>
            <a:r>
              <a:rPr kumimoji="0" lang="zh-CN" altLang="en-US" sz="2800" b="0" i="0" u="none" strike="noStrike" kern="0" cap="none" spc="0" normalizeH="0" baseline="0" noProof="0" dirty="0">
                <a:ln>
                  <a:noFill/>
                </a:ln>
                <a:solidFill>
                  <a:srgbClr val="008000"/>
                </a:solidFill>
                <a:effectLst/>
                <a:uLnTx/>
                <a:uFillTx/>
                <a:latin typeface="DejaVu Sans Mono" panose="020B0609030804020204" pitchFamily="49" charset="0"/>
                <a:ea typeface="Microsoft YaHei"/>
              </a:rPr>
              <a:t>恢复现场</a:t>
            </a:r>
            <a:r>
              <a:rPr kumimoji="0" lang="zh-CN" altLang="en-US"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endPar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0000FF"/>
                </a:solidFill>
                <a:effectLst/>
                <a:uLnTx/>
                <a:uFillTx/>
                <a:latin typeface="DejaVu Sans Mono" panose="020B0609030804020204" pitchFamily="49" charset="0"/>
                <a:ea typeface="Microsoft YaHei"/>
              </a:rPr>
              <a:t>	MOV</a:t>
            </a:r>
            <a:r>
              <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r>
              <a:rPr kumimoji="0" lang="en-US" altLang="zh-CN" sz="2800" b="1" i="0" u="none" strike="noStrike" kern="0" cap="none" spc="0" normalizeH="0" baseline="0" noProof="0" dirty="0">
                <a:ln>
                  <a:noFill/>
                </a:ln>
                <a:solidFill>
                  <a:srgbClr val="8080FF"/>
                </a:solidFill>
                <a:effectLst/>
                <a:uLnTx/>
                <a:uFillTx/>
                <a:latin typeface="DejaVu Sans Mono" panose="020B0609030804020204" pitchFamily="49" charset="0"/>
                <a:ea typeface="Microsoft YaHei"/>
              </a:rPr>
              <a:t>AL</a:t>
            </a:r>
            <a:r>
              <a:rPr kumimoji="0" lang="en-US" altLang="zh-CN" sz="2800" b="1" i="0" u="none" strike="noStrike" kern="0" cap="none" spc="0" normalizeH="0" baseline="0" noProof="0" dirty="0">
                <a:ln>
                  <a:noFill/>
                </a:ln>
                <a:solidFill>
                  <a:srgbClr val="000080"/>
                </a:solidFill>
                <a:effectLst/>
                <a:uLnTx/>
                <a:uFillTx/>
                <a:latin typeface="DejaVu Sans Mono" panose="020B0609030804020204" pitchFamily="49" charset="0"/>
                <a:ea typeface="Microsoft YaHei"/>
              </a:rPr>
              <a:t>,</a:t>
            </a:r>
            <a:r>
              <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r>
              <a:rPr kumimoji="0" lang="en-US" altLang="zh-CN" sz="2800" b="0" i="0" u="none" strike="noStrike" kern="0" cap="none" spc="0" normalizeH="0" baseline="0" noProof="0" dirty="0">
                <a:ln>
                  <a:noFill/>
                </a:ln>
                <a:solidFill>
                  <a:srgbClr val="FF8000"/>
                </a:solidFill>
                <a:effectLst/>
                <a:uLnTx/>
                <a:uFillTx/>
                <a:latin typeface="DejaVu Sans Mono" panose="020B0609030804020204" pitchFamily="49" charset="0"/>
                <a:ea typeface="Microsoft YaHei"/>
              </a:rPr>
              <a:t>20H</a:t>
            </a:r>
            <a:r>
              <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r>
              <a:rPr kumimoji="0" lang="en-US" altLang="zh-CN" sz="2800" b="0" i="0" u="none" strike="noStrike" kern="0" cap="none" spc="0" normalizeH="0" baseline="0" noProof="0" dirty="0">
                <a:ln>
                  <a:noFill/>
                </a:ln>
                <a:solidFill>
                  <a:srgbClr val="008000"/>
                </a:solidFill>
                <a:effectLst/>
                <a:uLnTx/>
                <a:uFillTx/>
                <a:latin typeface="DejaVu Sans Mono" panose="020B0609030804020204" pitchFamily="49" charset="0"/>
                <a:ea typeface="Microsoft YaHei"/>
              </a:rPr>
              <a:t>;</a:t>
            </a:r>
            <a:r>
              <a:rPr kumimoji="0" lang="zh-CN" altLang="en-US" sz="2800" b="0" i="0" u="none" strike="noStrike" kern="0" cap="none" spc="0" normalizeH="0" baseline="0" noProof="0" dirty="0">
                <a:ln>
                  <a:noFill/>
                </a:ln>
                <a:solidFill>
                  <a:srgbClr val="008000"/>
                </a:solidFill>
                <a:effectLst/>
                <a:uLnTx/>
                <a:uFillTx/>
                <a:latin typeface="DejaVu Sans Mono" panose="020B0609030804020204" pitchFamily="49" charset="0"/>
                <a:ea typeface="Microsoft YaHei"/>
              </a:rPr>
              <a:t>发送中断结束指令</a:t>
            </a:r>
            <a:r>
              <a:rPr kumimoji="0" lang="zh-CN" altLang="en-US"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endPar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0000FF"/>
                </a:solidFill>
                <a:effectLst/>
                <a:uLnTx/>
                <a:uFillTx/>
                <a:latin typeface="DejaVu Sans Mono" panose="020B0609030804020204" pitchFamily="49" charset="0"/>
                <a:ea typeface="Microsoft YaHei"/>
              </a:rPr>
              <a:t>	OUT</a:t>
            </a:r>
            <a:r>
              <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r>
              <a:rPr kumimoji="0" lang="en-US" altLang="zh-CN" sz="2800" b="0" i="0" u="none" strike="noStrike" kern="0" cap="none" spc="0" normalizeH="0" baseline="0" noProof="0" dirty="0">
                <a:ln>
                  <a:noFill/>
                </a:ln>
                <a:solidFill>
                  <a:srgbClr val="FF8000"/>
                </a:solidFill>
                <a:effectLst/>
                <a:uLnTx/>
                <a:uFillTx/>
                <a:latin typeface="DejaVu Sans Mono" panose="020B0609030804020204" pitchFamily="49" charset="0"/>
                <a:ea typeface="Microsoft YaHei"/>
              </a:rPr>
              <a:t>40H</a:t>
            </a:r>
            <a:r>
              <a:rPr kumimoji="0" lang="en-US" altLang="zh-CN" sz="2800" b="1" i="0" u="none" strike="noStrike" kern="0" cap="none" spc="0" normalizeH="0" baseline="0" noProof="0" dirty="0">
                <a:ln>
                  <a:noFill/>
                </a:ln>
                <a:solidFill>
                  <a:srgbClr val="000080"/>
                </a:solidFill>
                <a:effectLst/>
                <a:uLnTx/>
                <a:uFillTx/>
                <a:latin typeface="DejaVu Sans Mono" panose="020B0609030804020204" pitchFamily="49" charset="0"/>
                <a:ea typeface="Microsoft YaHei"/>
              </a:rPr>
              <a:t>,</a:t>
            </a:r>
            <a:r>
              <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r>
              <a:rPr kumimoji="0" lang="en-US" altLang="zh-CN" sz="2800" b="1" i="0" u="none" strike="noStrike" kern="0" cap="none" spc="0" normalizeH="0" baseline="0" noProof="0" dirty="0">
                <a:ln>
                  <a:noFill/>
                </a:ln>
                <a:solidFill>
                  <a:srgbClr val="8080FF"/>
                </a:solidFill>
                <a:effectLst/>
                <a:uLnTx/>
                <a:uFillTx/>
                <a:latin typeface="DejaVu Sans Mono" panose="020B0609030804020204" pitchFamily="49" charset="0"/>
                <a:ea typeface="Microsoft YaHei"/>
              </a:rPr>
              <a:t>AL</a:t>
            </a:r>
            <a:r>
              <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p>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0000FF"/>
                </a:solidFill>
                <a:effectLst/>
                <a:uLnTx/>
                <a:uFillTx/>
                <a:latin typeface="DejaVu Sans Mono" panose="020B0609030804020204" pitchFamily="49" charset="0"/>
                <a:ea typeface="Microsoft YaHei"/>
              </a:rPr>
              <a:t>	IRET</a:t>
            </a:r>
            <a:r>
              <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r>
              <a:rPr kumimoji="0" lang="en-US" altLang="zh-CN" sz="2800" b="0" i="0" u="none" strike="noStrike" kern="0" cap="none" spc="0" normalizeH="0" baseline="0" noProof="0" dirty="0">
                <a:ln>
                  <a:noFill/>
                </a:ln>
                <a:solidFill>
                  <a:srgbClr val="008000"/>
                </a:solidFill>
                <a:effectLst/>
                <a:uLnTx/>
                <a:uFillTx/>
                <a:latin typeface="DejaVu Sans Mono" panose="020B0609030804020204" pitchFamily="49" charset="0"/>
                <a:ea typeface="Microsoft YaHei"/>
              </a:rPr>
              <a:t>;</a:t>
            </a:r>
            <a:r>
              <a:rPr kumimoji="0" lang="zh-CN" altLang="en-US" sz="2800" b="0" i="0" u="none" strike="noStrike" kern="0" cap="none" spc="0" normalizeH="0" baseline="0" noProof="0" dirty="0">
                <a:ln>
                  <a:noFill/>
                </a:ln>
                <a:solidFill>
                  <a:srgbClr val="008000"/>
                </a:solidFill>
                <a:effectLst/>
                <a:uLnTx/>
                <a:uFillTx/>
                <a:latin typeface="DejaVu Sans Mono" panose="020B0609030804020204" pitchFamily="49" charset="0"/>
                <a:ea typeface="Microsoft YaHei"/>
              </a:rPr>
              <a:t>中断返回</a:t>
            </a:r>
            <a:r>
              <a:rPr kumimoji="0" lang="zh-CN" altLang="en-US"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endPar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INTV	</a:t>
            </a:r>
            <a:r>
              <a:rPr kumimoji="0" lang="en-US" altLang="zh-CN" sz="2800" b="0" i="0" u="none" strike="noStrike" kern="0" cap="none" spc="0" normalizeH="0" baseline="0" noProof="0" dirty="0">
                <a:ln>
                  <a:noFill/>
                </a:ln>
                <a:solidFill>
                  <a:srgbClr val="0080FF"/>
                </a:solidFill>
                <a:effectLst/>
                <a:uLnTx/>
                <a:uFillTx/>
                <a:latin typeface="DejaVu Sans Mono" panose="020B0609030804020204" pitchFamily="49" charset="0"/>
                <a:ea typeface="Microsoft YaHei"/>
              </a:rPr>
              <a:t>ENDP</a:t>
            </a:r>
            <a:r>
              <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r>
              <a:rPr kumimoji="0" lang="en-US" altLang="zh-CN" sz="2800" b="0" i="0" u="none" strike="noStrike" kern="0" cap="none" spc="0" normalizeH="0" baseline="0" noProof="0" dirty="0">
                <a:ln>
                  <a:noFill/>
                </a:ln>
                <a:solidFill>
                  <a:srgbClr val="008000"/>
                </a:solidFill>
                <a:effectLst/>
                <a:uLnTx/>
                <a:uFillTx/>
                <a:latin typeface="DejaVu Sans Mono" panose="020B0609030804020204" pitchFamily="49" charset="0"/>
                <a:ea typeface="Microsoft YaHei"/>
              </a:rPr>
              <a:t>;</a:t>
            </a:r>
            <a:r>
              <a:rPr kumimoji="0" lang="zh-CN" altLang="en-US" sz="2800" b="0" i="0" u="none" strike="noStrike" kern="0" cap="none" spc="0" normalizeH="0" baseline="0" noProof="0" dirty="0">
                <a:ln>
                  <a:noFill/>
                </a:ln>
                <a:solidFill>
                  <a:srgbClr val="008000"/>
                </a:solidFill>
                <a:effectLst/>
                <a:uLnTx/>
                <a:uFillTx/>
                <a:latin typeface="DejaVu Sans Mono" panose="020B0609030804020204" pitchFamily="49" charset="0"/>
                <a:ea typeface="Microsoft YaHei"/>
              </a:rPr>
              <a:t>中断服务程序结束</a:t>
            </a:r>
            <a:r>
              <a:rPr kumimoji="0" lang="zh-CN" altLang="en-US"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rPr>
              <a:t> </a:t>
            </a:r>
            <a:endParaRPr kumimoji="0" lang="en-US" altLang="zh-CN" sz="2800" b="0" i="0" u="none" strike="noStrike" kern="0" cap="none" spc="0" normalizeH="0" baseline="0" noProof="0" dirty="0">
              <a:ln>
                <a:noFill/>
              </a:ln>
              <a:solidFill>
                <a:srgbClr val="000000"/>
              </a:solidFill>
              <a:effectLst/>
              <a:uLnTx/>
              <a:uFillTx/>
              <a:latin typeface="DejaVu Sans Mono" panose="020B0609030804020204" pitchFamily="49" charset="0"/>
              <a:ea typeface="Microsoft YaHei"/>
            </a:endParaRPr>
          </a:p>
        </p:txBody>
      </p:sp>
    </p:spTree>
    <p:extLst>
      <p:ext uri="{BB962C8B-B14F-4D97-AF65-F5344CB8AC3E}">
        <p14:creationId xmlns:p14="http://schemas.microsoft.com/office/powerpoint/2010/main" val="2384679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2212363" y="0"/>
            <a:ext cx="7767273"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中断处理完整过程</a:t>
            </a:r>
          </a:p>
        </p:txBody>
      </p:sp>
      <p:pic>
        <p:nvPicPr>
          <p:cNvPr id="3" name="图片 2">
            <a:extLst>
              <a:ext uri="{FF2B5EF4-FFF2-40B4-BE49-F238E27FC236}">
                <a16:creationId xmlns:a16="http://schemas.microsoft.com/office/drawing/2014/main" id="{6783DE16-DD63-4D4B-874D-FFE50F3FE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79" y="584775"/>
            <a:ext cx="8535302" cy="5949300"/>
          </a:xfrm>
          <a:prstGeom prst="rect">
            <a:avLst/>
          </a:prstGeom>
        </p:spPr>
      </p:pic>
      <p:sp>
        <p:nvSpPr>
          <p:cNvPr id="4" name="右大括号 3">
            <a:extLst>
              <a:ext uri="{FF2B5EF4-FFF2-40B4-BE49-F238E27FC236}">
                <a16:creationId xmlns:a16="http://schemas.microsoft.com/office/drawing/2014/main" id="{F5F01301-52CE-4A1C-B04D-F302FC1DBED1}"/>
              </a:ext>
            </a:extLst>
          </p:cNvPr>
          <p:cNvSpPr/>
          <p:nvPr/>
        </p:nvSpPr>
        <p:spPr>
          <a:xfrm>
            <a:off x="9133676" y="1050325"/>
            <a:ext cx="381026" cy="1507524"/>
          </a:xfrm>
          <a:prstGeom prst="rightBrace">
            <a:avLst>
              <a:gd name="adj1" fmla="val 40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3389E64-57A7-4B17-A7BB-6978C493FAE1}"/>
              </a:ext>
            </a:extLst>
          </p:cNvPr>
          <p:cNvSpPr txBox="1"/>
          <p:nvPr/>
        </p:nvSpPr>
        <p:spPr>
          <a:xfrm>
            <a:off x="9473008" y="957701"/>
            <a:ext cx="667266" cy="169277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中断周期</a:t>
            </a:r>
          </a:p>
        </p:txBody>
      </p:sp>
      <p:sp>
        <p:nvSpPr>
          <p:cNvPr id="9" name="右大括号 8">
            <a:extLst>
              <a:ext uri="{FF2B5EF4-FFF2-40B4-BE49-F238E27FC236}">
                <a16:creationId xmlns:a16="http://schemas.microsoft.com/office/drawing/2014/main" id="{571289EA-093B-46F7-8889-E1DA94D07286}"/>
              </a:ext>
            </a:extLst>
          </p:cNvPr>
          <p:cNvSpPr/>
          <p:nvPr/>
        </p:nvSpPr>
        <p:spPr>
          <a:xfrm>
            <a:off x="9133676" y="2945027"/>
            <a:ext cx="381026" cy="3589048"/>
          </a:xfrm>
          <a:prstGeom prst="rightBrace">
            <a:avLst>
              <a:gd name="adj1" fmla="val 40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18F2A6C-621D-49D7-8AB6-A266E9DD8E56}"/>
              </a:ext>
            </a:extLst>
          </p:cNvPr>
          <p:cNvSpPr txBox="1"/>
          <p:nvPr/>
        </p:nvSpPr>
        <p:spPr>
          <a:xfrm>
            <a:off x="9473008" y="3493056"/>
            <a:ext cx="667266" cy="249299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中断服务程序</a:t>
            </a:r>
          </a:p>
        </p:txBody>
      </p:sp>
      <p:sp>
        <p:nvSpPr>
          <p:cNvPr id="12" name="文本框 11">
            <a:extLst>
              <a:ext uri="{FF2B5EF4-FFF2-40B4-BE49-F238E27FC236}">
                <a16:creationId xmlns:a16="http://schemas.microsoft.com/office/drawing/2014/main" id="{E1A2235E-30C9-4FB9-A629-2DD814376865}"/>
              </a:ext>
            </a:extLst>
          </p:cNvPr>
          <p:cNvSpPr txBox="1"/>
          <p:nvPr/>
        </p:nvSpPr>
        <p:spPr>
          <a:xfrm>
            <a:off x="10694196" y="2521458"/>
            <a:ext cx="667266" cy="2492990"/>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中断处理过程</a:t>
            </a:r>
          </a:p>
        </p:txBody>
      </p:sp>
      <p:sp>
        <p:nvSpPr>
          <p:cNvPr id="5" name="矩形 4">
            <a:extLst>
              <a:ext uri="{FF2B5EF4-FFF2-40B4-BE49-F238E27FC236}">
                <a16:creationId xmlns:a16="http://schemas.microsoft.com/office/drawing/2014/main" id="{544C1568-3332-4A9A-9929-7B314D9719EA}"/>
              </a:ext>
            </a:extLst>
          </p:cNvPr>
          <p:cNvSpPr/>
          <p:nvPr/>
        </p:nvSpPr>
        <p:spPr>
          <a:xfrm>
            <a:off x="5647038" y="840259"/>
            <a:ext cx="5047158" cy="5844746"/>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85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9" grpId="0" animBg="1"/>
      <p:bldP spid="10" grpId="0"/>
      <p:bldP spid="12"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3D5233F-03BA-4B82-BD34-0476CCFBD959}"/>
              </a:ext>
            </a:extLst>
          </p:cNvPr>
          <p:cNvPicPr>
            <a:picLocks noChangeAspect="1"/>
          </p:cNvPicPr>
          <p:nvPr/>
        </p:nvPicPr>
        <p:blipFill>
          <a:blip r:embed="rId3"/>
          <a:stretch>
            <a:fillRect/>
          </a:stretch>
        </p:blipFill>
        <p:spPr>
          <a:xfrm>
            <a:off x="1043952" y="813656"/>
            <a:ext cx="10104092" cy="3853513"/>
          </a:xfrm>
          <a:prstGeom prst="rect">
            <a:avLst/>
          </a:prstGeom>
        </p:spPr>
      </p:pic>
      <p:sp>
        <p:nvSpPr>
          <p:cNvPr id="6" name="文本框 5">
            <a:extLst>
              <a:ext uri="{FF2B5EF4-FFF2-40B4-BE49-F238E27FC236}">
                <a16:creationId xmlns:a16="http://schemas.microsoft.com/office/drawing/2014/main" id="{916E28C2-3817-4627-A490-EBEAC38915F5}"/>
              </a:ext>
            </a:extLst>
          </p:cNvPr>
          <p:cNvSpPr txBox="1"/>
          <p:nvPr/>
        </p:nvSpPr>
        <p:spPr>
          <a:xfrm>
            <a:off x="3151944" y="0"/>
            <a:ext cx="5888109"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主机如何与</a:t>
            </a:r>
            <a:r>
              <a:rPr lang="en-US" altLang="zh-CN" sz="3200" dirty="0">
                <a:latin typeface="微软雅黑" panose="020B0503020204020204" pitchFamily="34" charset="-122"/>
                <a:ea typeface="微软雅黑" panose="020B0503020204020204" pitchFamily="34" charset="-122"/>
              </a:rPr>
              <a:t>I/O</a:t>
            </a:r>
            <a:r>
              <a:rPr lang="zh-CN" altLang="en-US" sz="3200" dirty="0">
                <a:latin typeface="微软雅黑" panose="020B0503020204020204" pitchFamily="34" charset="-122"/>
                <a:ea typeface="微软雅黑" panose="020B0503020204020204" pitchFamily="34" charset="-122"/>
              </a:rPr>
              <a:t>设备进行交互？</a:t>
            </a:r>
          </a:p>
        </p:txBody>
      </p:sp>
      <p:sp>
        <p:nvSpPr>
          <p:cNvPr id="16" name="文本框 15">
            <a:extLst>
              <a:ext uri="{FF2B5EF4-FFF2-40B4-BE49-F238E27FC236}">
                <a16:creationId xmlns:a16="http://schemas.microsoft.com/office/drawing/2014/main" id="{BCC7BADA-B0F4-46BF-AD66-01B4C77A4A7F}"/>
              </a:ext>
            </a:extLst>
          </p:cNvPr>
          <p:cNvSpPr txBox="1"/>
          <p:nvPr/>
        </p:nvSpPr>
        <p:spPr>
          <a:xfrm>
            <a:off x="505326" y="4896050"/>
            <a:ext cx="11141242" cy="1221938"/>
          </a:xfrm>
          <a:prstGeom prst="rect">
            <a:avLst/>
          </a:prstGeom>
          <a:noFill/>
        </p:spPr>
        <p:txBody>
          <a:bodyPr wrap="square">
            <a:spAutoFit/>
          </a:bodyPr>
          <a:lstStyle/>
          <a:p>
            <a:pPr>
              <a:lnSpc>
                <a:spcPct val="150000"/>
              </a:lnSpc>
            </a:pPr>
            <a:r>
              <a:rPr lang="en-US" altLang="zh-CN" sz="2600" dirty="0">
                <a:solidFill>
                  <a:srgbClr val="C55A11"/>
                </a:solidFill>
                <a:latin typeface="微软雅黑" panose="020B0503020204020204" pitchFamily="34" charset="-122"/>
                <a:ea typeface="微软雅黑" panose="020B0503020204020204" pitchFamily="34" charset="-122"/>
              </a:rPr>
              <a:t>I/O </a:t>
            </a:r>
            <a:r>
              <a:rPr lang="zh-CN" altLang="en-US" sz="2600" dirty="0">
                <a:solidFill>
                  <a:srgbClr val="C55A11"/>
                </a:solidFill>
                <a:latin typeface="微软雅黑" panose="020B0503020204020204" pitchFamily="34" charset="-122"/>
                <a:ea typeface="微软雅黑" panose="020B0503020204020204" pitchFamily="34" charset="-122"/>
              </a:rPr>
              <a:t>接口</a:t>
            </a:r>
            <a:r>
              <a:rPr lang="zh-CN" altLang="en-US" sz="2600" dirty="0">
                <a:solidFill>
                  <a:prstClr val="black"/>
                </a:solidFill>
                <a:latin typeface="微软雅黑" panose="020B0503020204020204" pitchFamily="34" charset="-122"/>
                <a:ea typeface="微软雅黑" panose="020B0503020204020204" pitchFamily="34" charset="-122"/>
              </a:rPr>
              <a:t>：又称</a:t>
            </a:r>
            <a:r>
              <a:rPr lang="en-US" altLang="zh-CN" sz="2600" dirty="0">
                <a:solidFill>
                  <a:srgbClr val="C55A11"/>
                </a:solidFill>
                <a:latin typeface="微软雅黑" panose="020B0503020204020204" pitchFamily="34" charset="-122"/>
                <a:ea typeface="微软雅黑" panose="020B0503020204020204" pitchFamily="34" charset="-122"/>
              </a:rPr>
              <a:t>I/O</a:t>
            </a:r>
            <a:r>
              <a:rPr lang="zh-CN" altLang="en-US" sz="2600" dirty="0">
                <a:solidFill>
                  <a:srgbClr val="C55A11"/>
                </a:solidFill>
                <a:latin typeface="微软雅黑" panose="020B0503020204020204" pitchFamily="34" charset="-122"/>
                <a:ea typeface="微软雅黑" panose="020B0503020204020204" pitchFamily="34" charset="-122"/>
              </a:rPr>
              <a:t>控制器</a:t>
            </a:r>
            <a:r>
              <a:rPr lang="en-US" altLang="zh-CN" sz="2600" dirty="0">
                <a:solidFill>
                  <a:srgbClr val="C55A11"/>
                </a:solidFill>
                <a:latin typeface="微软雅黑" panose="020B0503020204020204" pitchFamily="34" charset="-122"/>
                <a:ea typeface="微软雅黑" panose="020B0503020204020204" pitchFamily="34" charset="-122"/>
              </a:rPr>
              <a:t>(I/O Controller)</a:t>
            </a:r>
            <a:r>
              <a:rPr lang="zh-CN" altLang="en-US" sz="2600" dirty="0">
                <a:solidFill>
                  <a:prstClr val="black"/>
                </a:solidFill>
                <a:latin typeface="微软雅黑" panose="020B0503020204020204" pitchFamily="34" charset="-122"/>
                <a:ea typeface="微软雅黑" panose="020B0503020204020204" pitchFamily="34" charset="-122"/>
              </a:rPr>
              <a:t>、</a:t>
            </a:r>
            <a:r>
              <a:rPr lang="zh-CN" altLang="en-US" sz="2600" dirty="0">
                <a:solidFill>
                  <a:srgbClr val="C55A11"/>
                </a:solidFill>
                <a:latin typeface="微软雅黑" panose="020B0503020204020204" pitchFamily="34" charset="-122"/>
                <a:ea typeface="微软雅黑" panose="020B0503020204020204" pitchFamily="34" charset="-122"/>
              </a:rPr>
              <a:t>设备控制器</a:t>
            </a:r>
            <a:r>
              <a:rPr lang="zh-CN" altLang="en-US" sz="2600" dirty="0">
                <a:solidFill>
                  <a:prstClr val="black"/>
                </a:solidFill>
                <a:latin typeface="微软雅黑" panose="020B0503020204020204" pitchFamily="34" charset="-122"/>
                <a:ea typeface="微软雅黑" panose="020B0503020204020204" pitchFamily="34" charset="-122"/>
              </a:rPr>
              <a:t>，负责协调主机与外部设备的数据传输。</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0056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2015032" y="-21696"/>
            <a:ext cx="7767273"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中断处理完整过程</a:t>
            </a:r>
          </a:p>
        </p:txBody>
      </p:sp>
      <p:grpSp>
        <p:nvGrpSpPr>
          <p:cNvPr id="11" name="Group 739">
            <a:extLst>
              <a:ext uri="{FF2B5EF4-FFF2-40B4-BE49-F238E27FC236}">
                <a16:creationId xmlns:a16="http://schemas.microsoft.com/office/drawing/2014/main" id="{30CD80F6-53CB-446C-8043-6DCAE982FC70}"/>
              </a:ext>
            </a:extLst>
          </p:cNvPr>
          <p:cNvGrpSpPr>
            <a:grpSpLocks/>
          </p:cNvGrpSpPr>
          <p:nvPr/>
        </p:nvGrpSpPr>
        <p:grpSpPr bwMode="auto">
          <a:xfrm>
            <a:off x="1291872" y="2496793"/>
            <a:ext cx="2071825" cy="910800"/>
            <a:chOff x="624" y="1152"/>
            <a:chExt cx="1056" cy="576"/>
          </a:xfrm>
        </p:grpSpPr>
        <p:sp>
          <p:nvSpPr>
            <p:cNvPr id="13" name="Line 4">
              <a:extLst>
                <a:ext uri="{FF2B5EF4-FFF2-40B4-BE49-F238E27FC236}">
                  <a16:creationId xmlns:a16="http://schemas.microsoft.com/office/drawing/2014/main" id="{5D933A01-1A8A-4DD2-A615-DB11B990D025}"/>
                </a:ext>
              </a:extLst>
            </p:cNvPr>
            <p:cNvSpPr>
              <a:spLocks noChangeShapeType="1"/>
            </p:cNvSpPr>
            <p:nvPr/>
          </p:nvSpPr>
          <p:spPr bwMode="auto">
            <a:xfrm>
              <a:off x="1104" y="1152"/>
              <a:ext cx="0" cy="336"/>
            </a:xfrm>
            <a:prstGeom prst="line">
              <a:avLst/>
            </a:prstGeom>
            <a:noFill/>
            <a:ln w="28575" algn="ctr">
              <a:solidFill>
                <a:srgbClr val="000000"/>
              </a:solidFill>
              <a:round/>
              <a:headEnd type="none" w="med" len="med"/>
              <a:tailEnd type="arrow" w="med" len="med"/>
            </a:ln>
            <a:extLst>
              <a:ext uri="{909E8E84-426E-40DD-AFC4-6F175D3DCCD1}">
                <a14:hiddenFill xmlns:a14="http://schemas.microsoft.com/office/drawing/2010/main">
                  <a:noFill/>
                </a14:hiddenFill>
              </a:ext>
            </a:extLst>
          </p:spPr>
          <p:txBody>
            <a:bodyPr wrap="none"/>
            <a:lstStyle/>
            <a:p>
              <a:endParaRPr lang="zh-CN" altLang="en-US" sz="2200">
                <a:latin typeface="微软雅黑" panose="020B0503020204020204" pitchFamily="34" charset="-122"/>
                <a:ea typeface="微软雅黑" panose="020B0503020204020204" pitchFamily="34" charset="-122"/>
              </a:endParaRPr>
            </a:p>
          </p:txBody>
        </p:sp>
        <p:sp>
          <p:nvSpPr>
            <p:cNvPr id="14" name="AutoShape 5">
              <a:extLst>
                <a:ext uri="{FF2B5EF4-FFF2-40B4-BE49-F238E27FC236}">
                  <a16:creationId xmlns:a16="http://schemas.microsoft.com/office/drawing/2014/main" id="{50B88A20-372A-4638-8972-524B03D4C7AE}"/>
                </a:ext>
              </a:extLst>
            </p:cNvPr>
            <p:cNvSpPr>
              <a:spLocks noChangeArrowheads="1"/>
            </p:cNvSpPr>
            <p:nvPr/>
          </p:nvSpPr>
          <p:spPr bwMode="auto">
            <a:xfrm>
              <a:off x="624" y="1488"/>
              <a:ext cx="1056" cy="240"/>
            </a:xfrm>
            <a:prstGeom prst="flowChartProcess">
              <a:avLst/>
            </a:prstGeom>
            <a:solidFill>
              <a:srgbClr val="FFCCFF"/>
            </a:solidFill>
            <a:ln w="28575" algn="ctr">
              <a:solidFill>
                <a:srgbClr val="000000"/>
              </a:solidFill>
              <a:miter lim="800000"/>
              <a:headEnd/>
              <a:tailEnd/>
            </a:ln>
          </p:spPr>
          <p:txBody>
            <a:bodyPr wrap="none" anchor="ctr"/>
            <a:lstStyle>
              <a:lvl1pPr>
                <a:spcBef>
                  <a:spcPct val="20000"/>
                </a:spcBef>
                <a:buSzPct val="100000"/>
                <a:buChar char="•"/>
                <a:defRPr kumimoji="1" sz="3200">
                  <a:solidFill>
                    <a:srgbClr val="666699"/>
                  </a:solidFill>
                  <a:latin typeface="Times New Roman" panose="02020603050405020304" pitchFamily="18" charset="0"/>
                  <a:ea typeface="宋体" panose="02010600030101010101" pitchFamily="2" charset="-122"/>
                </a:defRPr>
              </a:lvl1pPr>
              <a:lvl2pPr marL="742950" indent="-285750">
                <a:spcBef>
                  <a:spcPct val="20000"/>
                </a:spcBef>
                <a:buSzPct val="100000"/>
                <a:buChar char="–"/>
                <a:defRPr kumimoji="1" sz="2800">
                  <a:solidFill>
                    <a:srgbClr val="666699"/>
                  </a:solidFill>
                  <a:latin typeface="Times New Roman" panose="02020603050405020304" pitchFamily="18" charset="0"/>
                  <a:ea typeface="宋体" panose="02010600030101010101" pitchFamily="2" charset="-122"/>
                </a:defRPr>
              </a:lvl2pPr>
              <a:lvl3pPr marL="1143000" indent="-228600">
                <a:spcBef>
                  <a:spcPct val="20000"/>
                </a:spcBef>
                <a:buSzPct val="100000"/>
                <a:buChar char="•"/>
                <a:defRPr kumimoji="1" sz="2400">
                  <a:solidFill>
                    <a:srgbClr val="666699"/>
                  </a:solidFill>
                  <a:latin typeface="Times New Roman" panose="02020603050405020304" pitchFamily="18" charset="0"/>
                  <a:ea typeface="宋体" panose="02010600030101010101" pitchFamily="2" charset="-122"/>
                </a:defRPr>
              </a:lvl3pPr>
              <a:lvl4pPr marL="16002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4pPr>
              <a:lvl5pPr marL="20574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200">
                  <a:solidFill>
                    <a:schemeClr val="tx1"/>
                  </a:solidFill>
                  <a:latin typeface="微软雅黑" panose="020B0503020204020204" pitchFamily="34" charset="-122"/>
                  <a:ea typeface="微软雅黑" panose="020B0503020204020204" pitchFamily="34" charset="-122"/>
                </a:rPr>
                <a:t>取指令</a:t>
              </a:r>
            </a:p>
          </p:txBody>
        </p:sp>
      </p:grpSp>
      <p:grpSp>
        <p:nvGrpSpPr>
          <p:cNvPr id="15" name="Group 742">
            <a:extLst>
              <a:ext uri="{FF2B5EF4-FFF2-40B4-BE49-F238E27FC236}">
                <a16:creationId xmlns:a16="http://schemas.microsoft.com/office/drawing/2014/main" id="{CA6DECA7-753B-47B6-B9A5-508907384CAA}"/>
              </a:ext>
            </a:extLst>
          </p:cNvPr>
          <p:cNvGrpSpPr>
            <a:grpSpLocks/>
          </p:cNvGrpSpPr>
          <p:nvPr/>
        </p:nvGrpSpPr>
        <p:grpSpPr bwMode="auto">
          <a:xfrm>
            <a:off x="1291872" y="3407594"/>
            <a:ext cx="2071825" cy="910800"/>
            <a:chOff x="624" y="1152"/>
            <a:chExt cx="1056" cy="576"/>
          </a:xfrm>
        </p:grpSpPr>
        <p:sp>
          <p:nvSpPr>
            <p:cNvPr id="16" name="Line 7">
              <a:extLst>
                <a:ext uri="{FF2B5EF4-FFF2-40B4-BE49-F238E27FC236}">
                  <a16:creationId xmlns:a16="http://schemas.microsoft.com/office/drawing/2014/main" id="{32675471-EE66-4A84-A9A3-18AA8D7D5963}"/>
                </a:ext>
              </a:extLst>
            </p:cNvPr>
            <p:cNvSpPr>
              <a:spLocks noChangeShapeType="1"/>
            </p:cNvSpPr>
            <p:nvPr/>
          </p:nvSpPr>
          <p:spPr bwMode="auto">
            <a:xfrm>
              <a:off x="1104" y="1152"/>
              <a:ext cx="0" cy="336"/>
            </a:xfrm>
            <a:prstGeom prst="line">
              <a:avLst/>
            </a:prstGeom>
            <a:noFill/>
            <a:ln w="28575" algn="ctr">
              <a:solidFill>
                <a:srgbClr val="000000"/>
              </a:solidFill>
              <a:round/>
              <a:headEnd type="none" w="med" len="med"/>
              <a:tailEnd type="arrow" w="med" len="med"/>
            </a:ln>
            <a:extLst>
              <a:ext uri="{909E8E84-426E-40DD-AFC4-6F175D3DCCD1}">
                <a14:hiddenFill xmlns:a14="http://schemas.microsoft.com/office/drawing/2010/main">
                  <a:noFill/>
                </a14:hiddenFill>
              </a:ext>
            </a:extLst>
          </p:spPr>
          <p:txBody>
            <a:bodyPr wrap="none"/>
            <a:lstStyle/>
            <a:p>
              <a:endParaRPr lang="zh-CN" altLang="en-US" sz="2200">
                <a:latin typeface="微软雅黑" panose="020B0503020204020204" pitchFamily="34" charset="-122"/>
                <a:ea typeface="微软雅黑" panose="020B0503020204020204" pitchFamily="34" charset="-122"/>
              </a:endParaRPr>
            </a:p>
          </p:txBody>
        </p:sp>
        <p:sp>
          <p:nvSpPr>
            <p:cNvPr id="17" name="AutoShape 8">
              <a:extLst>
                <a:ext uri="{FF2B5EF4-FFF2-40B4-BE49-F238E27FC236}">
                  <a16:creationId xmlns:a16="http://schemas.microsoft.com/office/drawing/2014/main" id="{BC69699F-31FD-402F-B6D3-16ACDC80C141}"/>
                </a:ext>
              </a:extLst>
            </p:cNvPr>
            <p:cNvSpPr>
              <a:spLocks noChangeArrowheads="1"/>
            </p:cNvSpPr>
            <p:nvPr/>
          </p:nvSpPr>
          <p:spPr bwMode="auto">
            <a:xfrm>
              <a:off x="624" y="1488"/>
              <a:ext cx="1056" cy="240"/>
            </a:xfrm>
            <a:prstGeom prst="flowChartProcess">
              <a:avLst/>
            </a:prstGeom>
            <a:solidFill>
              <a:srgbClr val="FFCCFF"/>
            </a:solidFill>
            <a:ln w="28575" algn="ctr">
              <a:solidFill>
                <a:srgbClr val="000000"/>
              </a:solidFill>
              <a:miter lim="800000"/>
              <a:headEnd/>
              <a:tailEnd/>
            </a:ln>
          </p:spPr>
          <p:txBody>
            <a:bodyPr wrap="none" anchor="ctr"/>
            <a:lstStyle>
              <a:lvl1pPr>
                <a:spcBef>
                  <a:spcPct val="20000"/>
                </a:spcBef>
                <a:buSzPct val="100000"/>
                <a:buChar char="•"/>
                <a:defRPr kumimoji="1" sz="3200">
                  <a:solidFill>
                    <a:srgbClr val="666699"/>
                  </a:solidFill>
                  <a:latin typeface="Times New Roman" panose="02020603050405020304" pitchFamily="18" charset="0"/>
                  <a:ea typeface="宋体" panose="02010600030101010101" pitchFamily="2" charset="-122"/>
                </a:defRPr>
              </a:lvl1pPr>
              <a:lvl2pPr marL="742950" indent="-285750">
                <a:spcBef>
                  <a:spcPct val="20000"/>
                </a:spcBef>
                <a:buSzPct val="100000"/>
                <a:buChar char="–"/>
                <a:defRPr kumimoji="1" sz="2800">
                  <a:solidFill>
                    <a:srgbClr val="666699"/>
                  </a:solidFill>
                  <a:latin typeface="Times New Roman" panose="02020603050405020304" pitchFamily="18" charset="0"/>
                  <a:ea typeface="宋体" panose="02010600030101010101" pitchFamily="2" charset="-122"/>
                </a:defRPr>
              </a:lvl2pPr>
              <a:lvl3pPr marL="1143000" indent="-228600">
                <a:spcBef>
                  <a:spcPct val="20000"/>
                </a:spcBef>
                <a:buSzPct val="100000"/>
                <a:buChar char="•"/>
                <a:defRPr kumimoji="1" sz="2400">
                  <a:solidFill>
                    <a:srgbClr val="666699"/>
                  </a:solidFill>
                  <a:latin typeface="Times New Roman" panose="02020603050405020304" pitchFamily="18" charset="0"/>
                  <a:ea typeface="宋体" panose="02010600030101010101" pitchFamily="2" charset="-122"/>
                </a:defRPr>
              </a:lvl3pPr>
              <a:lvl4pPr marL="16002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4pPr>
              <a:lvl5pPr marL="20574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200">
                  <a:solidFill>
                    <a:schemeClr val="tx1"/>
                  </a:solidFill>
                  <a:latin typeface="微软雅黑" panose="020B0503020204020204" pitchFamily="34" charset="-122"/>
                  <a:ea typeface="微软雅黑" panose="020B0503020204020204" pitchFamily="34" charset="-122"/>
                </a:rPr>
                <a:t>执行指令</a:t>
              </a:r>
            </a:p>
          </p:txBody>
        </p:sp>
      </p:grpSp>
      <p:sp>
        <p:nvSpPr>
          <p:cNvPr id="18" name="Line 9">
            <a:extLst>
              <a:ext uri="{FF2B5EF4-FFF2-40B4-BE49-F238E27FC236}">
                <a16:creationId xmlns:a16="http://schemas.microsoft.com/office/drawing/2014/main" id="{8BF31CA7-607B-48E8-B490-2CFCD3B5D740}"/>
              </a:ext>
            </a:extLst>
          </p:cNvPr>
          <p:cNvSpPr>
            <a:spLocks noChangeShapeType="1"/>
          </p:cNvSpPr>
          <p:nvPr/>
        </p:nvSpPr>
        <p:spPr bwMode="auto">
          <a:xfrm>
            <a:off x="2233611" y="4318394"/>
            <a:ext cx="0" cy="531300"/>
          </a:xfrm>
          <a:prstGeom prst="line">
            <a:avLst/>
          </a:prstGeom>
          <a:noFill/>
          <a:ln w="28575" algn="ctr">
            <a:solidFill>
              <a:srgbClr val="000000"/>
            </a:solidFill>
            <a:round/>
            <a:headEnd type="none" w="med" len="med"/>
            <a:tailEnd type="arrow" w="med" len="med"/>
          </a:ln>
          <a:extLst>
            <a:ext uri="{909E8E84-426E-40DD-AFC4-6F175D3DCCD1}">
              <a14:hiddenFill xmlns:a14="http://schemas.microsoft.com/office/drawing/2010/main">
                <a:noFill/>
              </a14:hiddenFill>
            </a:ext>
          </a:extLst>
        </p:spPr>
        <p:txBody>
          <a:bodyPr wrap="none"/>
          <a:lstStyle/>
          <a:p>
            <a:endParaRPr lang="zh-CN" altLang="en-US" sz="2200">
              <a:latin typeface="微软雅黑" panose="020B0503020204020204" pitchFamily="34" charset="-122"/>
              <a:ea typeface="微软雅黑" panose="020B0503020204020204" pitchFamily="34" charset="-122"/>
            </a:endParaRPr>
          </a:p>
        </p:txBody>
      </p:sp>
      <p:sp>
        <p:nvSpPr>
          <p:cNvPr id="19" name="Freeform 10">
            <a:extLst>
              <a:ext uri="{FF2B5EF4-FFF2-40B4-BE49-F238E27FC236}">
                <a16:creationId xmlns:a16="http://schemas.microsoft.com/office/drawing/2014/main" id="{17158505-5412-4EB8-8D6D-4943F8FF9B2B}"/>
              </a:ext>
            </a:extLst>
          </p:cNvPr>
          <p:cNvSpPr>
            <a:spLocks/>
          </p:cNvSpPr>
          <p:nvPr/>
        </p:nvSpPr>
        <p:spPr bwMode="auto">
          <a:xfrm>
            <a:off x="1464524" y="4773794"/>
            <a:ext cx="1538173" cy="151800"/>
          </a:xfrm>
          <a:custGeom>
            <a:avLst/>
            <a:gdLst>
              <a:gd name="T0" fmla="*/ 2147483646 w 784"/>
              <a:gd name="T1" fmla="*/ 2147483646 h 96"/>
              <a:gd name="T2" fmla="*/ 2147483646 w 784"/>
              <a:gd name="T3" fmla="*/ 2147483646 h 96"/>
              <a:gd name="T4" fmla="*/ 2147483646 w 784"/>
              <a:gd name="T5" fmla="*/ 2147483646 h 96"/>
              <a:gd name="T6" fmla="*/ 2147483646 w 784"/>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84" h="96">
                <a:moveTo>
                  <a:pt x="56" y="96"/>
                </a:moveTo>
                <a:cubicBezTo>
                  <a:pt x="28" y="76"/>
                  <a:pt x="0" y="56"/>
                  <a:pt x="104" y="48"/>
                </a:cubicBezTo>
                <a:cubicBezTo>
                  <a:pt x="208" y="40"/>
                  <a:pt x="576" y="56"/>
                  <a:pt x="680" y="48"/>
                </a:cubicBezTo>
                <a:cubicBezTo>
                  <a:pt x="784" y="40"/>
                  <a:pt x="720" y="8"/>
                  <a:pt x="728" y="0"/>
                </a:cubicBezTo>
              </a:path>
            </a:pathLst>
          </a:cu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sz="2200">
              <a:latin typeface="微软雅黑" panose="020B0503020204020204" pitchFamily="34" charset="-122"/>
              <a:ea typeface="微软雅黑" panose="020B0503020204020204" pitchFamily="34" charset="-122"/>
            </a:endParaRPr>
          </a:p>
        </p:txBody>
      </p:sp>
      <p:sp>
        <p:nvSpPr>
          <p:cNvPr id="20" name="Line 11">
            <a:extLst>
              <a:ext uri="{FF2B5EF4-FFF2-40B4-BE49-F238E27FC236}">
                <a16:creationId xmlns:a16="http://schemas.microsoft.com/office/drawing/2014/main" id="{753737F7-5C0F-47A4-ABF2-D35E25A1D1B4}"/>
              </a:ext>
            </a:extLst>
          </p:cNvPr>
          <p:cNvSpPr>
            <a:spLocks noChangeShapeType="1"/>
          </p:cNvSpPr>
          <p:nvPr/>
        </p:nvSpPr>
        <p:spPr bwMode="auto">
          <a:xfrm>
            <a:off x="2233611" y="4849694"/>
            <a:ext cx="0" cy="379500"/>
          </a:xfrm>
          <a:prstGeom prst="line">
            <a:avLst/>
          </a:prstGeom>
          <a:noFill/>
          <a:ln w="28575" algn="ctr">
            <a:solidFill>
              <a:srgbClr val="000000"/>
            </a:solidFill>
            <a:round/>
            <a:headEnd type="none" w="med" len="med"/>
            <a:tailEnd type="arrow" w="med" len="med"/>
          </a:ln>
          <a:extLst>
            <a:ext uri="{909E8E84-426E-40DD-AFC4-6F175D3DCCD1}">
              <a14:hiddenFill xmlns:a14="http://schemas.microsoft.com/office/drawing/2010/main">
                <a:noFill/>
              </a14:hiddenFill>
            </a:ext>
          </a:extLst>
        </p:spPr>
        <p:txBody>
          <a:bodyPr wrap="none"/>
          <a:lstStyle/>
          <a:p>
            <a:endParaRPr lang="zh-CN" altLang="en-US" sz="2200">
              <a:latin typeface="微软雅黑" panose="020B0503020204020204" pitchFamily="34" charset="-122"/>
              <a:ea typeface="微软雅黑" panose="020B0503020204020204" pitchFamily="34" charset="-122"/>
            </a:endParaRPr>
          </a:p>
        </p:txBody>
      </p:sp>
      <p:sp>
        <p:nvSpPr>
          <p:cNvPr id="21" name="AutoShape 12">
            <a:extLst>
              <a:ext uri="{FF2B5EF4-FFF2-40B4-BE49-F238E27FC236}">
                <a16:creationId xmlns:a16="http://schemas.microsoft.com/office/drawing/2014/main" id="{A56E4811-87FB-4248-B4DF-6691502F66EC}"/>
              </a:ext>
            </a:extLst>
          </p:cNvPr>
          <p:cNvSpPr>
            <a:spLocks noChangeArrowheads="1"/>
          </p:cNvSpPr>
          <p:nvPr/>
        </p:nvSpPr>
        <p:spPr bwMode="auto">
          <a:xfrm>
            <a:off x="1386046" y="5229194"/>
            <a:ext cx="1695129" cy="607200"/>
          </a:xfrm>
          <a:prstGeom prst="flowChartDecision">
            <a:avLst/>
          </a:prstGeom>
          <a:solidFill>
            <a:srgbClr val="333333"/>
          </a:solidFill>
          <a:ln w="28575" algn="ctr">
            <a:solidFill>
              <a:srgbClr val="000000"/>
            </a:solidFill>
            <a:miter lim="800000"/>
            <a:headEnd/>
            <a:tailEnd/>
          </a:ln>
        </p:spPr>
        <p:txBody>
          <a:bodyPr wrap="none" anchor="ctr"/>
          <a:lstStyle>
            <a:lvl1pPr>
              <a:spcBef>
                <a:spcPct val="20000"/>
              </a:spcBef>
              <a:buSzPct val="100000"/>
              <a:buChar char="•"/>
              <a:defRPr kumimoji="1" sz="3200">
                <a:solidFill>
                  <a:srgbClr val="666699"/>
                </a:solidFill>
                <a:latin typeface="Times New Roman" panose="02020603050405020304" pitchFamily="18" charset="0"/>
                <a:ea typeface="宋体" panose="02010600030101010101" pitchFamily="2" charset="-122"/>
              </a:defRPr>
            </a:lvl1pPr>
            <a:lvl2pPr marL="742950" indent="-285750">
              <a:spcBef>
                <a:spcPct val="20000"/>
              </a:spcBef>
              <a:buSzPct val="100000"/>
              <a:buChar char="–"/>
              <a:defRPr kumimoji="1" sz="2800">
                <a:solidFill>
                  <a:srgbClr val="666699"/>
                </a:solidFill>
                <a:latin typeface="Times New Roman" panose="02020603050405020304" pitchFamily="18" charset="0"/>
                <a:ea typeface="宋体" panose="02010600030101010101" pitchFamily="2" charset="-122"/>
              </a:defRPr>
            </a:lvl2pPr>
            <a:lvl3pPr marL="1143000" indent="-228600">
              <a:spcBef>
                <a:spcPct val="20000"/>
              </a:spcBef>
              <a:buSzPct val="100000"/>
              <a:buChar char="•"/>
              <a:defRPr kumimoji="1" sz="2400">
                <a:solidFill>
                  <a:srgbClr val="666699"/>
                </a:solidFill>
                <a:latin typeface="Times New Roman" panose="02020603050405020304" pitchFamily="18" charset="0"/>
                <a:ea typeface="宋体" panose="02010600030101010101" pitchFamily="2" charset="-122"/>
              </a:defRPr>
            </a:lvl3pPr>
            <a:lvl4pPr marL="16002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4pPr>
            <a:lvl5pPr marL="20574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200" dirty="0">
                <a:solidFill>
                  <a:srgbClr val="CCFFFF"/>
                </a:solidFill>
                <a:latin typeface="微软雅黑" panose="020B0503020204020204" pitchFamily="34" charset="-122"/>
                <a:ea typeface="微软雅黑" panose="020B0503020204020204" pitchFamily="34" charset="-122"/>
              </a:rPr>
              <a:t>中断否？</a:t>
            </a:r>
          </a:p>
        </p:txBody>
      </p:sp>
      <p:grpSp>
        <p:nvGrpSpPr>
          <p:cNvPr id="22" name="Group 749">
            <a:extLst>
              <a:ext uri="{FF2B5EF4-FFF2-40B4-BE49-F238E27FC236}">
                <a16:creationId xmlns:a16="http://schemas.microsoft.com/office/drawing/2014/main" id="{8D3C0E2A-6FBE-4FBE-A848-99D93E65C5C6}"/>
              </a:ext>
            </a:extLst>
          </p:cNvPr>
          <p:cNvGrpSpPr>
            <a:grpSpLocks/>
          </p:cNvGrpSpPr>
          <p:nvPr/>
        </p:nvGrpSpPr>
        <p:grpSpPr bwMode="auto">
          <a:xfrm>
            <a:off x="4819951" y="1563066"/>
            <a:ext cx="2071825" cy="910800"/>
            <a:chOff x="624" y="1152"/>
            <a:chExt cx="1056" cy="576"/>
          </a:xfrm>
        </p:grpSpPr>
        <p:sp>
          <p:nvSpPr>
            <p:cNvPr id="23" name="Line 14">
              <a:extLst>
                <a:ext uri="{FF2B5EF4-FFF2-40B4-BE49-F238E27FC236}">
                  <a16:creationId xmlns:a16="http://schemas.microsoft.com/office/drawing/2014/main" id="{8025BAF8-C780-4300-8297-26EE2FE3B3A1}"/>
                </a:ext>
              </a:extLst>
            </p:cNvPr>
            <p:cNvSpPr>
              <a:spLocks noChangeShapeType="1"/>
            </p:cNvSpPr>
            <p:nvPr/>
          </p:nvSpPr>
          <p:spPr bwMode="auto">
            <a:xfrm>
              <a:off x="1104" y="1152"/>
              <a:ext cx="0" cy="336"/>
            </a:xfrm>
            <a:prstGeom prst="line">
              <a:avLst/>
            </a:prstGeom>
            <a:noFill/>
            <a:ln w="28575" algn="ctr">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200">
                <a:latin typeface="微软雅黑" panose="020B0503020204020204" pitchFamily="34" charset="-122"/>
                <a:ea typeface="微软雅黑" panose="020B0503020204020204" pitchFamily="34" charset="-122"/>
              </a:endParaRPr>
            </a:p>
          </p:txBody>
        </p:sp>
        <p:sp>
          <p:nvSpPr>
            <p:cNvPr id="24" name="AutoShape 15">
              <a:extLst>
                <a:ext uri="{FF2B5EF4-FFF2-40B4-BE49-F238E27FC236}">
                  <a16:creationId xmlns:a16="http://schemas.microsoft.com/office/drawing/2014/main" id="{47EB7F25-0299-49FB-BB8E-E6467B518D57}"/>
                </a:ext>
              </a:extLst>
            </p:cNvPr>
            <p:cNvSpPr>
              <a:spLocks noChangeArrowheads="1"/>
            </p:cNvSpPr>
            <p:nvPr/>
          </p:nvSpPr>
          <p:spPr bwMode="auto">
            <a:xfrm>
              <a:off x="624" y="1488"/>
              <a:ext cx="1056" cy="240"/>
            </a:xfrm>
            <a:prstGeom prst="flowChartProcess">
              <a:avLst/>
            </a:prstGeom>
            <a:solidFill>
              <a:srgbClr val="FFCCFF"/>
            </a:solidFill>
            <a:ln w="28575" algn="ctr">
              <a:solidFill>
                <a:srgbClr val="000000"/>
              </a:solidFill>
              <a:miter lim="800000"/>
              <a:headEnd/>
              <a:tailEnd/>
            </a:ln>
          </p:spPr>
          <p:txBody>
            <a:bodyPr wrap="none" anchor="ctr"/>
            <a:lstStyle>
              <a:lvl1pPr>
                <a:spcBef>
                  <a:spcPct val="20000"/>
                </a:spcBef>
                <a:buSzPct val="100000"/>
                <a:buChar char="•"/>
                <a:defRPr kumimoji="1" sz="3200">
                  <a:solidFill>
                    <a:srgbClr val="666699"/>
                  </a:solidFill>
                  <a:latin typeface="Times New Roman" panose="02020603050405020304" pitchFamily="18" charset="0"/>
                  <a:ea typeface="宋体" panose="02010600030101010101" pitchFamily="2" charset="-122"/>
                </a:defRPr>
              </a:lvl1pPr>
              <a:lvl2pPr marL="742950" indent="-285750">
                <a:spcBef>
                  <a:spcPct val="20000"/>
                </a:spcBef>
                <a:buSzPct val="100000"/>
                <a:buChar char="–"/>
                <a:defRPr kumimoji="1" sz="2800">
                  <a:solidFill>
                    <a:srgbClr val="666699"/>
                  </a:solidFill>
                  <a:latin typeface="Times New Roman" panose="02020603050405020304" pitchFamily="18" charset="0"/>
                  <a:ea typeface="宋体" panose="02010600030101010101" pitchFamily="2" charset="-122"/>
                </a:defRPr>
              </a:lvl2pPr>
              <a:lvl3pPr marL="1143000" indent="-228600">
                <a:spcBef>
                  <a:spcPct val="20000"/>
                </a:spcBef>
                <a:buSzPct val="100000"/>
                <a:buChar char="•"/>
                <a:defRPr kumimoji="1" sz="2400">
                  <a:solidFill>
                    <a:srgbClr val="666699"/>
                  </a:solidFill>
                  <a:latin typeface="Times New Roman" panose="02020603050405020304" pitchFamily="18" charset="0"/>
                  <a:ea typeface="宋体" panose="02010600030101010101" pitchFamily="2" charset="-122"/>
                </a:defRPr>
              </a:lvl3pPr>
              <a:lvl4pPr marL="16002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4pPr>
              <a:lvl5pPr marL="20574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200">
                  <a:solidFill>
                    <a:schemeClr val="tx1"/>
                  </a:solidFill>
                  <a:latin typeface="微软雅黑" panose="020B0503020204020204" pitchFamily="34" charset="-122"/>
                  <a:ea typeface="微软雅黑" panose="020B0503020204020204" pitchFamily="34" charset="-122"/>
                </a:rPr>
                <a:t>响应中断</a:t>
              </a:r>
            </a:p>
          </p:txBody>
        </p:sp>
      </p:grpSp>
      <p:grpSp>
        <p:nvGrpSpPr>
          <p:cNvPr id="25" name="Group 752">
            <a:extLst>
              <a:ext uri="{FF2B5EF4-FFF2-40B4-BE49-F238E27FC236}">
                <a16:creationId xmlns:a16="http://schemas.microsoft.com/office/drawing/2014/main" id="{C907EA92-9E64-4F53-BBB6-28B809520E01}"/>
              </a:ext>
            </a:extLst>
          </p:cNvPr>
          <p:cNvGrpSpPr>
            <a:grpSpLocks/>
          </p:cNvGrpSpPr>
          <p:nvPr/>
        </p:nvGrpSpPr>
        <p:grpSpPr bwMode="auto">
          <a:xfrm>
            <a:off x="4349082" y="2496793"/>
            <a:ext cx="3201911" cy="910800"/>
            <a:chOff x="624" y="1152"/>
            <a:chExt cx="1056" cy="576"/>
          </a:xfrm>
        </p:grpSpPr>
        <p:sp>
          <p:nvSpPr>
            <p:cNvPr id="26" name="Line 17">
              <a:extLst>
                <a:ext uri="{FF2B5EF4-FFF2-40B4-BE49-F238E27FC236}">
                  <a16:creationId xmlns:a16="http://schemas.microsoft.com/office/drawing/2014/main" id="{FEF7B42E-70D6-49AC-9ACA-0AE20DEE129C}"/>
                </a:ext>
              </a:extLst>
            </p:cNvPr>
            <p:cNvSpPr>
              <a:spLocks noChangeShapeType="1"/>
            </p:cNvSpPr>
            <p:nvPr/>
          </p:nvSpPr>
          <p:spPr bwMode="auto">
            <a:xfrm>
              <a:off x="1104" y="1152"/>
              <a:ext cx="0" cy="336"/>
            </a:xfrm>
            <a:prstGeom prst="line">
              <a:avLst/>
            </a:prstGeom>
            <a:noFill/>
            <a:ln w="28575" algn="ctr">
              <a:solidFill>
                <a:srgbClr val="000000"/>
              </a:solidFill>
              <a:round/>
              <a:headEnd type="none" w="med" len="med"/>
              <a:tailEnd type="arrow" w="med" len="med"/>
            </a:ln>
            <a:extLst>
              <a:ext uri="{909E8E84-426E-40DD-AFC4-6F175D3DCCD1}">
                <a14:hiddenFill xmlns:a14="http://schemas.microsoft.com/office/drawing/2010/main">
                  <a:noFill/>
                </a14:hiddenFill>
              </a:ext>
            </a:extLst>
          </p:spPr>
          <p:txBody>
            <a:bodyPr wrap="none"/>
            <a:lstStyle/>
            <a:p>
              <a:endParaRPr lang="zh-CN" altLang="en-US" sz="2200">
                <a:latin typeface="微软雅黑" panose="020B0503020204020204" pitchFamily="34" charset="-122"/>
                <a:ea typeface="微软雅黑" panose="020B0503020204020204" pitchFamily="34" charset="-122"/>
              </a:endParaRPr>
            </a:p>
          </p:txBody>
        </p:sp>
        <p:sp>
          <p:nvSpPr>
            <p:cNvPr id="27" name="AutoShape 18">
              <a:extLst>
                <a:ext uri="{FF2B5EF4-FFF2-40B4-BE49-F238E27FC236}">
                  <a16:creationId xmlns:a16="http://schemas.microsoft.com/office/drawing/2014/main" id="{DFABCC88-8F00-4BC2-83DD-44C6363476D4}"/>
                </a:ext>
              </a:extLst>
            </p:cNvPr>
            <p:cNvSpPr>
              <a:spLocks noChangeArrowheads="1"/>
            </p:cNvSpPr>
            <p:nvPr/>
          </p:nvSpPr>
          <p:spPr bwMode="auto">
            <a:xfrm>
              <a:off x="624" y="1488"/>
              <a:ext cx="1056" cy="240"/>
            </a:xfrm>
            <a:prstGeom prst="flowChartProcess">
              <a:avLst/>
            </a:prstGeom>
            <a:solidFill>
              <a:srgbClr val="FFCCFF"/>
            </a:solidFill>
            <a:ln w="28575" algn="ctr">
              <a:solidFill>
                <a:srgbClr val="000000"/>
              </a:solidFill>
              <a:miter lim="800000"/>
              <a:headEnd/>
              <a:tailEnd/>
            </a:ln>
          </p:spPr>
          <p:txBody>
            <a:bodyPr wrap="none" anchor="ctr"/>
            <a:lstStyle>
              <a:lvl1pPr>
                <a:spcBef>
                  <a:spcPct val="20000"/>
                </a:spcBef>
                <a:buSzPct val="100000"/>
                <a:buChar char="•"/>
                <a:defRPr kumimoji="1" sz="3200">
                  <a:solidFill>
                    <a:srgbClr val="666699"/>
                  </a:solidFill>
                  <a:latin typeface="Times New Roman" panose="02020603050405020304" pitchFamily="18" charset="0"/>
                  <a:ea typeface="宋体" panose="02010600030101010101" pitchFamily="2" charset="-122"/>
                </a:defRPr>
              </a:lvl1pPr>
              <a:lvl2pPr marL="742950" indent="-285750">
                <a:spcBef>
                  <a:spcPct val="20000"/>
                </a:spcBef>
                <a:buSzPct val="100000"/>
                <a:buChar char="–"/>
                <a:defRPr kumimoji="1" sz="2800">
                  <a:solidFill>
                    <a:srgbClr val="666699"/>
                  </a:solidFill>
                  <a:latin typeface="Times New Roman" panose="02020603050405020304" pitchFamily="18" charset="0"/>
                  <a:ea typeface="宋体" panose="02010600030101010101" pitchFamily="2" charset="-122"/>
                </a:defRPr>
              </a:lvl2pPr>
              <a:lvl3pPr marL="1143000" indent="-228600">
                <a:spcBef>
                  <a:spcPct val="20000"/>
                </a:spcBef>
                <a:buSzPct val="100000"/>
                <a:buChar char="•"/>
                <a:defRPr kumimoji="1" sz="2400">
                  <a:solidFill>
                    <a:srgbClr val="666699"/>
                  </a:solidFill>
                  <a:latin typeface="Times New Roman" panose="02020603050405020304" pitchFamily="18" charset="0"/>
                  <a:ea typeface="宋体" panose="02010600030101010101" pitchFamily="2" charset="-122"/>
                </a:defRPr>
              </a:lvl3pPr>
              <a:lvl4pPr marL="16002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4pPr>
              <a:lvl5pPr marL="20574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200" dirty="0">
                  <a:solidFill>
                    <a:schemeClr val="tx1"/>
                  </a:solidFill>
                  <a:latin typeface="微软雅黑" panose="020B0503020204020204" pitchFamily="34" charset="-122"/>
                  <a:ea typeface="微软雅黑" panose="020B0503020204020204" pitchFamily="34" charset="-122"/>
                </a:rPr>
                <a:t>关中断</a:t>
              </a:r>
            </a:p>
          </p:txBody>
        </p:sp>
      </p:grpSp>
      <p:grpSp>
        <p:nvGrpSpPr>
          <p:cNvPr id="28" name="Group 755">
            <a:extLst>
              <a:ext uri="{FF2B5EF4-FFF2-40B4-BE49-F238E27FC236}">
                <a16:creationId xmlns:a16="http://schemas.microsoft.com/office/drawing/2014/main" id="{FEFC2F14-02BF-47A3-8DD8-094EAD2D0DA9}"/>
              </a:ext>
            </a:extLst>
          </p:cNvPr>
          <p:cNvGrpSpPr>
            <a:grpSpLocks/>
          </p:cNvGrpSpPr>
          <p:nvPr/>
        </p:nvGrpSpPr>
        <p:grpSpPr bwMode="auto">
          <a:xfrm>
            <a:off x="4349082" y="3407594"/>
            <a:ext cx="3201911" cy="1084738"/>
            <a:chOff x="624" y="1152"/>
            <a:chExt cx="1056" cy="686"/>
          </a:xfrm>
        </p:grpSpPr>
        <p:sp>
          <p:nvSpPr>
            <p:cNvPr id="29" name="Line 20">
              <a:extLst>
                <a:ext uri="{FF2B5EF4-FFF2-40B4-BE49-F238E27FC236}">
                  <a16:creationId xmlns:a16="http://schemas.microsoft.com/office/drawing/2014/main" id="{404414B3-0AC8-489D-BE8B-6B6D33D8A3EA}"/>
                </a:ext>
              </a:extLst>
            </p:cNvPr>
            <p:cNvSpPr>
              <a:spLocks noChangeShapeType="1"/>
            </p:cNvSpPr>
            <p:nvPr/>
          </p:nvSpPr>
          <p:spPr bwMode="auto">
            <a:xfrm>
              <a:off x="1104" y="1152"/>
              <a:ext cx="0" cy="188"/>
            </a:xfrm>
            <a:prstGeom prst="line">
              <a:avLst/>
            </a:prstGeom>
            <a:noFill/>
            <a:ln w="28575" algn="ctr">
              <a:solidFill>
                <a:srgbClr val="000000"/>
              </a:solidFill>
              <a:round/>
              <a:headEnd type="none" w="med" len="med"/>
              <a:tailEnd type="arrow" w="med" len="med"/>
            </a:ln>
            <a:extLst>
              <a:ext uri="{909E8E84-426E-40DD-AFC4-6F175D3DCCD1}">
                <a14:hiddenFill xmlns:a14="http://schemas.microsoft.com/office/drawing/2010/main">
                  <a:noFill/>
                </a14:hiddenFill>
              </a:ext>
            </a:extLst>
          </p:spPr>
          <p:txBody>
            <a:bodyPr wrap="none"/>
            <a:lstStyle/>
            <a:p>
              <a:endParaRPr lang="zh-CN" altLang="en-US" sz="2200">
                <a:latin typeface="微软雅黑" panose="020B0503020204020204" pitchFamily="34" charset="-122"/>
                <a:ea typeface="微软雅黑" panose="020B0503020204020204" pitchFamily="34" charset="-122"/>
              </a:endParaRPr>
            </a:p>
          </p:txBody>
        </p:sp>
        <p:sp>
          <p:nvSpPr>
            <p:cNvPr id="30" name="AutoShape 21">
              <a:extLst>
                <a:ext uri="{FF2B5EF4-FFF2-40B4-BE49-F238E27FC236}">
                  <a16:creationId xmlns:a16="http://schemas.microsoft.com/office/drawing/2014/main" id="{99AF6771-2C23-4EB4-B8BE-6DFE8D7E4E00}"/>
                </a:ext>
              </a:extLst>
            </p:cNvPr>
            <p:cNvSpPr>
              <a:spLocks noChangeArrowheads="1"/>
            </p:cNvSpPr>
            <p:nvPr/>
          </p:nvSpPr>
          <p:spPr bwMode="auto">
            <a:xfrm>
              <a:off x="624" y="1347"/>
              <a:ext cx="1056" cy="491"/>
            </a:xfrm>
            <a:prstGeom prst="flowChartProcess">
              <a:avLst/>
            </a:prstGeom>
            <a:solidFill>
              <a:srgbClr val="FFCCFF"/>
            </a:solidFill>
            <a:ln w="28575" algn="ctr">
              <a:solidFill>
                <a:srgbClr val="000000"/>
              </a:solidFill>
              <a:miter lim="800000"/>
              <a:headEnd/>
              <a:tailEnd/>
            </a:ln>
          </p:spPr>
          <p:txBody>
            <a:bodyPr wrap="none" anchor="ctr"/>
            <a:lstStyle>
              <a:lvl1pPr>
                <a:spcBef>
                  <a:spcPct val="20000"/>
                </a:spcBef>
                <a:buSzPct val="100000"/>
                <a:buChar char="•"/>
                <a:defRPr kumimoji="1" sz="3200">
                  <a:solidFill>
                    <a:srgbClr val="666699"/>
                  </a:solidFill>
                  <a:latin typeface="Times New Roman" panose="02020603050405020304" pitchFamily="18" charset="0"/>
                  <a:ea typeface="宋体" panose="02010600030101010101" pitchFamily="2" charset="-122"/>
                </a:defRPr>
              </a:lvl1pPr>
              <a:lvl2pPr marL="742950" indent="-285750">
                <a:spcBef>
                  <a:spcPct val="20000"/>
                </a:spcBef>
                <a:buSzPct val="100000"/>
                <a:buChar char="–"/>
                <a:defRPr kumimoji="1" sz="2800">
                  <a:solidFill>
                    <a:srgbClr val="666699"/>
                  </a:solidFill>
                  <a:latin typeface="Times New Roman" panose="02020603050405020304" pitchFamily="18" charset="0"/>
                  <a:ea typeface="宋体" panose="02010600030101010101" pitchFamily="2" charset="-122"/>
                </a:defRPr>
              </a:lvl2pPr>
              <a:lvl3pPr marL="1143000" indent="-228600">
                <a:spcBef>
                  <a:spcPct val="20000"/>
                </a:spcBef>
                <a:buSzPct val="100000"/>
                <a:buChar char="•"/>
                <a:defRPr kumimoji="1" sz="2400">
                  <a:solidFill>
                    <a:srgbClr val="666699"/>
                  </a:solidFill>
                  <a:latin typeface="Times New Roman" panose="02020603050405020304" pitchFamily="18" charset="0"/>
                  <a:ea typeface="宋体" panose="02010600030101010101" pitchFamily="2" charset="-122"/>
                </a:defRPr>
              </a:lvl3pPr>
              <a:lvl4pPr marL="16002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4pPr>
              <a:lvl5pPr marL="20574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200" dirty="0">
                  <a:solidFill>
                    <a:schemeClr val="tx1"/>
                  </a:solidFill>
                  <a:latin typeface="微软雅黑" panose="020B0503020204020204" pitchFamily="34" charset="-122"/>
                  <a:ea typeface="微软雅黑" panose="020B0503020204020204" pitchFamily="34" charset="-122"/>
                </a:rPr>
                <a:t>程序断点入栈</a:t>
              </a:r>
              <a:endParaRPr lang="en-US" altLang="zh-CN" sz="2200" dirty="0">
                <a:solidFill>
                  <a:schemeClr val="tx1"/>
                </a:solidFill>
                <a:latin typeface="微软雅黑" panose="020B0503020204020204" pitchFamily="34" charset="-122"/>
                <a:ea typeface="微软雅黑" panose="020B0503020204020204" pitchFamily="34" charset="-122"/>
              </a:endParaRPr>
            </a:p>
            <a:p>
              <a:pPr algn="ctr" eaLnBrk="1" hangingPunct="1">
                <a:spcBef>
                  <a:spcPct val="0"/>
                </a:spcBef>
                <a:buFontTx/>
                <a:buNone/>
              </a:pPr>
              <a:r>
                <a:rPr lang="zh-CN" altLang="en-US" sz="2200" dirty="0">
                  <a:solidFill>
                    <a:schemeClr val="tx1"/>
                  </a:solidFill>
                  <a:latin typeface="微软雅黑" panose="020B0503020204020204" pitchFamily="34" charset="-122"/>
                  <a:ea typeface="微软雅黑" panose="020B0503020204020204" pitchFamily="34" charset="-122"/>
                </a:rPr>
                <a:t>向量地址→</a:t>
              </a:r>
              <a:r>
                <a:rPr lang="en-US" altLang="zh-CN" sz="2200" dirty="0">
                  <a:solidFill>
                    <a:schemeClr val="tx1"/>
                  </a:solidFill>
                  <a:latin typeface="微软雅黑" panose="020B0503020204020204" pitchFamily="34" charset="-122"/>
                  <a:ea typeface="微软雅黑" panose="020B0503020204020204" pitchFamily="34" charset="-122"/>
                </a:rPr>
                <a:t>PC</a:t>
              </a:r>
              <a:endParaRPr lang="zh-CN" altLang="en-US" sz="2200" dirty="0">
                <a:solidFill>
                  <a:schemeClr val="tx1"/>
                </a:solidFill>
                <a:latin typeface="微软雅黑" panose="020B0503020204020204" pitchFamily="34" charset="-122"/>
                <a:ea typeface="微软雅黑" panose="020B0503020204020204" pitchFamily="34" charset="-122"/>
              </a:endParaRPr>
            </a:p>
          </p:txBody>
        </p:sp>
      </p:grpSp>
      <p:sp>
        <p:nvSpPr>
          <p:cNvPr id="31" name="Line 22">
            <a:extLst>
              <a:ext uri="{FF2B5EF4-FFF2-40B4-BE49-F238E27FC236}">
                <a16:creationId xmlns:a16="http://schemas.microsoft.com/office/drawing/2014/main" id="{60FF532F-076F-4C1D-9978-AF10F1ECA84D}"/>
              </a:ext>
            </a:extLst>
          </p:cNvPr>
          <p:cNvSpPr>
            <a:spLocks noChangeShapeType="1"/>
          </p:cNvSpPr>
          <p:nvPr/>
        </p:nvSpPr>
        <p:spPr bwMode="auto">
          <a:xfrm>
            <a:off x="5855864" y="4492332"/>
            <a:ext cx="0" cy="281462"/>
          </a:xfrm>
          <a:prstGeom prst="line">
            <a:avLst/>
          </a:prstGeom>
          <a:noFill/>
          <a:ln w="28575" algn="ctr">
            <a:solidFill>
              <a:srgbClr val="000000"/>
            </a:solidFill>
            <a:round/>
            <a:headEnd type="none" w="med" len="med"/>
            <a:tailEnd type="arrow" w="med" len="med"/>
          </a:ln>
          <a:extLst>
            <a:ext uri="{909E8E84-426E-40DD-AFC4-6F175D3DCCD1}">
              <a14:hiddenFill xmlns:a14="http://schemas.microsoft.com/office/drawing/2010/main">
                <a:noFill/>
              </a14:hiddenFill>
            </a:ext>
          </a:extLst>
        </p:spPr>
        <p:txBody>
          <a:bodyPr wrap="none"/>
          <a:lstStyle/>
          <a:p>
            <a:endParaRPr lang="zh-CN" altLang="en-US" sz="2200">
              <a:latin typeface="微软雅黑" panose="020B0503020204020204" pitchFamily="34" charset="-122"/>
              <a:ea typeface="微软雅黑" panose="020B0503020204020204" pitchFamily="34" charset="-122"/>
            </a:endParaRPr>
          </a:p>
        </p:txBody>
      </p:sp>
      <p:sp>
        <p:nvSpPr>
          <p:cNvPr id="32" name="AutoShape 23">
            <a:extLst>
              <a:ext uri="{FF2B5EF4-FFF2-40B4-BE49-F238E27FC236}">
                <a16:creationId xmlns:a16="http://schemas.microsoft.com/office/drawing/2014/main" id="{013E6415-C2DD-4931-870A-99B2E97BC9B9}"/>
              </a:ext>
            </a:extLst>
          </p:cNvPr>
          <p:cNvSpPr>
            <a:spLocks noChangeArrowheads="1"/>
          </p:cNvSpPr>
          <p:nvPr/>
        </p:nvSpPr>
        <p:spPr bwMode="auto">
          <a:xfrm>
            <a:off x="4443256" y="4773794"/>
            <a:ext cx="2825216" cy="1040462"/>
          </a:xfrm>
          <a:prstGeom prst="flowChartDecision">
            <a:avLst/>
          </a:prstGeom>
          <a:solidFill>
            <a:srgbClr val="333333"/>
          </a:solidFill>
          <a:ln w="28575" algn="ctr">
            <a:solidFill>
              <a:srgbClr val="000000"/>
            </a:solidFill>
            <a:miter lim="800000"/>
            <a:headEnd/>
            <a:tailEnd/>
          </a:ln>
        </p:spPr>
        <p:txBody>
          <a:bodyPr wrap="none" anchor="ctr"/>
          <a:lstStyle>
            <a:lvl1pPr>
              <a:spcBef>
                <a:spcPct val="20000"/>
              </a:spcBef>
              <a:buSzPct val="100000"/>
              <a:buChar char="•"/>
              <a:defRPr kumimoji="1" sz="3200">
                <a:solidFill>
                  <a:srgbClr val="666699"/>
                </a:solidFill>
                <a:latin typeface="Times New Roman" panose="02020603050405020304" pitchFamily="18" charset="0"/>
                <a:ea typeface="宋体" panose="02010600030101010101" pitchFamily="2" charset="-122"/>
              </a:defRPr>
            </a:lvl1pPr>
            <a:lvl2pPr marL="742950" indent="-285750">
              <a:spcBef>
                <a:spcPct val="20000"/>
              </a:spcBef>
              <a:buSzPct val="100000"/>
              <a:buChar char="–"/>
              <a:defRPr kumimoji="1" sz="2800">
                <a:solidFill>
                  <a:srgbClr val="666699"/>
                </a:solidFill>
                <a:latin typeface="Times New Roman" panose="02020603050405020304" pitchFamily="18" charset="0"/>
                <a:ea typeface="宋体" panose="02010600030101010101" pitchFamily="2" charset="-122"/>
              </a:defRPr>
            </a:lvl2pPr>
            <a:lvl3pPr marL="1143000" indent="-228600">
              <a:spcBef>
                <a:spcPct val="20000"/>
              </a:spcBef>
              <a:buSzPct val="100000"/>
              <a:buChar char="•"/>
              <a:defRPr kumimoji="1" sz="2400">
                <a:solidFill>
                  <a:srgbClr val="666699"/>
                </a:solidFill>
                <a:latin typeface="Times New Roman" panose="02020603050405020304" pitchFamily="18" charset="0"/>
                <a:ea typeface="宋体" panose="02010600030101010101" pitchFamily="2" charset="-122"/>
              </a:defRPr>
            </a:lvl3pPr>
            <a:lvl4pPr marL="16002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4pPr>
            <a:lvl5pPr marL="20574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200" dirty="0">
                <a:solidFill>
                  <a:srgbClr val="CCFFFF"/>
                </a:solidFill>
                <a:latin typeface="微软雅黑" panose="020B0503020204020204" pitchFamily="34" charset="-122"/>
                <a:ea typeface="微软雅黑" panose="020B0503020204020204" pitchFamily="34" charset="-122"/>
              </a:rPr>
              <a:t>转移到中断</a:t>
            </a:r>
          </a:p>
          <a:p>
            <a:pPr algn="ctr" eaLnBrk="1" hangingPunct="1">
              <a:spcBef>
                <a:spcPct val="0"/>
              </a:spcBef>
              <a:buFontTx/>
              <a:buNone/>
            </a:pPr>
            <a:r>
              <a:rPr lang="zh-CN" altLang="en-US" sz="2200" dirty="0">
                <a:solidFill>
                  <a:srgbClr val="CCFFFF"/>
                </a:solidFill>
                <a:latin typeface="微软雅黑" panose="020B0503020204020204" pitchFamily="34" charset="-122"/>
                <a:ea typeface="微软雅黑" panose="020B0503020204020204" pitchFamily="34" charset="-122"/>
              </a:rPr>
              <a:t>服务子程序</a:t>
            </a:r>
          </a:p>
        </p:txBody>
      </p:sp>
      <p:sp>
        <p:nvSpPr>
          <p:cNvPr id="33" name="Line 25">
            <a:extLst>
              <a:ext uri="{FF2B5EF4-FFF2-40B4-BE49-F238E27FC236}">
                <a16:creationId xmlns:a16="http://schemas.microsoft.com/office/drawing/2014/main" id="{9C434949-9237-47B3-9672-A9E91AE3A53A}"/>
              </a:ext>
            </a:extLst>
          </p:cNvPr>
          <p:cNvSpPr>
            <a:spLocks noChangeShapeType="1"/>
          </p:cNvSpPr>
          <p:nvPr/>
        </p:nvSpPr>
        <p:spPr bwMode="auto">
          <a:xfrm>
            <a:off x="5898669" y="5532794"/>
            <a:ext cx="0" cy="531300"/>
          </a:xfrm>
          <a:prstGeom prst="line">
            <a:avLst/>
          </a:prstGeom>
          <a:noFill/>
          <a:ln w="28575" algn="ctr">
            <a:solidFill>
              <a:srgbClr val="000000"/>
            </a:solidFill>
            <a:round/>
            <a:headEnd type="none" w="med" len="med"/>
            <a:tailEnd type="arrow" w="med" len="med"/>
          </a:ln>
          <a:extLst>
            <a:ext uri="{909E8E84-426E-40DD-AFC4-6F175D3DCCD1}">
              <a14:hiddenFill xmlns:a14="http://schemas.microsoft.com/office/drawing/2010/main">
                <a:noFill/>
              </a14:hiddenFill>
            </a:ext>
          </a:extLst>
        </p:spPr>
        <p:txBody>
          <a:bodyPr wrap="none"/>
          <a:lstStyle/>
          <a:p>
            <a:endParaRPr lang="zh-CN" altLang="en-US" sz="2200" dirty="0">
              <a:latin typeface="微软雅黑" panose="020B0503020204020204" pitchFamily="34" charset="-122"/>
              <a:ea typeface="微软雅黑" panose="020B0503020204020204" pitchFamily="34" charset="-122"/>
            </a:endParaRPr>
          </a:p>
        </p:txBody>
      </p:sp>
      <p:sp>
        <p:nvSpPr>
          <p:cNvPr id="34" name="AutoShape 26">
            <a:extLst>
              <a:ext uri="{FF2B5EF4-FFF2-40B4-BE49-F238E27FC236}">
                <a16:creationId xmlns:a16="http://schemas.microsoft.com/office/drawing/2014/main" id="{BA72ABC1-9CED-4E0E-A787-87C602D951DC}"/>
              </a:ext>
            </a:extLst>
          </p:cNvPr>
          <p:cNvSpPr>
            <a:spLocks noChangeArrowheads="1"/>
          </p:cNvSpPr>
          <p:nvPr/>
        </p:nvSpPr>
        <p:spPr bwMode="auto">
          <a:xfrm>
            <a:off x="8365990" y="2174777"/>
            <a:ext cx="3201911" cy="379500"/>
          </a:xfrm>
          <a:prstGeom prst="flowChartProcess">
            <a:avLst/>
          </a:prstGeom>
          <a:solidFill>
            <a:srgbClr val="FFCCFF"/>
          </a:solidFill>
          <a:ln w="28575" algn="ctr">
            <a:solidFill>
              <a:srgbClr val="000000"/>
            </a:solidFill>
            <a:miter lim="800000"/>
            <a:headEnd/>
            <a:tailEnd/>
          </a:ln>
        </p:spPr>
        <p:txBody>
          <a:bodyPr wrap="none" anchor="ctr"/>
          <a:lstStyle>
            <a:lvl1pPr>
              <a:spcBef>
                <a:spcPct val="20000"/>
              </a:spcBef>
              <a:buSzPct val="100000"/>
              <a:buChar char="•"/>
              <a:defRPr kumimoji="1" sz="3200">
                <a:solidFill>
                  <a:srgbClr val="666699"/>
                </a:solidFill>
                <a:latin typeface="Times New Roman" panose="02020603050405020304" pitchFamily="18" charset="0"/>
                <a:ea typeface="宋体" panose="02010600030101010101" pitchFamily="2" charset="-122"/>
              </a:defRPr>
            </a:lvl1pPr>
            <a:lvl2pPr marL="742950" indent="-285750">
              <a:spcBef>
                <a:spcPct val="20000"/>
              </a:spcBef>
              <a:buSzPct val="100000"/>
              <a:buChar char="–"/>
              <a:defRPr kumimoji="1" sz="2800">
                <a:solidFill>
                  <a:srgbClr val="666699"/>
                </a:solidFill>
                <a:latin typeface="Times New Roman" panose="02020603050405020304" pitchFamily="18" charset="0"/>
                <a:ea typeface="宋体" panose="02010600030101010101" pitchFamily="2" charset="-122"/>
              </a:defRPr>
            </a:lvl2pPr>
            <a:lvl3pPr marL="1143000" indent="-228600">
              <a:spcBef>
                <a:spcPct val="20000"/>
              </a:spcBef>
              <a:buSzPct val="100000"/>
              <a:buChar char="•"/>
              <a:defRPr kumimoji="1" sz="2400">
                <a:solidFill>
                  <a:srgbClr val="666699"/>
                </a:solidFill>
                <a:latin typeface="Times New Roman" panose="02020603050405020304" pitchFamily="18" charset="0"/>
                <a:ea typeface="宋体" panose="02010600030101010101" pitchFamily="2" charset="-122"/>
              </a:defRPr>
            </a:lvl3pPr>
            <a:lvl4pPr marL="16002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4pPr>
            <a:lvl5pPr marL="20574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200">
                <a:solidFill>
                  <a:schemeClr val="tx1"/>
                </a:solidFill>
                <a:latin typeface="微软雅黑" panose="020B0503020204020204" pitchFamily="34" charset="-122"/>
                <a:ea typeface="微软雅黑" panose="020B0503020204020204" pitchFamily="34" charset="-122"/>
              </a:rPr>
              <a:t>保存</a:t>
            </a:r>
            <a:r>
              <a:rPr lang="en-US" altLang="zh-CN" sz="2200">
                <a:solidFill>
                  <a:schemeClr val="tx1"/>
                </a:solidFill>
                <a:latin typeface="微软雅黑" panose="020B0503020204020204" pitchFamily="34" charset="-122"/>
                <a:ea typeface="微软雅黑" panose="020B0503020204020204" pitchFamily="34" charset="-122"/>
              </a:rPr>
              <a:t>CPU</a:t>
            </a:r>
            <a:r>
              <a:rPr lang="zh-CN" altLang="en-US" sz="2200">
                <a:solidFill>
                  <a:schemeClr val="tx1"/>
                </a:solidFill>
                <a:latin typeface="微软雅黑" panose="020B0503020204020204" pitchFamily="34" charset="-122"/>
                <a:ea typeface="微软雅黑" panose="020B0503020204020204" pitchFamily="34" charset="-122"/>
              </a:rPr>
              <a:t>现场</a:t>
            </a:r>
          </a:p>
        </p:txBody>
      </p:sp>
      <p:sp>
        <p:nvSpPr>
          <p:cNvPr id="35" name="AutoShape 27">
            <a:extLst>
              <a:ext uri="{FF2B5EF4-FFF2-40B4-BE49-F238E27FC236}">
                <a16:creationId xmlns:a16="http://schemas.microsoft.com/office/drawing/2014/main" id="{510A757E-3612-4D00-B2C9-B1B9891EBF60}"/>
              </a:ext>
            </a:extLst>
          </p:cNvPr>
          <p:cNvSpPr>
            <a:spLocks noChangeArrowheads="1"/>
          </p:cNvSpPr>
          <p:nvPr/>
        </p:nvSpPr>
        <p:spPr bwMode="auto">
          <a:xfrm>
            <a:off x="8836859" y="2857877"/>
            <a:ext cx="2165999" cy="316250"/>
          </a:xfrm>
          <a:prstGeom prst="flowChartProcess">
            <a:avLst/>
          </a:prstGeom>
          <a:solidFill>
            <a:srgbClr val="FFCCFF"/>
          </a:solidFill>
          <a:ln w="28575" algn="ctr">
            <a:solidFill>
              <a:srgbClr val="000000"/>
            </a:solidFill>
            <a:miter lim="800000"/>
            <a:headEnd/>
            <a:tailEnd/>
          </a:ln>
        </p:spPr>
        <p:txBody>
          <a:bodyPr wrap="none" anchor="ctr"/>
          <a:lstStyle>
            <a:lvl1pPr>
              <a:spcBef>
                <a:spcPct val="20000"/>
              </a:spcBef>
              <a:buSzPct val="100000"/>
              <a:buChar char="•"/>
              <a:defRPr kumimoji="1" sz="3200">
                <a:solidFill>
                  <a:srgbClr val="666699"/>
                </a:solidFill>
                <a:latin typeface="Times New Roman" panose="02020603050405020304" pitchFamily="18" charset="0"/>
                <a:ea typeface="宋体" panose="02010600030101010101" pitchFamily="2" charset="-122"/>
              </a:defRPr>
            </a:lvl1pPr>
            <a:lvl2pPr marL="742950" indent="-285750">
              <a:spcBef>
                <a:spcPct val="20000"/>
              </a:spcBef>
              <a:buSzPct val="100000"/>
              <a:buChar char="–"/>
              <a:defRPr kumimoji="1" sz="2800">
                <a:solidFill>
                  <a:srgbClr val="666699"/>
                </a:solidFill>
                <a:latin typeface="Times New Roman" panose="02020603050405020304" pitchFamily="18" charset="0"/>
                <a:ea typeface="宋体" panose="02010600030101010101" pitchFamily="2" charset="-122"/>
              </a:defRPr>
            </a:lvl2pPr>
            <a:lvl3pPr marL="1143000" indent="-228600">
              <a:spcBef>
                <a:spcPct val="20000"/>
              </a:spcBef>
              <a:buSzPct val="100000"/>
              <a:buChar char="•"/>
              <a:defRPr kumimoji="1" sz="2400">
                <a:solidFill>
                  <a:srgbClr val="666699"/>
                </a:solidFill>
                <a:latin typeface="Times New Roman" panose="02020603050405020304" pitchFamily="18" charset="0"/>
                <a:ea typeface="宋体" panose="02010600030101010101" pitchFamily="2" charset="-122"/>
              </a:defRPr>
            </a:lvl3pPr>
            <a:lvl4pPr marL="16002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4pPr>
            <a:lvl5pPr marL="20574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200">
                <a:solidFill>
                  <a:schemeClr val="tx1"/>
                </a:solidFill>
                <a:latin typeface="微软雅黑" panose="020B0503020204020204" pitchFamily="34" charset="-122"/>
                <a:ea typeface="微软雅黑" panose="020B0503020204020204" pitchFamily="34" charset="-122"/>
              </a:rPr>
              <a:t>设备服务</a:t>
            </a:r>
          </a:p>
        </p:txBody>
      </p:sp>
      <p:grpSp>
        <p:nvGrpSpPr>
          <p:cNvPr id="36" name="Group 764">
            <a:extLst>
              <a:ext uri="{FF2B5EF4-FFF2-40B4-BE49-F238E27FC236}">
                <a16:creationId xmlns:a16="http://schemas.microsoft.com/office/drawing/2014/main" id="{C37CCD3D-DA65-4746-B2C7-613D0B0758B2}"/>
              </a:ext>
            </a:extLst>
          </p:cNvPr>
          <p:cNvGrpSpPr>
            <a:grpSpLocks/>
          </p:cNvGrpSpPr>
          <p:nvPr/>
        </p:nvGrpSpPr>
        <p:grpSpPr bwMode="auto">
          <a:xfrm>
            <a:off x="8888227" y="3173755"/>
            <a:ext cx="2165999" cy="910800"/>
            <a:chOff x="624" y="1152"/>
            <a:chExt cx="1056" cy="576"/>
          </a:xfrm>
        </p:grpSpPr>
        <p:sp>
          <p:nvSpPr>
            <p:cNvPr id="37" name="Line 29">
              <a:extLst>
                <a:ext uri="{FF2B5EF4-FFF2-40B4-BE49-F238E27FC236}">
                  <a16:creationId xmlns:a16="http://schemas.microsoft.com/office/drawing/2014/main" id="{9339B068-8216-4A81-9319-496F4B7E6DBC}"/>
                </a:ext>
              </a:extLst>
            </p:cNvPr>
            <p:cNvSpPr>
              <a:spLocks noChangeShapeType="1"/>
            </p:cNvSpPr>
            <p:nvPr/>
          </p:nvSpPr>
          <p:spPr bwMode="auto">
            <a:xfrm>
              <a:off x="1104" y="1152"/>
              <a:ext cx="0" cy="336"/>
            </a:xfrm>
            <a:prstGeom prst="line">
              <a:avLst/>
            </a:prstGeom>
            <a:noFill/>
            <a:ln w="28575" algn="ctr">
              <a:solidFill>
                <a:srgbClr val="000000"/>
              </a:solidFill>
              <a:round/>
              <a:headEnd type="none" w="med" len="med"/>
              <a:tailEnd type="arrow" w="med" len="med"/>
            </a:ln>
            <a:extLst>
              <a:ext uri="{909E8E84-426E-40DD-AFC4-6F175D3DCCD1}">
                <a14:hiddenFill xmlns:a14="http://schemas.microsoft.com/office/drawing/2010/main">
                  <a:noFill/>
                </a14:hiddenFill>
              </a:ext>
            </a:extLst>
          </p:spPr>
          <p:txBody>
            <a:bodyPr wrap="none"/>
            <a:lstStyle/>
            <a:p>
              <a:endParaRPr lang="zh-CN" altLang="en-US" sz="2200">
                <a:latin typeface="微软雅黑" panose="020B0503020204020204" pitchFamily="34" charset="-122"/>
                <a:ea typeface="微软雅黑" panose="020B0503020204020204" pitchFamily="34" charset="-122"/>
              </a:endParaRPr>
            </a:p>
          </p:txBody>
        </p:sp>
        <p:sp>
          <p:nvSpPr>
            <p:cNvPr id="38" name="AutoShape 30">
              <a:extLst>
                <a:ext uri="{FF2B5EF4-FFF2-40B4-BE49-F238E27FC236}">
                  <a16:creationId xmlns:a16="http://schemas.microsoft.com/office/drawing/2014/main" id="{A83624F1-59FF-41E9-B989-4D008268FDC4}"/>
                </a:ext>
              </a:extLst>
            </p:cNvPr>
            <p:cNvSpPr>
              <a:spLocks noChangeArrowheads="1"/>
            </p:cNvSpPr>
            <p:nvPr/>
          </p:nvSpPr>
          <p:spPr bwMode="auto">
            <a:xfrm>
              <a:off x="624" y="1488"/>
              <a:ext cx="1056" cy="240"/>
            </a:xfrm>
            <a:prstGeom prst="flowChartProcess">
              <a:avLst/>
            </a:prstGeom>
            <a:solidFill>
              <a:srgbClr val="FFCCFF"/>
            </a:solidFill>
            <a:ln w="28575" algn="ctr">
              <a:solidFill>
                <a:srgbClr val="000000"/>
              </a:solidFill>
              <a:miter lim="800000"/>
              <a:headEnd/>
              <a:tailEnd/>
            </a:ln>
          </p:spPr>
          <p:txBody>
            <a:bodyPr wrap="none" anchor="ctr"/>
            <a:lstStyle>
              <a:lvl1pPr>
                <a:spcBef>
                  <a:spcPct val="20000"/>
                </a:spcBef>
                <a:buSzPct val="100000"/>
                <a:buChar char="•"/>
                <a:defRPr kumimoji="1" sz="3200">
                  <a:solidFill>
                    <a:srgbClr val="666699"/>
                  </a:solidFill>
                  <a:latin typeface="Times New Roman" panose="02020603050405020304" pitchFamily="18" charset="0"/>
                  <a:ea typeface="宋体" panose="02010600030101010101" pitchFamily="2" charset="-122"/>
                </a:defRPr>
              </a:lvl1pPr>
              <a:lvl2pPr marL="742950" indent="-285750">
                <a:spcBef>
                  <a:spcPct val="20000"/>
                </a:spcBef>
                <a:buSzPct val="100000"/>
                <a:buChar char="–"/>
                <a:defRPr kumimoji="1" sz="2800">
                  <a:solidFill>
                    <a:srgbClr val="666699"/>
                  </a:solidFill>
                  <a:latin typeface="Times New Roman" panose="02020603050405020304" pitchFamily="18" charset="0"/>
                  <a:ea typeface="宋体" panose="02010600030101010101" pitchFamily="2" charset="-122"/>
                </a:defRPr>
              </a:lvl2pPr>
              <a:lvl3pPr marL="1143000" indent="-228600">
                <a:spcBef>
                  <a:spcPct val="20000"/>
                </a:spcBef>
                <a:buSzPct val="100000"/>
                <a:buChar char="•"/>
                <a:defRPr kumimoji="1" sz="2400">
                  <a:solidFill>
                    <a:srgbClr val="666699"/>
                  </a:solidFill>
                  <a:latin typeface="Times New Roman" panose="02020603050405020304" pitchFamily="18" charset="0"/>
                  <a:ea typeface="宋体" panose="02010600030101010101" pitchFamily="2" charset="-122"/>
                </a:defRPr>
              </a:lvl3pPr>
              <a:lvl4pPr marL="16002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4pPr>
              <a:lvl5pPr marL="20574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200">
                  <a:solidFill>
                    <a:schemeClr val="tx1"/>
                  </a:solidFill>
                  <a:latin typeface="微软雅黑" panose="020B0503020204020204" pitchFamily="34" charset="-122"/>
                  <a:ea typeface="微软雅黑" panose="020B0503020204020204" pitchFamily="34" charset="-122"/>
                </a:rPr>
                <a:t>恢复</a:t>
              </a:r>
              <a:r>
                <a:rPr lang="en-US" altLang="zh-CN" sz="2200">
                  <a:solidFill>
                    <a:schemeClr val="tx1"/>
                  </a:solidFill>
                  <a:latin typeface="微软雅黑" panose="020B0503020204020204" pitchFamily="34" charset="-122"/>
                  <a:ea typeface="微软雅黑" panose="020B0503020204020204" pitchFamily="34" charset="-122"/>
                </a:rPr>
                <a:t>CPU</a:t>
              </a:r>
              <a:r>
                <a:rPr lang="zh-CN" altLang="en-US" sz="2200">
                  <a:solidFill>
                    <a:schemeClr val="tx1"/>
                  </a:solidFill>
                  <a:latin typeface="微软雅黑" panose="020B0503020204020204" pitchFamily="34" charset="-122"/>
                  <a:ea typeface="微软雅黑" panose="020B0503020204020204" pitchFamily="34" charset="-122"/>
                </a:rPr>
                <a:t>现场</a:t>
              </a:r>
            </a:p>
          </p:txBody>
        </p:sp>
      </p:grpSp>
      <p:grpSp>
        <p:nvGrpSpPr>
          <p:cNvPr id="39" name="Group 767">
            <a:extLst>
              <a:ext uri="{FF2B5EF4-FFF2-40B4-BE49-F238E27FC236}">
                <a16:creationId xmlns:a16="http://schemas.microsoft.com/office/drawing/2014/main" id="{C94323A2-5748-450E-938F-3BEDB07B8BC2}"/>
              </a:ext>
            </a:extLst>
          </p:cNvPr>
          <p:cNvGrpSpPr>
            <a:grpSpLocks/>
          </p:cNvGrpSpPr>
          <p:nvPr/>
        </p:nvGrpSpPr>
        <p:grpSpPr bwMode="auto">
          <a:xfrm>
            <a:off x="8143804" y="4092490"/>
            <a:ext cx="3378844" cy="910800"/>
            <a:chOff x="496" y="1152"/>
            <a:chExt cx="1184" cy="576"/>
          </a:xfrm>
        </p:grpSpPr>
        <p:sp>
          <p:nvSpPr>
            <p:cNvPr id="40" name="Line 32">
              <a:extLst>
                <a:ext uri="{FF2B5EF4-FFF2-40B4-BE49-F238E27FC236}">
                  <a16:creationId xmlns:a16="http://schemas.microsoft.com/office/drawing/2014/main" id="{1ABEC9F2-2BAC-4427-87E0-34C959A75D53}"/>
                </a:ext>
              </a:extLst>
            </p:cNvPr>
            <p:cNvSpPr>
              <a:spLocks noChangeShapeType="1"/>
            </p:cNvSpPr>
            <p:nvPr/>
          </p:nvSpPr>
          <p:spPr bwMode="auto">
            <a:xfrm>
              <a:off x="1104" y="1152"/>
              <a:ext cx="0" cy="336"/>
            </a:xfrm>
            <a:prstGeom prst="line">
              <a:avLst/>
            </a:prstGeom>
            <a:noFill/>
            <a:ln w="28575" algn="ctr">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200">
                <a:latin typeface="微软雅黑" panose="020B0503020204020204" pitchFamily="34" charset="-122"/>
                <a:ea typeface="微软雅黑" panose="020B0503020204020204" pitchFamily="34" charset="-122"/>
              </a:endParaRPr>
            </a:p>
          </p:txBody>
        </p:sp>
        <p:sp>
          <p:nvSpPr>
            <p:cNvPr id="41" name="AutoShape 33">
              <a:extLst>
                <a:ext uri="{FF2B5EF4-FFF2-40B4-BE49-F238E27FC236}">
                  <a16:creationId xmlns:a16="http://schemas.microsoft.com/office/drawing/2014/main" id="{1E69BBBE-FED1-4A87-B0B2-9096DF60BCDD}"/>
                </a:ext>
              </a:extLst>
            </p:cNvPr>
            <p:cNvSpPr>
              <a:spLocks noChangeArrowheads="1"/>
            </p:cNvSpPr>
            <p:nvPr/>
          </p:nvSpPr>
          <p:spPr bwMode="auto">
            <a:xfrm>
              <a:off x="496" y="1488"/>
              <a:ext cx="1184" cy="240"/>
            </a:xfrm>
            <a:prstGeom prst="flowChartProcess">
              <a:avLst/>
            </a:prstGeom>
            <a:solidFill>
              <a:srgbClr val="FFCCFF"/>
            </a:solidFill>
            <a:ln w="28575" algn="ctr">
              <a:solidFill>
                <a:srgbClr val="000000"/>
              </a:solidFill>
              <a:miter lim="800000"/>
              <a:headEnd/>
              <a:tailEnd/>
            </a:ln>
          </p:spPr>
          <p:txBody>
            <a:bodyPr wrap="none" anchor="ctr"/>
            <a:lstStyle>
              <a:lvl1pPr>
                <a:spcBef>
                  <a:spcPct val="20000"/>
                </a:spcBef>
                <a:buSzPct val="100000"/>
                <a:buChar char="•"/>
                <a:defRPr kumimoji="1" sz="3200">
                  <a:solidFill>
                    <a:srgbClr val="666699"/>
                  </a:solidFill>
                  <a:latin typeface="Times New Roman" panose="02020603050405020304" pitchFamily="18" charset="0"/>
                  <a:ea typeface="宋体" panose="02010600030101010101" pitchFamily="2" charset="-122"/>
                </a:defRPr>
              </a:lvl1pPr>
              <a:lvl2pPr marL="742950" indent="-285750">
                <a:spcBef>
                  <a:spcPct val="20000"/>
                </a:spcBef>
                <a:buSzPct val="100000"/>
                <a:buChar char="–"/>
                <a:defRPr kumimoji="1" sz="2800">
                  <a:solidFill>
                    <a:srgbClr val="666699"/>
                  </a:solidFill>
                  <a:latin typeface="Times New Roman" panose="02020603050405020304" pitchFamily="18" charset="0"/>
                  <a:ea typeface="宋体" panose="02010600030101010101" pitchFamily="2" charset="-122"/>
                </a:defRPr>
              </a:lvl2pPr>
              <a:lvl3pPr marL="1143000" indent="-228600">
                <a:spcBef>
                  <a:spcPct val="20000"/>
                </a:spcBef>
                <a:buSzPct val="100000"/>
                <a:buChar char="•"/>
                <a:defRPr kumimoji="1" sz="2400">
                  <a:solidFill>
                    <a:srgbClr val="666699"/>
                  </a:solidFill>
                  <a:latin typeface="Times New Roman" panose="02020603050405020304" pitchFamily="18" charset="0"/>
                  <a:ea typeface="宋体" panose="02010600030101010101" pitchFamily="2" charset="-122"/>
                </a:defRPr>
              </a:lvl3pPr>
              <a:lvl4pPr marL="16002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4pPr>
              <a:lvl5pPr marL="20574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200" dirty="0">
                  <a:solidFill>
                    <a:schemeClr val="tx1"/>
                  </a:solidFill>
                  <a:latin typeface="微软雅黑" panose="020B0503020204020204" pitchFamily="34" charset="-122"/>
                  <a:ea typeface="微软雅黑" panose="020B0503020204020204" pitchFamily="34" charset="-122"/>
                </a:rPr>
                <a:t>开中断，中断返回</a:t>
              </a:r>
            </a:p>
          </p:txBody>
        </p:sp>
      </p:grpSp>
      <p:sp>
        <p:nvSpPr>
          <p:cNvPr id="42" name="Line 34">
            <a:extLst>
              <a:ext uri="{FF2B5EF4-FFF2-40B4-BE49-F238E27FC236}">
                <a16:creationId xmlns:a16="http://schemas.microsoft.com/office/drawing/2014/main" id="{C493198D-91BE-4950-8950-35C1BA1B7439}"/>
              </a:ext>
            </a:extLst>
          </p:cNvPr>
          <p:cNvSpPr>
            <a:spLocks noChangeShapeType="1"/>
          </p:cNvSpPr>
          <p:nvPr/>
        </p:nvSpPr>
        <p:spPr bwMode="auto">
          <a:xfrm>
            <a:off x="9872772" y="2554277"/>
            <a:ext cx="0" cy="303600"/>
          </a:xfrm>
          <a:prstGeom prst="line">
            <a:avLst/>
          </a:prstGeom>
          <a:noFill/>
          <a:ln w="28575" algn="ctr">
            <a:solidFill>
              <a:srgbClr val="000000"/>
            </a:solidFill>
            <a:round/>
            <a:headEnd type="none" w="med" len="med"/>
            <a:tailEnd type="arrow" w="med" len="med"/>
          </a:ln>
          <a:extLst>
            <a:ext uri="{909E8E84-426E-40DD-AFC4-6F175D3DCCD1}">
              <a14:hiddenFill xmlns:a14="http://schemas.microsoft.com/office/drawing/2010/main">
                <a:noFill/>
              </a14:hiddenFill>
            </a:ext>
          </a:extLst>
        </p:spPr>
        <p:txBody>
          <a:bodyPr wrap="none"/>
          <a:lstStyle/>
          <a:p>
            <a:endParaRPr lang="zh-CN" altLang="en-US" sz="2200">
              <a:latin typeface="微软雅黑" panose="020B0503020204020204" pitchFamily="34" charset="-122"/>
              <a:ea typeface="微软雅黑" panose="020B0503020204020204" pitchFamily="34" charset="-122"/>
            </a:endParaRPr>
          </a:p>
        </p:txBody>
      </p:sp>
      <p:sp>
        <p:nvSpPr>
          <p:cNvPr id="43" name="Line 35">
            <a:extLst>
              <a:ext uri="{FF2B5EF4-FFF2-40B4-BE49-F238E27FC236}">
                <a16:creationId xmlns:a16="http://schemas.microsoft.com/office/drawing/2014/main" id="{D3CB0340-0AA2-4B0F-9632-CA7E7841D445}"/>
              </a:ext>
            </a:extLst>
          </p:cNvPr>
          <p:cNvSpPr>
            <a:spLocks noChangeShapeType="1"/>
          </p:cNvSpPr>
          <p:nvPr/>
        </p:nvSpPr>
        <p:spPr bwMode="auto">
          <a:xfrm flipH="1">
            <a:off x="9881334" y="4995355"/>
            <a:ext cx="0" cy="1671967"/>
          </a:xfrm>
          <a:prstGeom prst="line">
            <a:avLst/>
          </a:prstGeom>
          <a:noFill/>
          <a:ln w="28575" algn="ctr">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200">
              <a:latin typeface="微软雅黑" panose="020B0503020204020204" pitchFamily="34" charset="-122"/>
              <a:ea typeface="微软雅黑" panose="020B0503020204020204" pitchFamily="34" charset="-122"/>
            </a:endParaRPr>
          </a:p>
        </p:txBody>
      </p:sp>
      <p:sp>
        <p:nvSpPr>
          <p:cNvPr id="44" name="Line 36">
            <a:extLst>
              <a:ext uri="{FF2B5EF4-FFF2-40B4-BE49-F238E27FC236}">
                <a16:creationId xmlns:a16="http://schemas.microsoft.com/office/drawing/2014/main" id="{FBE1C3FF-ED3C-4956-A23A-929E31E02DE7}"/>
              </a:ext>
            </a:extLst>
          </p:cNvPr>
          <p:cNvSpPr>
            <a:spLocks noChangeShapeType="1"/>
          </p:cNvSpPr>
          <p:nvPr/>
        </p:nvSpPr>
        <p:spPr bwMode="auto">
          <a:xfrm flipH="1">
            <a:off x="624098" y="6667323"/>
            <a:ext cx="9248674" cy="6140"/>
          </a:xfrm>
          <a:prstGeom prst="line">
            <a:avLst/>
          </a:prstGeom>
          <a:noFill/>
          <a:ln w="28575" algn="ctr">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sz="2200">
              <a:latin typeface="微软雅黑" panose="020B0503020204020204" pitchFamily="34" charset="-122"/>
              <a:ea typeface="微软雅黑" panose="020B0503020204020204" pitchFamily="34" charset="-122"/>
            </a:endParaRPr>
          </a:p>
        </p:txBody>
      </p:sp>
      <p:sp>
        <p:nvSpPr>
          <p:cNvPr id="45" name="Line 37">
            <a:extLst>
              <a:ext uri="{FF2B5EF4-FFF2-40B4-BE49-F238E27FC236}">
                <a16:creationId xmlns:a16="http://schemas.microsoft.com/office/drawing/2014/main" id="{2B18FC95-8CA8-4B5E-9EC7-FF030AB3CAA4}"/>
              </a:ext>
            </a:extLst>
          </p:cNvPr>
          <p:cNvSpPr>
            <a:spLocks noChangeShapeType="1"/>
          </p:cNvSpPr>
          <p:nvPr/>
        </p:nvSpPr>
        <p:spPr bwMode="auto">
          <a:xfrm flipV="1">
            <a:off x="632655" y="5532794"/>
            <a:ext cx="0" cy="1134530"/>
          </a:xfrm>
          <a:prstGeom prst="line">
            <a:avLst/>
          </a:prstGeom>
          <a:noFill/>
          <a:ln w="28575" algn="ctr">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sz="2200">
              <a:latin typeface="微软雅黑" panose="020B0503020204020204" pitchFamily="34" charset="-122"/>
              <a:ea typeface="微软雅黑" panose="020B0503020204020204" pitchFamily="34" charset="-122"/>
            </a:endParaRPr>
          </a:p>
        </p:txBody>
      </p:sp>
      <p:sp>
        <p:nvSpPr>
          <p:cNvPr id="46" name="Line 38">
            <a:extLst>
              <a:ext uri="{FF2B5EF4-FFF2-40B4-BE49-F238E27FC236}">
                <a16:creationId xmlns:a16="http://schemas.microsoft.com/office/drawing/2014/main" id="{FFEBE001-D329-4027-BB59-6830E5C0156F}"/>
              </a:ext>
            </a:extLst>
          </p:cNvPr>
          <p:cNvSpPr>
            <a:spLocks noChangeShapeType="1"/>
          </p:cNvSpPr>
          <p:nvPr/>
        </p:nvSpPr>
        <p:spPr bwMode="auto">
          <a:xfrm>
            <a:off x="632655" y="2876293"/>
            <a:ext cx="1600956" cy="0"/>
          </a:xfrm>
          <a:prstGeom prst="line">
            <a:avLst/>
          </a:prstGeom>
          <a:noFill/>
          <a:ln w="28575" algn="ctr">
            <a:solidFill>
              <a:srgbClr val="000000"/>
            </a:solidFill>
            <a:round/>
            <a:headEnd type="none" w="med" len="med"/>
            <a:tailEnd type="arrow" w="med" len="med"/>
          </a:ln>
          <a:extLst>
            <a:ext uri="{909E8E84-426E-40DD-AFC4-6F175D3DCCD1}">
              <a14:hiddenFill xmlns:a14="http://schemas.microsoft.com/office/drawing/2010/main">
                <a:noFill/>
              </a14:hiddenFill>
            </a:ext>
          </a:extLst>
        </p:spPr>
        <p:txBody>
          <a:bodyPr wrap="none"/>
          <a:lstStyle/>
          <a:p>
            <a:endParaRPr lang="zh-CN" altLang="en-US" sz="2200">
              <a:latin typeface="微软雅黑" panose="020B0503020204020204" pitchFamily="34" charset="-122"/>
              <a:ea typeface="微软雅黑" panose="020B0503020204020204" pitchFamily="34" charset="-122"/>
            </a:endParaRPr>
          </a:p>
        </p:txBody>
      </p:sp>
      <p:sp>
        <p:nvSpPr>
          <p:cNvPr id="47" name="Line 39">
            <a:extLst>
              <a:ext uri="{FF2B5EF4-FFF2-40B4-BE49-F238E27FC236}">
                <a16:creationId xmlns:a16="http://schemas.microsoft.com/office/drawing/2014/main" id="{7F788B14-B357-48AF-A4E7-F92B09F39BD7}"/>
              </a:ext>
            </a:extLst>
          </p:cNvPr>
          <p:cNvSpPr>
            <a:spLocks noChangeShapeType="1"/>
          </p:cNvSpPr>
          <p:nvPr/>
        </p:nvSpPr>
        <p:spPr bwMode="auto">
          <a:xfrm flipH="1">
            <a:off x="632655" y="5532794"/>
            <a:ext cx="753391" cy="0"/>
          </a:xfrm>
          <a:prstGeom prst="line">
            <a:avLst/>
          </a:prstGeom>
          <a:noFill/>
          <a:ln w="28575" algn="ctr">
            <a:solidFill>
              <a:srgbClr val="000000"/>
            </a:solidFill>
            <a:round/>
            <a:headEnd type="none" w="med" len="med"/>
            <a:tailEnd type="arrow" w="med" len="med"/>
          </a:ln>
          <a:extLst>
            <a:ext uri="{909E8E84-426E-40DD-AFC4-6F175D3DCCD1}">
              <a14:hiddenFill xmlns:a14="http://schemas.microsoft.com/office/drawing/2010/main">
                <a:noFill/>
              </a14:hiddenFill>
            </a:ext>
          </a:extLst>
        </p:spPr>
        <p:txBody>
          <a:bodyPr wrap="none"/>
          <a:lstStyle/>
          <a:p>
            <a:endParaRPr lang="zh-CN" altLang="en-US" sz="2200">
              <a:latin typeface="微软雅黑" panose="020B0503020204020204" pitchFamily="34" charset="-122"/>
              <a:ea typeface="微软雅黑" panose="020B0503020204020204" pitchFamily="34" charset="-122"/>
            </a:endParaRPr>
          </a:p>
        </p:txBody>
      </p:sp>
      <p:sp>
        <p:nvSpPr>
          <p:cNvPr id="52" name="Text Box 44">
            <a:extLst>
              <a:ext uri="{FF2B5EF4-FFF2-40B4-BE49-F238E27FC236}">
                <a16:creationId xmlns:a16="http://schemas.microsoft.com/office/drawing/2014/main" id="{D234FE77-338C-4E04-998A-3153A5A6F1BC}"/>
              </a:ext>
            </a:extLst>
          </p:cNvPr>
          <p:cNvSpPr>
            <a:spLocks noChangeArrowheads="1"/>
          </p:cNvSpPr>
          <p:nvPr/>
        </p:nvSpPr>
        <p:spPr bwMode="auto">
          <a:xfrm>
            <a:off x="915177" y="5077394"/>
            <a:ext cx="565043"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kumimoji="1" sz="3200">
                <a:solidFill>
                  <a:srgbClr val="666699"/>
                </a:solidFill>
                <a:latin typeface="Times New Roman" panose="02020603050405020304" pitchFamily="18" charset="0"/>
                <a:ea typeface="宋体" panose="02010600030101010101" pitchFamily="2" charset="-122"/>
              </a:defRPr>
            </a:lvl1pPr>
            <a:lvl2pPr marL="742950" indent="-285750">
              <a:spcBef>
                <a:spcPct val="20000"/>
              </a:spcBef>
              <a:buSzPct val="100000"/>
              <a:buChar char="–"/>
              <a:defRPr kumimoji="1" sz="2800">
                <a:solidFill>
                  <a:srgbClr val="666699"/>
                </a:solidFill>
                <a:latin typeface="Times New Roman" panose="02020603050405020304" pitchFamily="18" charset="0"/>
                <a:ea typeface="宋体" panose="02010600030101010101" pitchFamily="2" charset="-122"/>
              </a:defRPr>
            </a:lvl2pPr>
            <a:lvl3pPr marL="1143000" indent="-228600">
              <a:spcBef>
                <a:spcPct val="20000"/>
              </a:spcBef>
              <a:buSzPct val="100000"/>
              <a:buChar char="•"/>
              <a:defRPr kumimoji="1" sz="2400">
                <a:solidFill>
                  <a:srgbClr val="666699"/>
                </a:solidFill>
                <a:latin typeface="Times New Roman" panose="02020603050405020304" pitchFamily="18" charset="0"/>
                <a:ea typeface="宋体" panose="02010600030101010101" pitchFamily="2" charset="-122"/>
              </a:defRPr>
            </a:lvl3pPr>
            <a:lvl4pPr marL="16002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4pPr>
            <a:lvl5pPr marL="20574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200">
                <a:solidFill>
                  <a:schemeClr val="tx1"/>
                </a:solidFill>
                <a:latin typeface="微软雅黑" panose="020B0503020204020204" pitchFamily="34" charset="-122"/>
                <a:ea typeface="微软雅黑" panose="020B0503020204020204" pitchFamily="34" charset="-122"/>
              </a:rPr>
              <a:t>否</a:t>
            </a:r>
          </a:p>
        </p:txBody>
      </p:sp>
      <p:sp>
        <p:nvSpPr>
          <p:cNvPr id="53" name="Line 45">
            <a:extLst>
              <a:ext uri="{FF2B5EF4-FFF2-40B4-BE49-F238E27FC236}">
                <a16:creationId xmlns:a16="http://schemas.microsoft.com/office/drawing/2014/main" id="{E2D312A7-1CBA-4D9F-8102-2B0F46E11088}"/>
              </a:ext>
            </a:extLst>
          </p:cNvPr>
          <p:cNvSpPr>
            <a:spLocks noChangeShapeType="1"/>
          </p:cNvSpPr>
          <p:nvPr/>
        </p:nvSpPr>
        <p:spPr bwMode="auto">
          <a:xfrm flipV="1">
            <a:off x="632655" y="2876293"/>
            <a:ext cx="0" cy="2656501"/>
          </a:xfrm>
          <a:prstGeom prst="line">
            <a:avLst/>
          </a:prstGeom>
          <a:noFill/>
          <a:ln w="28575" algn="ctr">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sz="2200">
              <a:latin typeface="微软雅黑" panose="020B0503020204020204" pitchFamily="34" charset="-122"/>
              <a:ea typeface="微软雅黑" panose="020B0503020204020204" pitchFamily="34" charset="-122"/>
            </a:endParaRPr>
          </a:p>
        </p:txBody>
      </p:sp>
      <p:sp>
        <p:nvSpPr>
          <p:cNvPr id="54" name="Text Box 46">
            <a:extLst>
              <a:ext uri="{FF2B5EF4-FFF2-40B4-BE49-F238E27FC236}">
                <a16:creationId xmlns:a16="http://schemas.microsoft.com/office/drawing/2014/main" id="{8B9906D8-9150-4407-A37A-925AC246CEC9}"/>
              </a:ext>
            </a:extLst>
          </p:cNvPr>
          <p:cNvSpPr>
            <a:spLocks noChangeArrowheads="1"/>
          </p:cNvSpPr>
          <p:nvPr/>
        </p:nvSpPr>
        <p:spPr bwMode="auto">
          <a:xfrm>
            <a:off x="2327785" y="5804769"/>
            <a:ext cx="565043"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Char char="•"/>
              <a:defRPr kumimoji="1" sz="3200">
                <a:solidFill>
                  <a:srgbClr val="666699"/>
                </a:solidFill>
                <a:latin typeface="Times New Roman" panose="02020603050405020304" pitchFamily="18" charset="0"/>
                <a:ea typeface="宋体" panose="02010600030101010101" pitchFamily="2" charset="-122"/>
              </a:defRPr>
            </a:lvl1pPr>
            <a:lvl2pPr marL="742950" indent="-285750">
              <a:spcBef>
                <a:spcPct val="20000"/>
              </a:spcBef>
              <a:buSzPct val="100000"/>
              <a:buChar char="–"/>
              <a:defRPr kumimoji="1" sz="2800">
                <a:solidFill>
                  <a:srgbClr val="666699"/>
                </a:solidFill>
                <a:latin typeface="Times New Roman" panose="02020603050405020304" pitchFamily="18" charset="0"/>
                <a:ea typeface="宋体" panose="02010600030101010101" pitchFamily="2" charset="-122"/>
              </a:defRPr>
            </a:lvl2pPr>
            <a:lvl3pPr marL="1143000" indent="-228600">
              <a:spcBef>
                <a:spcPct val="20000"/>
              </a:spcBef>
              <a:buSzPct val="100000"/>
              <a:buChar char="•"/>
              <a:defRPr kumimoji="1" sz="2400">
                <a:solidFill>
                  <a:srgbClr val="666699"/>
                </a:solidFill>
                <a:latin typeface="Times New Roman" panose="02020603050405020304" pitchFamily="18" charset="0"/>
                <a:ea typeface="宋体" panose="02010600030101010101" pitchFamily="2" charset="-122"/>
              </a:defRPr>
            </a:lvl3pPr>
            <a:lvl4pPr marL="16002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4pPr>
            <a:lvl5pPr marL="2057400" indent="-228600">
              <a:spcBef>
                <a:spcPct val="20000"/>
              </a:spcBef>
              <a:buSzPct val="100000"/>
              <a:buChar char="»"/>
              <a:defRPr kumimoji="1" sz="2000">
                <a:solidFill>
                  <a:srgbClr val="666699"/>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a:solidFill>
                  <a:srgbClr val="666699"/>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200">
                <a:solidFill>
                  <a:schemeClr val="tx1"/>
                </a:solidFill>
                <a:latin typeface="微软雅黑" panose="020B0503020204020204" pitchFamily="34" charset="-122"/>
                <a:ea typeface="微软雅黑" panose="020B0503020204020204" pitchFamily="34" charset="-122"/>
              </a:rPr>
              <a:t>是</a:t>
            </a:r>
          </a:p>
        </p:txBody>
      </p:sp>
      <p:cxnSp>
        <p:nvCxnSpPr>
          <p:cNvPr id="55" name="直接箭头连接符 54">
            <a:extLst>
              <a:ext uri="{FF2B5EF4-FFF2-40B4-BE49-F238E27FC236}">
                <a16:creationId xmlns:a16="http://schemas.microsoft.com/office/drawing/2014/main" id="{4CD4CFEF-A4B9-4D9F-96A0-1DD965246C06}"/>
              </a:ext>
            </a:extLst>
          </p:cNvPr>
          <p:cNvCxnSpPr>
            <a:stCxn id="21" idx="2"/>
          </p:cNvCxnSpPr>
          <p:nvPr/>
        </p:nvCxnSpPr>
        <p:spPr>
          <a:xfrm>
            <a:off x="2233611" y="5836394"/>
            <a:ext cx="0" cy="56925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6A408414-965A-4548-801B-339E17D8F55D}"/>
              </a:ext>
            </a:extLst>
          </p:cNvPr>
          <p:cNvCxnSpPr/>
          <p:nvPr/>
        </p:nvCxnSpPr>
        <p:spPr>
          <a:xfrm>
            <a:off x="2233611" y="6405644"/>
            <a:ext cx="1615007"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1BA8420B-3606-4589-9980-D8FE56F8A84C}"/>
              </a:ext>
            </a:extLst>
          </p:cNvPr>
          <p:cNvCxnSpPr/>
          <p:nvPr/>
        </p:nvCxnSpPr>
        <p:spPr>
          <a:xfrm flipV="1">
            <a:off x="3848618" y="1563066"/>
            <a:ext cx="0" cy="484257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75E0643-73DA-4C7E-A9D0-0FBB0CD211A4}"/>
              </a:ext>
            </a:extLst>
          </p:cNvPr>
          <p:cNvCxnSpPr>
            <a:cxnSpLocks/>
          </p:cNvCxnSpPr>
          <p:nvPr/>
        </p:nvCxnSpPr>
        <p:spPr>
          <a:xfrm>
            <a:off x="3848618" y="1563066"/>
            <a:ext cx="19130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2A727EE-2729-447B-A08B-8A61076D9023}"/>
              </a:ext>
            </a:extLst>
          </p:cNvPr>
          <p:cNvCxnSpPr/>
          <p:nvPr/>
        </p:nvCxnSpPr>
        <p:spPr>
          <a:xfrm>
            <a:off x="5898669" y="6064094"/>
            <a:ext cx="20384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9AF75D77-9AB5-4FD3-BA8B-60CC30BFE0C6}"/>
              </a:ext>
            </a:extLst>
          </p:cNvPr>
          <p:cNvCxnSpPr/>
          <p:nvPr/>
        </p:nvCxnSpPr>
        <p:spPr>
          <a:xfrm flipV="1">
            <a:off x="7955518" y="1563066"/>
            <a:ext cx="0" cy="45010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AD5213F-AD51-4EF6-B96D-FCF8B08E51D8}"/>
              </a:ext>
            </a:extLst>
          </p:cNvPr>
          <p:cNvCxnSpPr/>
          <p:nvPr/>
        </p:nvCxnSpPr>
        <p:spPr>
          <a:xfrm>
            <a:off x="7937142" y="1563066"/>
            <a:ext cx="193563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683ABBCC-28CC-4360-ADA4-1FF819C414D1}"/>
              </a:ext>
            </a:extLst>
          </p:cNvPr>
          <p:cNvCxnSpPr/>
          <p:nvPr/>
        </p:nvCxnSpPr>
        <p:spPr>
          <a:xfrm>
            <a:off x="9881329" y="1563066"/>
            <a:ext cx="0" cy="61171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474C7C22-E0CA-4CE0-9353-18B77F2A3C24}"/>
              </a:ext>
            </a:extLst>
          </p:cNvPr>
          <p:cNvSpPr txBox="1"/>
          <p:nvPr/>
        </p:nvSpPr>
        <p:spPr>
          <a:xfrm>
            <a:off x="1268007" y="1017230"/>
            <a:ext cx="1647903" cy="492443"/>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指令周期</a:t>
            </a:r>
          </a:p>
        </p:txBody>
      </p:sp>
      <p:sp>
        <p:nvSpPr>
          <p:cNvPr id="64" name="文本框 63">
            <a:extLst>
              <a:ext uri="{FF2B5EF4-FFF2-40B4-BE49-F238E27FC236}">
                <a16:creationId xmlns:a16="http://schemas.microsoft.com/office/drawing/2014/main" id="{B6D68394-4B72-4422-AC44-CAAE06F149E1}"/>
              </a:ext>
            </a:extLst>
          </p:cNvPr>
          <p:cNvSpPr txBox="1"/>
          <p:nvPr/>
        </p:nvSpPr>
        <p:spPr>
          <a:xfrm>
            <a:off x="5049180" y="1017230"/>
            <a:ext cx="1536970" cy="492443"/>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中断周期</a:t>
            </a:r>
          </a:p>
        </p:txBody>
      </p:sp>
      <p:sp>
        <p:nvSpPr>
          <p:cNvPr id="65" name="文本框 64">
            <a:extLst>
              <a:ext uri="{FF2B5EF4-FFF2-40B4-BE49-F238E27FC236}">
                <a16:creationId xmlns:a16="http://schemas.microsoft.com/office/drawing/2014/main" id="{224816C2-E793-4F4A-B975-D14952EBDA6D}"/>
              </a:ext>
            </a:extLst>
          </p:cNvPr>
          <p:cNvSpPr txBox="1"/>
          <p:nvPr/>
        </p:nvSpPr>
        <p:spPr>
          <a:xfrm>
            <a:off x="8728212" y="1017230"/>
            <a:ext cx="2590576" cy="492443"/>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中断服务子程序</a:t>
            </a:r>
          </a:p>
        </p:txBody>
      </p:sp>
    </p:spTree>
    <p:extLst>
      <p:ext uri="{BB962C8B-B14F-4D97-AF65-F5344CB8AC3E}">
        <p14:creationId xmlns:p14="http://schemas.microsoft.com/office/powerpoint/2010/main" val="106055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par>
                                <p:cTn id="58" presetID="10" presetClass="entr" presetSubtype="0"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500"/>
                                        <p:tgtEl>
                                          <p:spTgt spid="57"/>
                                        </p:tgtEl>
                                      </p:cBhvr>
                                    </p:animEffect>
                                  </p:childTnLst>
                                </p:cTn>
                              </p:par>
                              <p:par>
                                <p:cTn id="61" presetID="10"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par>
                                <p:cTn id="64" presetID="10" presetClass="entr" presetSubtype="0"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up)">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wipe(up)">
                                      <p:cBhvr>
                                        <p:cTn id="76" dur="500"/>
                                        <p:tgtEl>
                                          <p:spTgt spid="2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up)">
                                      <p:cBhvr>
                                        <p:cTn id="81" dur="500"/>
                                        <p:tgtEl>
                                          <p:spTgt spid="3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500"/>
                                        <p:tgtEl>
                                          <p:spTgt spid="33"/>
                                        </p:tgtEl>
                                      </p:cBhvr>
                                    </p:animEffect>
                                  </p:childTnLst>
                                </p:cTn>
                              </p:par>
                              <p:par>
                                <p:cTn id="92" presetID="10" presetClass="entr" presetSubtype="0" fill="hold" nodeType="withEffect">
                                  <p:stCondLst>
                                    <p:cond delay="0"/>
                                  </p:stCondLst>
                                  <p:childTnLst>
                                    <p:set>
                                      <p:cBhvr>
                                        <p:cTn id="93" dur="1" fill="hold">
                                          <p:stCondLst>
                                            <p:cond delay="0"/>
                                          </p:stCondLst>
                                        </p:cTn>
                                        <p:tgtEl>
                                          <p:spTgt spid="59"/>
                                        </p:tgtEl>
                                        <p:attrNameLst>
                                          <p:attrName>style.visibility</p:attrName>
                                        </p:attrNameLst>
                                      </p:cBhvr>
                                      <p:to>
                                        <p:strVal val="visible"/>
                                      </p:to>
                                    </p:set>
                                    <p:animEffect transition="in" filter="fade">
                                      <p:cBhvr>
                                        <p:cTn id="94" dur="500"/>
                                        <p:tgtEl>
                                          <p:spTgt spid="59"/>
                                        </p:tgtEl>
                                      </p:cBhvr>
                                    </p:animEffect>
                                  </p:childTnLst>
                                </p:cTn>
                              </p:par>
                              <p:par>
                                <p:cTn id="95" presetID="10" presetClass="entr" presetSubtype="0" fill="hold" nodeType="withEffect">
                                  <p:stCondLst>
                                    <p:cond delay="0"/>
                                  </p:stCondLst>
                                  <p:childTnLst>
                                    <p:set>
                                      <p:cBhvr>
                                        <p:cTn id="96" dur="1" fill="hold">
                                          <p:stCondLst>
                                            <p:cond delay="0"/>
                                          </p:stCondLst>
                                        </p:cTn>
                                        <p:tgtEl>
                                          <p:spTgt spid="60"/>
                                        </p:tgtEl>
                                        <p:attrNameLst>
                                          <p:attrName>style.visibility</p:attrName>
                                        </p:attrNameLst>
                                      </p:cBhvr>
                                      <p:to>
                                        <p:strVal val="visible"/>
                                      </p:to>
                                    </p:set>
                                    <p:animEffect transition="in" filter="fade">
                                      <p:cBhvr>
                                        <p:cTn id="97" dur="500"/>
                                        <p:tgtEl>
                                          <p:spTgt spid="60"/>
                                        </p:tgtEl>
                                      </p:cBhvr>
                                    </p:animEffect>
                                  </p:childTnLst>
                                </p:cTn>
                              </p:par>
                              <p:par>
                                <p:cTn id="98" presetID="10" presetClass="entr" presetSubtype="0" fill="hold" nodeType="withEffect">
                                  <p:stCondLst>
                                    <p:cond delay="0"/>
                                  </p:stCondLst>
                                  <p:childTnLst>
                                    <p:set>
                                      <p:cBhvr>
                                        <p:cTn id="99" dur="1" fill="hold">
                                          <p:stCondLst>
                                            <p:cond delay="0"/>
                                          </p:stCondLst>
                                        </p:cTn>
                                        <p:tgtEl>
                                          <p:spTgt spid="61"/>
                                        </p:tgtEl>
                                        <p:attrNameLst>
                                          <p:attrName>style.visibility</p:attrName>
                                        </p:attrNameLst>
                                      </p:cBhvr>
                                      <p:to>
                                        <p:strVal val="visible"/>
                                      </p:to>
                                    </p:set>
                                    <p:animEffect transition="in" filter="fade">
                                      <p:cBhvr>
                                        <p:cTn id="100" dur="500"/>
                                        <p:tgtEl>
                                          <p:spTgt spid="61"/>
                                        </p:tgtEl>
                                      </p:cBhvr>
                                    </p:animEffect>
                                  </p:childTnLst>
                                </p:cTn>
                              </p:par>
                              <p:par>
                                <p:cTn id="101" presetID="10" presetClass="entr" presetSubtype="0" fill="hold"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fade">
                                      <p:cBhvr>
                                        <p:cTn id="103" dur="500"/>
                                        <p:tgtEl>
                                          <p:spTgt spid="6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fade">
                                      <p:cBhvr>
                                        <p:cTn id="106" dur="500"/>
                                        <p:tgtEl>
                                          <p:spTgt spid="34"/>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grpId="0" nodeType="click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wipe(up)">
                                      <p:cBhvr>
                                        <p:cTn id="111" dur="500"/>
                                        <p:tgtEl>
                                          <p:spTgt spid="42"/>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5"/>
                                        </p:tgtEl>
                                        <p:attrNameLst>
                                          <p:attrName>style.visibility</p:attrName>
                                        </p:attrNameLst>
                                      </p:cBhvr>
                                      <p:to>
                                        <p:strVal val="visible"/>
                                      </p:to>
                                    </p:set>
                                    <p:animEffect transition="in" filter="fade">
                                      <p:cBhvr>
                                        <p:cTn id="116" dur="500"/>
                                        <p:tgtEl>
                                          <p:spTgt spid="35"/>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nodeType="click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wipe(up)">
                                      <p:cBhvr>
                                        <p:cTn id="121" dur="500"/>
                                        <p:tgtEl>
                                          <p:spTgt spid="36"/>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nodeType="click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wipe(up)">
                                      <p:cBhvr>
                                        <p:cTn id="126" dur="500"/>
                                        <p:tgtEl>
                                          <p:spTgt spid="39"/>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fade">
                                      <p:cBhvr>
                                        <p:cTn id="131" dur="500"/>
                                        <p:tgtEl>
                                          <p:spTgt spid="43"/>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fade">
                                      <p:cBhvr>
                                        <p:cTn id="134" dur="500"/>
                                        <p:tgtEl>
                                          <p:spTgt spid="44"/>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fade">
                                      <p:cBhvr>
                                        <p:cTn id="137" dur="500"/>
                                        <p:tgtEl>
                                          <p:spTgt spid="45"/>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63"/>
                                        </p:tgtEl>
                                        <p:attrNameLst>
                                          <p:attrName>style.visibility</p:attrName>
                                        </p:attrNameLst>
                                      </p:cBhvr>
                                      <p:to>
                                        <p:strVal val="visible"/>
                                      </p:to>
                                    </p:set>
                                    <p:animEffect transition="in" filter="fade">
                                      <p:cBhvr>
                                        <p:cTn id="142" dur="500"/>
                                        <p:tgtEl>
                                          <p:spTgt spid="63"/>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64"/>
                                        </p:tgtEl>
                                        <p:attrNameLst>
                                          <p:attrName>style.visibility</p:attrName>
                                        </p:attrNameLst>
                                      </p:cBhvr>
                                      <p:to>
                                        <p:strVal val="visible"/>
                                      </p:to>
                                    </p:set>
                                    <p:animEffect transition="in" filter="fade">
                                      <p:cBhvr>
                                        <p:cTn id="147" dur="500"/>
                                        <p:tgtEl>
                                          <p:spTgt spid="64"/>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65"/>
                                        </p:tgtEl>
                                        <p:attrNameLst>
                                          <p:attrName>style.visibility</p:attrName>
                                        </p:attrNameLst>
                                      </p:cBhvr>
                                      <p:to>
                                        <p:strVal val="visible"/>
                                      </p:to>
                                    </p:set>
                                    <p:animEffect transition="in" filter="fade">
                                      <p:cBhvr>
                                        <p:cTn id="15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31" grpId="0" animBg="1"/>
      <p:bldP spid="32" grpId="0" animBg="1"/>
      <p:bldP spid="33" grpId="0" animBg="1"/>
      <p:bldP spid="34" grpId="0" animBg="1"/>
      <p:bldP spid="35" grpId="0" animBg="1"/>
      <p:bldP spid="42" grpId="0" animBg="1"/>
      <p:bldP spid="43" grpId="0" animBg="1"/>
      <p:bldP spid="44" grpId="0" animBg="1"/>
      <p:bldP spid="45" grpId="0" animBg="1"/>
      <p:bldP spid="46" grpId="0" animBg="1"/>
      <p:bldP spid="47" grpId="0" animBg="1"/>
      <p:bldP spid="52" grpId="0"/>
      <p:bldP spid="53" grpId="0" animBg="1"/>
      <p:bldP spid="54" grpId="0"/>
      <p:bldP spid="63" grpId="0"/>
      <p:bldP spid="64" grpId="0"/>
      <p:bldP spid="6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2212363" y="0"/>
            <a:ext cx="7767273"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多级中断（中断嵌套）</a:t>
            </a:r>
          </a:p>
        </p:txBody>
      </p:sp>
      <p:pic>
        <p:nvPicPr>
          <p:cNvPr id="5" name="图片 4">
            <a:extLst>
              <a:ext uri="{FF2B5EF4-FFF2-40B4-BE49-F238E27FC236}">
                <a16:creationId xmlns:a16="http://schemas.microsoft.com/office/drawing/2014/main" id="{7E88A8E0-402C-4161-A489-197082E75C91}"/>
              </a:ext>
            </a:extLst>
          </p:cNvPr>
          <p:cNvPicPr>
            <a:picLocks noChangeAspect="1"/>
          </p:cNvPicPr>
          <p:nvPr/>
        </p:nvPicPr>
        <p:blipFill>
          <a:blip r:embed="rId3"/>
          <a:stretch>
            <a:fillRect/>
          </a:stretch>
        </p:blipFill>
        <p:spPr>
          <a:xfrm>
            <a:off x="95303" y="945041"/>
            <a:ext cx="7600654" cy="5665823"/>
          </a:xfrm>
          <a:prstGeom prst="rect">
            <a:avLst/>
          </a:prstGeom>
        </p:spPr>
      </p:pic>
      <p:pic>
        <p:nvPicPr>
          <p:cNvPr id="3" name="图片 2">
            <a:extLst>
              <a:ext uri="{FF2B5EF4-FFF2-40B4-BE49-F238E27FC236}">
                <a16:creationId xmlns:a16="http://schemas.microsoft.com/office/drawing/2014/main" id="{C6F17A0B-1A4A-40B4-A603-0936405CA714}"/>
              </a:ext>
            </a:extLst>
          </p:cNvPr>
          <p:cNvPicPr>
            <a:picLocks noChangeAspect="1"/>
          </p:cNvPicPr>
          <p:nvPr/>
        </p:nvPicPr>
        <p:blipFill>
          <a:blip r:embed="rId4"/>
          <a:stretch>
            <a:fillRect/>
          </a:stretch>
        </p:blipFill>
        <p:spPr>
          <a:xfrm>
            <a:off x="7621815" y="945041"/>
            <a:ext cx="2016452" cy="2648273"/>
          </a:xfrm>
          <a:prstGeom prst="rect">
            <a:avLst/>
          </a:prstGeom>
        </p:spPr>
      </p:pic>
      <p:sp>
        <p:nvSpPr>
          <p:cNvPr id="8" name="文本框 7">
            <a:extLst>
              <a:ext uri="{FF2B5EF4-FFF2-40B4-BE49-F238E27FC236}">
                <a16:creationId xmlns:a16="http://schemas.microsoft.com/office/drawing/2014/main" id="{3FBA79DA-21D6-453A-9D5B-AD010C856DEA}"/>
              </a:ext>
            </a:extLst>
          </p:cNvPr>
          <p:cNvSpPr txBox="1"/>
          <p:nvPr/>
        </p:nvSpPr>
        <p:spPr>
          <a:xfrm>
            <a:off x="7835486" y="3953580"/>
            <a:ext cx="4288300" cy="2364558"/>
          </a:xfrm>
          <a:prstGeom prst="rect">
            <a:avLst/>
          </a:prstGeom>
          <a:noFill/>
        </p:spPr>
        <p:txBody>
          <a:bodyPr wrap="square">
            <a:spAutoFit/>
          </a:bodyPr>
          <a:lstStyle/>
          <a:p>
            <a:pPr>
              <a:lnSpc>
                <a:spcPts val="3600"/>
              </a:lnSpc>
            </a:pPr>
            <a:r>
              <a:rPr lang="zh-CN" altLang="en-US" sz="2600" b="1" dirty="0">
                <a:latin typeface="微软雅黑" panose="020B0503020204020204" pitchFamily="34" charset="-122"/>
                <a:ea typeface="微软雅黑" panose="020B0503020204020204" pitchFamily="34" charset="-122"/>
              </a:rPr>
              <a:t>单级中断</a:t>
            </a:r>
            <a:r>
              <a:rPr lang="zh-CN" altLang="en-US" sz="2600" dirty="0">
                <a:latin typeface="微软雅黑" panose="020B0503020204020204" pitchFamily="34" charset="-122"/>
                <a:ea typeface="微软雅黑" panose="020B0503020204020204" pitchFamily="34" charset="-122"/>
              </a:rPr>
              <a:t>：执行中断服务程序时不响应新的中断请求。</a:t>
            </a:r>
            <a:endParaRPr lang="en-US" altLang="zh-CN" sz="2600" dirty="0">
              <a:latin typeface="微软雅黑" panose="020B0503020204020204" pitchFamily="34" charset="-122"/>
              <a:ea typeface="微软雅黑" panose="020B0503020204020204" pitchFamily="34" charset="-122"/>
            </a:endParaRPr>
          </a:p>
          <a:p>
            <a:pPr>
              <a:lnSpc>
                <a:spcPts val="3600"/>
              </a:lnSpc>
            </a:pPr>
            <a:endParaRPr lang="en-US" altLang="zh-CN" sz="2600" dirty="0">
              <a:latin typeface="微软雅黑" panose="020B0503020204020204" pitchFamily="34" charset="-122"/>
              <a:ea typeface="微软雅黑" panose="020B0503020204020204" pitchFamily="34" charset="-122"/>
            </a:endParaRPr>
          </a:p>
          <a:p>
            <a:pPr>
              <a:lnSpc>
                <a:spcPts val="3600"/>
              </a:lnSpc>
            </a:pPr>
            <a:r>
              <a:rPr lang="zh-CN" altLang="en-US" sz="2600" b="1" dirty="0">
                <a:latin typeface="微软雅黑" panose="020B0503020204020204" pitchFamily="34" charset="-122"/>
                <a:ea typeface="微软雅黑" panose="020B0503020204020204" pitchFamily="34" charset="-122"/>
              </a:rPr>
              <a:t>多级中断</a:t>
            </a:r>
            <a:r>
              <a:rPr lang="zh-CN" altLang="en-US" sz="2600" dirty="0">
                <a:latin typeface="微软雅黑" panose="020B0503020204020204" pitchFamily="34" charset="-122"/>
                <a:ea typeface="微软雅黑" panose="020B0503020204020204" pitchFamily="34" charset="-122"/>
              </a:rPr>
              <a:t>：执行中断服务程序时可响应新的中断请求</a:t>
            </a:r>
          </a:p>
        </p:txBody>
      </p:sp>
    </p:spTree>
    <p:extLst>
      <p:ext uri="{BB962C8B-B14F-4D97-AF65-F5344CB8AC3E}">
        <p14:creationId xmlns:p14="http://schemas.microsoft.com/office/powerpoint/2010/main" val="406628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2212363" y="0"/>
            <a:ext cx="7767273"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单级中断与多级中断</a:t>
            </a:r>
          </a:p>
        </p:txBody>
      </p:sp>
      <p:graphicFrame>
        <p:nvGraphicFramePr>
          <p:cNvPr id="7" name="表格 10">
            <a:extLst>
              <a:ext uri="{FF2B5EF4-FFF2-40B4-BE49-F238E27FC236}">
                <a16:creationId xmlns:a16="http://schemas.microsoft.com/office/drawing/2014/main" id="{DD3BBE0D-ED1A-4790-B097-D478F0147101}"/>
              </a:ext>
            </a:extLst>
          </p:cNvPr>
          <p:cNvGraphicFramePr>
            <a:graphicFrameLocks noGrp="1"/>
          </p:cNvGraphicFramePr>
          <p:nvPr>
            <p:extLst>
              <p:ext uri="{D42A27DB-BD31-4B8C-83A1-F6EECF244321}">
                <p14:modId xmlns:p14="http://schemas.microsoft.com/office/powerpoint/2010/main" val="3474578640"/>
              </p:ext>
            </p:extLst>
          </p:nvPr>
        </p:nvGraphicFramePr>
        <p:xfrm>
          <a:off x="420130" y="671272"/>
          <a:ext cx="11512379" cy="5974080"/>
        </p:xfrm>
        <a:graphic>
          <a:graphicData uri="http://schemas.openxmlformats.org/drawingml/2006/table">
            <a:tbl>
              <a:tblPr firstRow="1" bandRow="1">
                <a:tableStyleId>{5940675A-B579-460E-94D1-54222C63F5DA}</a:tableStyleId>
              </a:tblPr>
              <a:tblGrid>
                <a:gridCol w="1021047">
                  <a:extLst>
                    <a:ext uri="{9D8B030D-6E8A-4147-A177-3AD203B41FA5}">
                      <a16:colId xmlns:a16="http://schemas.microsoft.com/office/drawing/2014/main" val="838566584"/>
                    </a:ext>
                  </a:extLst>
                </a:gridCol>
                <a:gridCol w="5245973">
                  <a:extLst>
                    <a:ext uri="{9D8B030D-6E8A-4147-A177-3AD203B41FA5}">
                      <a16:colId xmlns:a16="http://schemas.microsoft.com/office/drawing/2014/main" val="2419022061"/>
                    </a:ext>
                  </a:extLst>
                </a:gridCol>
                <a:gridCol w="5245359">
                  <a:extLst>
                    <a:ext uri="{9D8B030D-6E8A-4147-A177-3AD203B41FA5}">
                      <a16:colId xmlns:a16="http://schemas.microsoft.com/office/drawing/2014/main" val="2785533071"/>
                    </a:ext>
                  </a:extLst>
                </a:gridCol>
              </a:tblGrid>
              <a:tr h="414004">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600" b="1" dirty="0">
                          <a:latin typeface="微软雅黑" panose="020B0503020204020204" pitchFamily="34" charset="-122"/>
                          <a:ea typeface="微软雅黑" panose="020B0503020204020204" pitchFamily="34" charset="-122"/>
                        </a:rPr>
                        <a:t>单级中断</a:t>
                      </a:r>
                    </a:p>
                  </a:txBody>
                  <a:tcPr anchor="ctr"/>
                </a:tc>
                <a:tc>
                  <a:txBody>
                    <a:bodyPr/>
                    <a:lstStyle/>
                    <a:p>
                      <a:pPr algn="ctr"/>
                      <a:r>
                        <a:rPr lang="zh-CN" altLang="en-US" sz="2600" b="1" dirty="0">
                          <a:latin typeface="微软雅黑" panose="020B0503020204020204" pitchFamily="34" charset="-122"/>
                          <a:ea typeface="微软雅黑" panose="020B0503020204020204" pitchFamily="34" charset="-122"/>
                        </a:rPr>
                        <a:t>多级中断</a:t>
                      </a:r>
                    </a:p>
                  </a:txBody>
                  <a:tcPr anchor="ctr"/>
                </a:tc>
                <a:extLst>
                  <a:ext uri="{0D108BD9-81ED-4DB2-BD59-A6C34878D82A}">
                    <a16:rowId xmlns:a16="http://schemas.microsoft.com/office/drawing/2014/main" val="173283468"/>
                  </a:ext>
                </a:extLst>
              </a:tr>
              <a:tr h="690880">
                <a:tc rowSpan="3">
                  <a:txBody>
                    <a:bodyPr/>
                    <a:lstStyle/>
                    <a:p>
                      <a:pPr algn="ctr"/>
                      <a:r>
                        <a:rPr lang="zh-CN" altLang="en-US" sz="2600" dirty="0">
                          <a:latin typeface="微软雅黑" panose="020B0503020204020204" pitchFamily="34" charset="-122"/>
                          <a:ea typeface="微软雅黑" panose="020B0503020204020204" pitchFamily="34" charset="-122"/>
                        </a:rPr>
                        <a:t>中断隐指令</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关中断</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关中断</a:t>
                      </a:r>
                    </a:p>
                  </a:txBody>
                  <a:tcPr anchor="ctr"/>
                </a:tc>
                <a:extLst>
                  <a:ext uri="{0D108BD9-81ED-4DB2-BD59-A6C34878D82A}">
                    <a16:rowId xmlns:a16="http://schemas.microsoft.com/office/drawing/2014/main" val="3398225657"/>
                  </a:ext>
                </a:extLst>
              </a:tr>
              <a:tr h="690880">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保存断点（</a:t>
                      </a:r>
                      <a:r>
                        <a:rPr lang="en-US" altLang="zh-CN" sz="2600" dirty="0">
                          <a:latin typeface="微软雅黑" panose="020B0503020204020204" pitchFamily="34" charset="-122"/>
                          <a:ea typeface="微软雅黑" panose="020B0503020204020204" pitchFamily="34" charset="-122"/>
                        </a:rPr>
                        <a:t>PC</a:t>
                      </a:r>
                      <a:r>
                        <a:rPr lang="zh-CN" altLang="en-US" sz="2600" dirty="0">
                          <a:latin typeface="微软雅黑" panose="020B0503020204020204" pitchFamily="34" charset="-122"/>
                          <a:ea typeface="微软雅黑" panose="020B0503020204020204" pitchFamily="34" charset="-122"/>
                        </a:rPr>
                        <a:t>）</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保存断点（</a:t>
                      </a:r>
                      <a:r>
                        <a:rPr lang="en-US" altLang="zh-CN" sz="2600" dirty="0">
                          <a:latin typeface="微软雅黑" panose="020B0503020204020204" pitchFamily="34" charset="-122"/>
                          <a:ea typeface="微软雅黑" panose="020B0503020204020204" pitchFamily="34" charset="-122"/>
                        </a:rPr>
                        <a:t>PC</a:t>
                      </a:r>
                      <a:r>
                        <a:rPr lang="zh-CN" altLang="en-US" sz="2600" dirty="0">
                          <a:latin typeface="微软雅黑" panose="020B0503020204020204" pitchFamily="34" charset="-122"/>
                          <a:ea typeface="微软雅黑" panose="020B0503020204020204" pitchFamily="34" charset="-122"/>
                        </a:rPr>
                        <a:t>）</a:t>
                      </a:r>
                    </a:p>
                  </a:txBody>
                  <a:tcPr anchor="ctr"/>
                </a:tc>
                <a:extLst>
                  <a:ext uri="{0D108BD9-81ED-4DB2-BD59-A6C34878D82A}">
                    <a16:rowId xmlns:a16="http://schemas.microsoft.com/office/drawing/2014/main" val="4027544666"/>
                  </a:ext>
                </a:extLst>
              </a:tr>
              <a:tr h="690880">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送中断向量</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送中断向量</a:t>
                      </a:r>
                    </a:p>
                  </a:txBody>
                  <a:tcPr anchor="ctr"/>
                </a:tc>
                <a:extLst>
                  <a:ext uri="{0D108BD9-81ED-4DB2-BD59-A6C34878D82A}">
                    <a16:rowId xmlns:a16="http://schemas.microsoft.com/office/drawing/2014/main" val="2877667131"/>
                  </a:ext>
                </a:extLst>
              </a:tr>
              <a:tr h="414004">
                <a:tc rowSpan="7">
                  <a:txBody>
                    <a:bodyPr/>
                    <a:lstStyle/>
                    <a:p>
                      <a:pPr algn="ctr"/>
                      <a:r>
                        <a:rPr lang="zh-CN" altLang="en-US" sz="2600" dirty="0">
                          <a:latin typeface="微软雅黑" panose="020B0503020204020204" pitchFamily="34" charset="-122"/>
                          <a:ea typeface="微软雅黑" panose="020B0503020204020204" pitchFamily="34" charset="-122"/>
                        </a:rPr>
                        <a:t>中断服务程序</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保护现场</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保护现场和</a:t>
                      </a:r>
                      <a:r>
                        <a:rPr lang="zh-CN" altLang="en-US" sz="2600" dirty="0">
                          <a:solidFill>
                            <a:srgbClr val="FF0000"/>
                          </a:solidFill>
                          <a:latin typeface="微软雅黑" panose="020B0503020204020204" pitchFamily="34" charset="-122"/>
                          <a:ea typeface="微软雅黑" panose="020B0503020204020204" pitchFamily="34" charset="-122"/>
                        </a:rPr>
                        <a:t>屏蔽字</a:t>
                      </a:r>
                    </a:p>
                  </a:txBody>
                  <a:tcPr anchor="ctr"/>
                </a:tc>
                <a:extLst>
                  <a:ext uri="{0D108BD9-81ED-4DB2-BD59-A6C34878D82A}">
                    <a16:rowId xmlns:a16="http://schemas.microsoft.com/office/drawing/2014/main" val="34613360"/>
                  </a:ext>
                </a:extLst>
              </a:tr>
              <a:tr h="414004">
                <a:tc vMerge="1">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600" dirty="0">
                          <a:solidFill>
                            <a:srgbClr val="FF0000"/>
                          </a:solidFill>
                          <a:latin typeface="微软雅黑" panose="020B0503020204020204" pitchFamily="34" charset="-122"/>
                          <a:ea typeface="微软雅黑" panose="020B0503020204020204" pitchFamily="34" charset="-122"/>
                        </a:rPr>
                        <a:t>开中断</a:t>
                      </a:r>
                    </a:p>
                  </a:txBody>
                  <a:tcPr anchor="ctr"/>
                </a:tc>
                <a:extLst>
                  <a:ext uri="{0D108BD9-81ED-4DB2-BD59-A6C34878D82A}">
                    <a16:rowId xmlns:a16="http://schemas.microsoft.com/office/drawing/2014/main" val="3286189759"/>
                  </a:ext>
                </a:extLst>
              </a:tr>
              <a:tr h="414004">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执行中断服务程序</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执行中断服务程序</a:t>
                      </a:r>
                    </a:p>
                  </a:txBody>
                  <a:tcPr anchor="ctr"/>
                </a:tc>
                <a:extLst>
                  <a:ext uri="{0D108BD9-81ED-4DB2-BD59-A6C34878D82A}">
                    <a16:rowId xmlns:a16="http://schemas.microsoft.com/office/drawing/2014/main" val="349968416"/>
                  </a:ext>
                </a:extLst>
              </a:tr>
              <a:tr h="414004">
                <a:tc vMerge="1">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600" dirty="0">
                          <a:solidFill>
                            <a:srgbClr val="FF0000"/>
                          </a:solidFill>
                          <a:latin typeface="微软雅黑" panose="020B0503020204020204" pitchFamily="34" charset="-122"/>
                          <a:ea typeface="微软雅黑" panose="020B0503020204020204" pitchFamily="34" charset="-122"/>
                        </a:rPr>
                        <a:t>关中断</a:t>
                      </a:r>
                    </a:p>
                  </a:txBody>
                  <a:tcPr anchor="ctr"/>
                </a:tc>
                <a:extLst>
                  <a:ext uri="{0D108BD9-81ED-4DB2-BD59-A6C34878D82A}">
                    <a16:rowId xmlns:a16="http://schemas.microsoft.com/office/drawing/2014/main" val="2816032240"/>
                  </a:ext>
                </a:extLst>
              </a:tr>
              <a:tr h="414004">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恢复现场</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恢复现场和</a:t>
                      </a:r>
                      <a:r>
                        <a:rPr lang="zh-CN" altLang="en-US" sz="2600" dirty="0">
                          <a:solidFill>
                            <a:srgbClr val="FF0000"/>
                          </a:solidFill>
                          <a:latin typeface="微软雅黑" panose="020B0503020204020204" pitchFamily="34" charset="-122"/>
                          <a:ea typeface="微软雅黑" panose="020B0503020204020204" pitchFamily="34" charset="-122"/>
                        </a:rPr>
                        <a:t>屏蔽字</a:t>
                      </a:r>
                    </a:p>
                  </a:txBody>
                  <a:tcPr anchor="ctr"/>
                </a:tc>
                <a:extLst>
                  <a:ext uri="{0D108BD9-81ED-4DB2-BD59-A6C34878D82A}">
                    <a16:rowId xmlns:a16="http://schemas.microsoft.com/office/drawing/2014/main" val="2252652403"/>
                  </a:ext>
                </a:extLst>
              </a:tr>
              <a:tr h="414004">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开中断</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开中断</a:t>
                      </a:r>
                    </a:p>
                  </a:txBody>
                  <a:tcPr anchor="ctr"/>
                </a:tc>
                <a:extLst>
                  <a:ext uri="{0D108BD9-81ED-4DB2-BD59-A6C34878D82A}">
                    <a16:rowId xmlns:a16="http://schemas.microsoft.com/office/drawing/2014/main" val="2304090631"/>
                  </a:ext>
                </a:extLst>
              </a:tr>
              <a:tr h="414004">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中断返回</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中断返回</a:t>
                      </a:r>
                    </a:p>
                  </a:txBody>
                  <a:tcPr anchor="ctr"/>
                </a:tc>
                <a:extLst>
                  <a:ext uri="{0D108BD9-81ED-4DB2-BD59-A6C34878D82A}">
                    <a16:rowId xmlns:a16="http://schemas.microsoft.com/office/drawing/2014/main" val="752366301"/>
                  </a:ext>
                </a:extLst>
              </a:tr>
            </a:tbl>
          </a:graphicData>
        </a:graphic>
      </p:graphicFrame>
    </p:spTree>
    <p:extLst>
      <p:ext uri="{BB962C8B-B14F-4D97-AF65-F5344CB8AC3E}">
        <p14:creationId xmlns:p14="http://schemas.microsoft.com/office/powerpoint/2010/main" val="82482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2212363" y="0"/>
            <a:ext cx="7767273"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中断屏蔽技术</a:t>
            </a:r>
          </a:p>
        </p:txBody>
      </p:sp>
      <p:sp>
        <p:nvSpPr>
          <p:cNvPr id="8" name="内容占位符 2">
            <a:extLst>
              <a:ext uri="{FF2B5EF4-FFF2-40B4-BE49-F238E27FC236}">
                <a16:creationId xmlns:a16="http://schemas.microsoft.com/office/drawing/2014/main" id="{5AABFB8F-6772-4BBE-9A6A-2021FF2B9EFE}"/>
              </a:ext>
            </a:extLst>
          </p:cNvPr>
          <p:cNvSpPr>
            <a:spLocks noGrp="1"/>
          </p:cNvSpPr>
          <p:nvPr>
            <p:ph idx="1"/>
          </p:nvPr>
        </p:nvSpPr>
        <p:spPr>
          <a:xfrm>
            <a:off x="479853" y="857461"/>
            <a:ext cx="11232291" cy="3086304"/>
          </a:xfrm>
        </p:spPr>
        <p:txBody>
          <a:bodyPr>
            <a:noAutofit/>
          </a:bodyPr>
          <a:lstStyle/>
          <a:p>
            <a:pPr marL="0" indent="0">
              <a:lnSpc>
                <a:spcPts val="3400"/>
              </a:lnSpc>
              <a:buNone/>
            </a:pPr>
            <a:r>
              <a:rPr lang="zh-CN" altLang="en-US" sz="2600" dirty="0">
                <a:latin typeface="微软雅黑" panose="020B0503020204020204" pitchFamily="34" charset="-122"/>
                <a:ea typeface="微软雅黑" panose="020B0503020204020204" pitchFamily="34" charset="-122"/>
              </a:rPr>
              <a:t>中断屏蔽技术主要用于多级中断，</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要具备多级中断的功能，需满足：</a:t>
            </a:r>
            <a:endParaRPr lang="en-US" altLang="zh-CN" sz="2600" dirty="0">
              <a:latin typeface="微软雅黑" panose="020B0503020204020204" pitchFamily="34" charset="-122"/>
              <a:ea typeface="微软雅黑" panose="020B0503020204020204" pitchFamily="34" charset="-122"/>
            </a:endParaRPr>
          </a:p>
          <a:p>
            <a:pPr marL="514350" indent="-514350">
              <a:lnSpc>
                <a:spcPts val="3400"/>
              </a:lnSpc>
              <a:buFont typeface="+mj-ea"/>
              <a:buAutoNum type="circleNumDbPlain"/>
            </a:pPr>
            <a:r>
              <a:rPr lang="zh-CN" altLang="en-US" sz="2600" dirty="0">
                <a:latin typeface="微软雅黑" panose="020B0503020204020204" pitchFamily="34" charset="-122"/>
                <a:ea typeface="微软雅黑" panose="020B0503020204020204" pitchFamily="34" charset="-122"/>
              </a:rPr>
              <a:t>在中断服务程序中提前设置开中断指令；</a:t>
            </a:r>
            <a:endParaRPr lang="en-US" altLang="zh-CN" sz="2600" dirty="0">
              <a:latin typeface="微软雅黑" panose="020B0503020204020204" pitchFamily="34" charset="-122"/>
              <a:ea typeface="微软雅黑" panose="020B0503020204020204" pitchFamily="34" charset="-122"/>
            </a:endParaRPr>
          </a:p>
          <a:p>
            <a:pPr marL="514350" indent="-514350">
              <a:lnSpc>
                <a:spcPts val="3400"/>
              </a:lnSpc>
              <a:buFont typeface="+mj-ea"/>
              <a:buAutoNum type="circleNumDbPlain"/>
            </a:pPr>
            <a:r>
              <a:rPr lang="zh-CN" altLang="en-US" sz="2600" dirty="0">
                <a:latin typeface="微软雅黑" panose="020B0503020204020204" pitchFamily="34" charset="-122"/>
                <a:ea typeface="微软雅黑" panose="020B0503020204020204" pitchFamily="34" charset="-122"/>
              </a:rPr>
              <a:t>优先级高的中断源有权中断优先级低的中断源。</a:t>
            </a:r>
            <a:endParaRPr lang="en-US" altLang="zh-CN" sz="2600" dirty="0">
              <a:latin typeface="微软雅黑" panose="020B0503020204020204" pitchFamily="34" charset="-122"/>
              <a:ea typeface="微软雅黑" panose="020B0503020204020204" pitchFamily="34" charset="-122"/>
            </a:endParaRPr>
          </a:p>
          <a:p>
            <a:pPr marL="0" indent="0">
              <a:lnSpc>
                <a:spcPts val="3400"/>
              </a:lnSpc>
              <a:buNone/>
            </a:pPr>
            <a:r>
              <a:rPr lang="zh-CN" altLang="en-US" sz="2600" dirty="0">
                <a:latin typeface="微软雅黑" panose="020B0503020204020204" pitchFamily="34" charset="-122"/>
                <a:ea typeface="微软雅黑" panose="020B0503020204020204" pitchFamily="34" charset="-122"/>
              </a:rPr>
              <a:t>每个中断源都有一个屏蔽触发器，</a:t>
            </a:r>
            <a:r>
              <a:rPr lang="en-US" altLang="zh-CN" sz="2600" dirty="0">
                <a:latin typeface="微软雅黑" panose="020B0503020204020204" pitchFamily="34" charset="-122"/>
                <a:ea typeface="微软雅黑" panose="020B0503020204020204" pitchFamily="34" charset="-122"/>
              </a:rPr>
              <a:t>1</a:t>
            </a:r>
            <a:r>
              <a:rPr lang="zh-CN" altLang="en-US" sz="2600" dirty="0">
                <a:latin typeface="微软雅黑" panose="020B0503020204020204" pitchFamily="34" charset="-122"/>
                <a:ea typeface="微软雅黑" panose="020B0503020204020204" pitchFamily="34" charset="-122"/>
              </a:rPr>
              <a:t>表示屏蔽该中断源的请求，</a:t>
            </a:r>
            <a:r>
              <a:rPr lang="en-US" altLang="zh-CN" sz="2600" dirty="0">
                <a:latin typeface="微软雅黑" panose="020B0503020204020204" pitchFamily="34" charset="-122"/>
                <a:ea typeface="微软雅黑" panose="020B0503020204020204" pitchFamily="34" charset="-122"/>
              </a:rPr>
              <a:t>0</a:t>
            </a:r>
            <a:r>
              <a:rPr lang="zh-CN" altLang="en-US" sz="2600" dirty="0">
                <a:latin typeface="微软雅黑" panose="020B0503020204020204" pitchFamily="34" charset="-122"/>
                <a:ea typeface="微软雅黑" panose="020B0503020204020204" pitchFamily="34" charset="-122"/>
              </a:rPr>
              <a:t>表示可以正常申请，所有屏蔽触发器组合在一起，便构成一个屏蔽字寄存器，屏蔽字寄存器的内容称为屏蔽字。</a:t>
            </a:r>
            <a:endParaRPr lang="en-US" altLang="zh-CN" sz="26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B64FADCB-DC59-497B-A635-3A0D4B20E065}"/>
              </a:ext>
            </a:extLst>
          </p:cNvPr>
          <p:cNvSpPr txBox="1"/>
          <p:nvPr/>
        </p:nvSpPr>
        <p:spPr>
          <a:xfrm>
            <a:off x="479853" y="4216451"/>
            <a:ext cx="11501051" cy="2492990"/>
          </a:xfrm>
          <a:prstGeom prst="rect">
            <a:avLst/>
          </a:prstGeom>
          <a:noFill/>
        </p:spPr>
        <p:txBody>
          <a:bodyPr wrap="square">
            <a:spAutoFit/>
          </a:bodyPr>
          <a:lstStyle/>
          <a:p>
            <a:r>
              <a:rPr lang="zh-CN" altLang="en-US" sz="2600" dirty="0">
                <a:latin typeface="微软雅黑" panose="020B0503020204020204" pitchFamily="34" charset="-122"/>
                <a:ea typeface="微软雅黑" panose="020B0503020204020204" pitchFamily="34" charset="-122"/>
              </a:rPr>
              <a:t>屏蔽字设置的规律：</a:t>
            </a:r>
            <a:endParaRPr lang="en-US" altLang="zh-CN" sz="2600" dirty="0">
              <a:latin typeface="微软雅黑" panose="020B0503020204020204" pitchFamily="34" charset="-122"/>
              <a:ea typeface="微软雅黑" panose="020B0503020204020204" pitchFamily="34" charset="-122"/>
            </a:endParaRPr>
          </a:p>
          <a:p>
            <a:pPr marL="514350" indent="-514350">
              <a:buFont typeface="+mj-ea"/>
              <a:buAutoNum type="circleNumDbPlain"/>
            </a:pPr>
            <a:r>
              <a:rPr lang="zh-CN" altLang="en-US" sz="2600" dirty="0">
                <a:latin typeface="微软雅黑" panose="020B0503020204020204" pitchFamily="34" charset="-122"/>
                <a:ea typeface="微软雅黑" panose="020B0503020204020204" pitchFamily="34" charset="-122"/>
              </a:rPr>
              <a:t>一般用 </a:t>
            </a:r>
            <a:r>
              <a:rPr lang="en-US" altLang="zh-CN" sz="2600" dirty="0">
                <a:latin typeface="微软雅黑" panose="020B0503020204020204" pitchFamily="34" charset="-122"/>
                <a:ea typeface="微软雅黑" panose="020B0503020204020204" pitchFamily="34" charset="-122"/>
              </a:rPr>
              <a:t>1 </a:t>
            </a:r>
            <a:r>
              <a:rPr lang="zh-CN" altLang="en-US" sz="2600" dirty="0">
                <a:latin typeface="微软雅黑" panose="020B0503020204020204" pitchFamily="34" charset="-122"/>
                <a:ea typeface="微软雅黑" panose="020B0503020204020204" pitchFamily="34" charset="-122"/>
              </a:rPr>
              <a:t>表示屏蔽，</a:t>
            </a:r>
            <a:r>
              <a:rPr lang="en-US" altLang="zh-CN" sz="2600" dirty="0">
                <a:latin typeface="微软雅黑" panose="020B0503020204020204" pitchFamily="34" charset="-122"/>
                <a:ea typeface="微软雅黑" panose="020B0503020204020204" pitchFamily="34" charset="-122"/>
              </a:rPr>
              <a:t>0 </a:t>
            </a:r>
            <a:r>
              <a:rPr lang="zh-CN" altLang="en-US" sz="2600" dirty="0">
                <a:latin typeface="微软雅黑" panose="020B0503020204020204" pitchFamily="34" charset="-122"/>
                <a:ea typeface="微软雅黑" panose="020B0503020204020204" pitchFamily="34" charset="-122"/>
              </a:rPr>
              <a:t>表示正常申请；</a:t>
            </a:r>
            <a:endParaRPr lang="en-US" altLang="zh-CN" sz="2600" dirty="0">
              <a:latin typeface="微软雅黑" panose="020B0503020204020204" pitchFamily="34" charset="-122"/>
              <a:ea typeface="微软雅黑" panose="020B0503020204020204" pitchFamily="34" charset="-122"/>
            </a:endParaRPr>
          </a:p>
          <a:p>
            <a:pPr marL="514350" indent="-514350">
              <a:buFont typeface="+mj-ea"/>
              <a:buAutoNum type="circleNumDbPlain"/>
            </a:pPr>
            <a:r>
              <a:rPr lang="zh-CN" altLang="en-US" sz="2600" dirty="0">
                <a:latin typeface="微软雅黑" panose="020B0503020204020204" pitchFamily="34" charset="-122"/>
                <a:ea typeface="微软雅黑" panose="020B0503020204020204" pitchFamily="34" charset="-122"/>
              </a:rPr>
              <a:t>每个中断源对应一个屏蔽字</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在处理该中断源的中断服务程序时，屏蔽寄存器中的内容为该中断源对应的屏蔽字</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a:p>
            <a:pPr marL="514350" indent="-514350">
              <a:buFont typeface="+mj-ea"/>
              <a:buAutoNum type="circleNumDbPlain"/>
            </a:pPr>
            <a:r>
              <a:rPr lang="zh-CN" altLang="en-US" sz="2600" dirty="0">
                <a:latin typeface="微软雅黑" panose="020B0503020204020204" pitchFamily="34" charset="-122"/>
                <a:ea typeface="微软雅黑" panose="020B0503020204020204" pitchFamily="34" charset="-122"/>
              </a:rPr>
              <a:t>屏蔽字中 </a:t>
            </a:r>
            <a:r>
              <a:rPr lang="en-US" altLang="zh-CN" sz="2600" dirty="0">
                <a:latin typeface="微软雅黑" panose="020B0503020204020204" pitchFamily="34" charset="-122"/>
                <a:ea typeface="微软雅黑" panose="020B0503020204020204" pitchFamily="34" charset="-122"/>
              </a:rPr>
              <a:t>1 </a:t>
            </a:r>
            <a:r>
              <a:rPr lang="zh-CN" altLang="en-US" sz="2600" dirty="0">
                <a:latin typeface="微软雅黑" panose="020B0503020204020204" pitchFamily="34" charset="-122"/>
                <a:ea typeface="微软雅黑" panose="020B0503020204020204" pitchFamily="34" charset="-122"/>
              </a:rPr>
              <a:t>越多，优先级越高。每个屏蔽字中至少有一个</a:t>
            </a:r>
            <a:r>
              <a:rPr lang="en-US" altLang="zh-CN" sz="2600" dirty="0">
                <a:latin typeface="微软雅黑" panose="020B0503020204020204" pitchFamily="34" charset="-122"/>
                <a:ea typeface="微软雅黑" panose="020B0503020204020204" pitchFamily="34" charset="-122"/>
              </a:rPr>
              <a:t>1(</a:t>
            </a:r>
            <a:r>
              <a:rPr lang="zh-CN" altLang="en-US" sz="2600" dirty="0">
                <a:latin typeface="微软雅黑" panose="020B0503020204020204" pitchFamily="34" charset="-122"/>
                <a:ea typeface="微软雅黑" panose="020B0503020204020204" pitchFamily="34" charset="-122"/>
              </a:rPr>
              <a:t>至少要能屏蔽自身的中断</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8428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Effect transition="in" filter="fade">
                                      <p:cBhvr>
                                        <p:cTn id="32" dur="500"/>
                                        <p:tgtEl>
                                          <p:spTgt spid="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3" end="3"/>
                                            </p:txEl>
                                          </p:spTgt>
                                        </p:tgtEl>
                                        <p:attrNameLst>
                                          <p:attrName>style.visibility</p:attrName>
                                        </p:attrNameLst>
                                      </p:cBhvr>
                                      <p:to>
                                        <p:strVal val="visible"/>
                                      </p:to>
                                    </p:set>
                                    <p:animEffect transition="in" filter="fade">
                                      <p:cBhvr>
                                        <p:cTn id="4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2212363" y="0"/>
            <a:ext cx="7767273"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中断屏蔽技术</a:t>
            </a:r>
          </a:p>
        </p:txBody>
      </p:sp>
      <p:pic>
        <p:nvPicPr>
          <p:cNvPr id="7" name="图片 6">
            <a:extLst>
              <a:ext uri="{FF2B5EF4-FFF2-40B4-BE49-F238E27FC236}">
                <a16:creationId xmlns:a16="http://schemas.microsoft.com/office/drawing/2014/main" id="{476C913E-3369-490B-B168-15734A64BAB5}"/>
              </a:ext>
            </a:extLst>
          </p:cNvPr>
          <p:cNvPicPr>
            <a:picLocks noChangeAspect="1"/>
          </p:cNvPicPr>
          <p:nvPr/>
        </p:nvPicPr>
        <p:blipFill rotWithShape="1">
          <a:blip r:embed="rId3"/>
          <a:srcRect l="50000"/>
          <a:stretch/>
        </p:blipFill>
        <p:spPr>
          <a:xfrm>
            <a:off x="6096001" y="1019840"/>
            <a:ext cx="6095999" cy="3607351"/>
          </a:xfrm>
          <a:prstGeom prst="rect">
            <a:avLst/>
          </a:prstGeom>
        </p:spPr>
      </p:pic>
      <p:pic>
        <p:nvPicPr>
          <p:cNvPr id="9" name="图片 8">
            <a:extLst>
              <a:ext uri="{FF2B5EF4-FFF2-40B4-BE49-F238E27FC236}">
                <a16:creationId xmlns:a16="http://schemas.microsoft.com/office/drawing/2014/main" id="{F55DEE5A-3F98-4B53-9BCF-CF5C070BDF93}"/>
              </a:ext>
            </a:extLst>
          </p:cNvPr>
          <p:cNvPicPr>
            <a:picLocks noChangeAspect="1"/>
          </p:cNvPicPr>
          <p:nvPr/>
        </p:nvPicPr>
        <p:blipFill rotWithShape="1">
          <a:blip r:embed="rId3"/>
          <a:srcRect r="51148"/>
          <a:stretch/>
        </p:blipFill>
        <p:spPr>
          <a:xfrm>
            <a:off x="1" y="1007482"/>
            <a:ext cx="5955958" cy="3607351"/>
          </a:xfrm>
          <a:prstGeom prst="rect">
            <a:avLst/>
          </a:prstGeom>
        </p:spPr>
      </p:pic>
      <p:sp>
        <p:nvSpPr>
          <p:cNvPr id="10" name="文本框 9">
            <a:extLst>
              <a:ext uri="{FF2B5EF4-FFF2-40B4-BE49-F238E27FC236}">
                <a16:creationId xmlns:a16="http://schemas.microsoft.com/office/drawing/2014/main" id="{EFD3CF18-9101-4123-932F-EE0A1E64F91B}"/>
              </a:ext>
            </a:extLst>
          </p:cNvPr>
          <p:cNvSpPr txBox="1"/>
          <p:nvPr/>
        </p:nvSpPr>
        <p:spPr>
          <a:xfrm>
            <a:off x="432489" y="4867979"/>
            <a:ext cx="5523470" cy="979564"/>
          </a:xfrm>
          <a:prstGeom prst="rect">
            <a:avLst/>
          </a:prstGeom>
          <a:noFill/>
        </p:spPr>
        <p:txBody>
          <a:bodyPr wrap="square">
            <a:spAutoFit/>
          </a:bodyPr>
          <a:lstStyle/>
          <a:p>
            <a:pPr>
              <a:lnSpc>
                <a:spcPts val="3600"/>
              </a:lnSpc>
            </a:pPr>
            <a:r>
              <a:rPr lang="zh-CN" altLang="en-US" sz="2600" dirty="0">
                <a:solidFill>
                  <a:srgbClr val="0060AB"/>
                </a:solidFill>
                <a:latin typeface="微软雅黑" panose="020B0503020204020204" pitchFamily="34" charset="-122"/>
                <a:ea typeface="微软雅黑" panose="020B0503020204020204" pitchFamily="34" charset="-122"/>
              </a:rPr>
              <a:t>收到多个中断请求时，只响应其中一个固定优先级</a:t>
            </a:r>
          </a:p>
        </p:txBody>
      </p:sp>
      <p:sp>
        <p:nvSpPr>
          <p:cNvPr id="11" name="文本框 10">
            <a:extLst>
              <a:ext uri="{FF2B5EF4-FFF2-40B4-BE49-F238E27FC236}">
                <a16:creationId xmlns:a16="http://schemas.microsoft.com/office/drawing/2014/main" id="{4B8C433B-BEB6-4EBE-BA35-62CB7CA2575F}"/>
              </a:ext>
            </a:extLst>
          </p:cNvPr>
          <p:cNvSpPr txBox="1"/>
          <p:nvPr/>
        </p:nvSpPr>
        <p:spPr>
          <a:xfrm>
            <a:off x="7568514" y="4867979"/>
            <a:ext cx="3597373" cy="517899"/>
          </a:xfrm>
          <a:prstGeom prst="rect">
            <a:avLst/>
          </a:prstGeom>
          <a:noFill/>
        </p:spPr>
        <p:txBody>
          <a:bodyPr wrap="square">
            <a:spAutoFit/>
          </a:bodyPr>
          <a:lstStyle/>
          <a:p>
            <a:pPr>
              <a:lnSpc>
                <a:spcPts val="3600"/>
              </a:lnSpc>
            </a:pPr>
            <a:r>
              <a:rPr lang="zh-CN" altLang="en-US" sz="2600" dirty="0">
                <a:solidFill>
                  <a:srgbClr val="00B050"/>
                </a:solidFill>
                <a:latin typeface="微软雅黑" panose="020B0503020204020204" pitchFamily="34" charset="-122"/>
                <a:ea typeface="微软雅黑" panose="020B0503020204020204" pitchFamily="34" charset="-122"/>
              </a:rPr>
              <a:t>调整多级中断的优先级</a:t>
            </a:r>
          </a:p>
        </p:txBody>
      </p:sp>
      <p:sp>
        <p:nvSpPr>
          <p:cNvPr id="12" name="文本框 11">
            <a:extLst>
              <a:ext uri="{FF2B5EF4-FFF2-40B4-BE49-F238E27FC236}">
                <a16:creationId xmlns:a16="http://schemas.microsoft.com/office/drawing/2014/main" id="{00D6E887-0A28-4CD4-A89A-19CC314B4B2F}"/>
              </a:ext>
            </a:extLst>
          </p:cNvPr>
          <p:cNvSpPr txBox="1"/>
          <p:nvPr/>
        </p:nvSpPr>
        <p:spPr>
          <a:xfrm>
            <a:off x="7563070" y="4368609"/>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chemeClr val="accent2">
                    <a:lumMod val="75000"/>
                  </a:schemeClr>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D74748E5-459F-4928-B0FA-30BB2D3CA1AA}"/>
              </a:ext>
            </a:extLst>
          </p:cNvPr>
          <p:cNvSpPr txBox="1"/>
          <p:nvPr/>
        </p:nvSpPr>
        <p:spPr>
          <a:xfrm>
            <a:off x="9028573" y="4368609"/>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chemeClr val="accent2">
                    <a:lumMod val="75000"/>
                  </a:schemeClr>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B6B9CF30-D3E6-4A6C-80CD-96D187195431}"/>
              </a:ext>
            </a:extLst>
          </p:cNvPr>
          <p:cNvSpPr txBox="1"/>
          <p:nvPr/>
        </p:nvSpPr>
        <p:spPr>
          <a:xfrm>
            <a:off x="11774230" y="4368611"/>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1</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a:extLst>
              <a:ext uri="{FF2B5EF4-FFF2-40B4-BE49-F238E27FC236}">
                <a16:creationId xmlns:a16="http://schemas.microsoft.com/office/drawing/2014/main" id="{59ACB37F-D07C-430C-8448-09FC4E2ED9DC}"/>
              </a:ext>
            </a:extLst>
          </p:cNvPr>
          <p:cNvSpPr txBox="1"/>
          <p:nvPr/>
        </p:nvSpPr>
        <p:spPr>
          <a:xfrm>
            <a:off x="10488632" y="4368610"/>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chemeClr val="accent2">
                    <a:lumMod val="75000"/>
                  </a:schemeClr>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ACA6DEE5-D6F4-4476-8BD1-31055C2ABFCB}"/>
              </a:ext>
            </a:extLst>
          </p:cNvPr>
          <p:cNvSpPr txBox="1"/>
          <p:nvPr/>
        </p:nvSpPr>
        <p:spPr>
          <a:xfrm>
            <a:off x="7418995" y="2692206"/>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chemeClr val="accent2">
                    <a:lumMod val="75000"/>
                  </a:schemeClr>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33F64C50-CEDA-47A5-BC6E-ABFD765F523E}"/>
              </a:ext>
            </a:extLst>
          </p:cNvPr>
          <p:cNvSpPr txBox="1"/>
          <p:nvPr/>
        </p:nvSpPr>
        <p:spPr>
          <a:xfrm>
            <a:off x="8797999" y="2692207"/>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chemeClr val="accent2">
                    <a:lumMod val="75000"/>
                  </a:schemeClr>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C43AC6C1-E474-4ADC-B6E4-6649C55EE6D8}"/>
              </a:ext>
            </a:extLst>
          </p:cNvPr>
          <p:cNvSpPr txBox="1"/>
          <p:nvPr/>
        </p:nvSpPr>
        <p:spPr>
          <a:xfrm>
            <a:off x="11481871" y="2692209"/>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chemeClr val="accent2">
                    <a:lumMod val="75000"/>
                  </a:schemeClr>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a:extLst>
              <a:ext uri="{FF2B5EF4-FFF2-40B4-BE49-F238E27FC236}">
                <a16:creationId xmlns:a16="http://schemas.microsoft.com/office/drawing/2014/main" id="{A1DED10A-BE59-44A2-8390-440A08CFD089}"/>
              </a:ext>
            </a:extLst>
          </p:cNvPr>
          <p:cNvSpPr txBox="1"/>
          <p:nvPr/>
        </p:nvSpPr>
        <p:spPr>
          <a:xfrm>
            <a:off x="10146845" y="2692208"/>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chemeClr val="accent2">
                    <a:lumMod val="75000"/>
                  </a:schemeClr>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A195FE6F-FA11-4FCB-B657-2A8292F6516A}"/>
              </a:ext>
            </a:extLst>
          </p:cNvPr>
          <p:cNvSpPr txBox="1"/>
          <p:nvPr/>
        </p:nvSpPr>
        <p:spPr>
          <a:xfrm>
            <a:off x="6912281" y="2079369"/>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chemeClr val="accent2">
                    <a:lumMod val="75000"/>
                  </a:schemeClr>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606CAB00-3533-476E-BD23-89956DCF4461}"/>
              </a:ext>
            </a:extLst>
          </p:cNvPr>
          <p:cNvSpPr txBox="1"/>
          <p:nvPr/>
        </p:nvSpPr>
        <p:spPr>
          <a:xfrm>
            <a:off x="8278928" y="2079369"/>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chemeClr val="accent2">
                    <a:lumMod val="75000"/>
                  </a:schemeClr>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C2F97E51-B1F8-4DC4-A442-6373320C39F8}"/>
              </a:ext>
            </a:extLst>
          </p:cNvPr>
          <p:cNvSpPr txBox="1"/>
          <p:nvPr/>
        </p:nvSpPr>
        <p:spPr>
          <a:xfrm>
            <a:off x="10987514" y="2079371"/>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1</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28" name="文本框 27">
            <a:extLst>
              <a:ext uri="{FF2B5EF4-FFF2-40B4-BE49-F238E27FC236}">
                <a16:creationId xmlns:a16="http://schemas.microsoft.com/office/drawing/2014/main" id="{051C60D8-5B7B-4409-A2B7-93285BEB3CEC}"/>
              </a:ext>
            </a:extLst>
          </p:cNvPr>
          <p:cNvSpPr txBox="1"/>
          <p:nvPr/>
        </p:nvSpPr>
        <p:spPr>
          <a:xfrm>
            <a:off x="9603063" y="2079370"/>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chemeClr val="accent2">
                    <a:lumMod val="75000"/>
                  </a:schemeClr>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2C4273AD-05F2-4C2C-9CF9-4054267371F5}"/>
              </a:ext>
            </a:extLst>
          </p:cNvPr>
          <p:cNvSpPr txBox="1"/>
          <p:nvPr/>
        </p:nvSpPr>
        <p:spPr>
          <a:xfrm>
            <a:off x="6936723" y="1241167"/>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chemeClr val="accent2">
                    <a:lumMod val="75000"/>
                  </a:schemeClr>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DC697002-99B7-4F0F-ABEF-FDF40004970B}"/>
              </a:ext>
            </a:extLst>
          </p:cNvPr>
          <p:cNvSpPr txBox="1"/>
          <p:nvPr/>
        </p:nvSpPr>
        <p:spPr>
          <a:xfrm>
            <a:off x="8266299" y="1241167"/>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chemeClr val="accent2">
                    <a:lumMod val="75000"/>
                  </a:schemeClr>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07105EF9-CA3B-43AD-A8BC-824531C184D8}"/>
              </a:ext>
            </a:extLst>
          </p:cNvPr>
          <p:cNvSpPr txBox="1"/>
          <p:nvPr/>
        </p:nvSpPr>
        <p:spPr>
          <a:xfrm>
            <a:off x="10903697" y="1241167"/>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chemeClr val="accent2">
                    <a:lumMod val="75000"/>
                  </a:schemeClr>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32" name="文本框 31">
            <a:extLst>
              <a:ext uri="{FF2B5EF4-FFF2-40B4-BE49-F238E27FC236}">
                <a16:creationId xmlns:a16="http://schemas.microsoft.com/office/drawing/2014/main" id="{CA6D51B9-DB0E-4B5B-9100-98ED4AD2FD6D}"/>
              </a:ext>
            </a:extLst>
          </p:cNvPr>
          <p:cNvSpPr txBox="1"/>
          <p:nvPr/>
        </p:nvSpPr>
        <p:spPr>
          <a:xfrm>
            <a:off x="9602790" y="1241168"/>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chemeClr val="accent2">
                    <a:lumMod val="75000"/>
                  </a:schemeClr>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8E525757-3A72-45E8-A180-A0DA10DD16AD}"/>
              </a:ext>
            </a:extLst>
          </p:cNvPr>
          <p:cNvSpPr txBox="1"/>
          <p:nvPr/>
        </p:nvSpPr>
        <p:spPr>
          <a:xfrm>
            <a:off x="6236043" y="4364574"/>
            <a:ext cx="1186985"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rPr>
              <a:t>屏蔽字：</a:t>
            </a:r>
          </a:p>
        </p:txBody>
      </p:sp>
    </p:spTree>
    <p:extLst>
      <p:ext uri="{BB962C8B-B14F-4D97-AF65-F5344CB8AC3E}">
        <p14:creationId xmlns:p14="http://schemas.microsoft.com/office/powerpoint/2010/main" val="225114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fade">
                                      <p:cBhvr>
                                        <p:cTn id="78" dur="500"/>
                                        <p:tgtEl>
                                          <p:spTgt spid="3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5" grpId="0"/>
      <p:bldP spid="16" grpId="0"/>
      <p:bldP spid="21" grpId="0"/>
      <p:bldP spid="22" grpId="0"/>
      <p:bldP spid="23" grpId="0"/>
      <p:bldP spid="24" grpId="0"/>
      <p:bldP spid="25" grpId="0"/>
      <p:bldP spid="26" grpId="0"/>
      <p:bldP spid="27" grpId="0"/>
      <p:bldP spid="28" grpId="0"/>
      <p:bldP spid="29" grpId="0"/>
      <p:bldP spid="30" grpId="0"/>
      <p:bldP spid="31" grpId="0"/>
      <p:bldP spid="32" grpId="0"/>
      <p:bldP spid="3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2212363" y="0"/>
            <a:ext cx="7767273"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中断屏蔽技术例题</a:t>
            </a:r>
          </a:p>
        </p:txBody>
      </p:sp>
      <p:sp>
        <p:nvSpPr>
          <p:cNvPr id="34" name="内容占位符 2">
            <a:extLst>
              <a:ext uri="{FF2B5EF4-FFF2-40B4-BE49-F238E27FC236}">
                <a16:creationId xmlns:a16="http://schemas.microsoft.com/office/drawing/2014/main" id="{980B4CBB-BC33-4C0B-A23A-4E94C1C4F782}"/>
              </a:ext>
            </a:extLst>
          </p:cNvPr>
          <p:cNvSpPr>
            <a:spLocks noGrp="1"/>
          </p:cNvSpPr>
          <p:nvPr>
            <p:ph idx="1"/>
          </p:nvPr>
        </p:nvSpPr>
        <p:spPr>
          <a:xfrm>
            <a:off x="479854" y="752430"/>
            <a:ext cx="11232291" cy="2287332"/>
          </a:xfrm>
        </p:spPr>
        <p:txBody>
          <a:bodyPr>
            <a:noAutofit/>
          </a:bodyPr>
          <a:lstStyle/>
          <a:p>
            <a:pPr marL="0" indent="0">
              <a:lnSpc>
                <a:spcPct val="100000"/>
              </a:lnSpc>
              <a:buNone/>
            </a:pPr>
            <a:r>
              <a:rPr lang="zh-CN" altLang="en-US" sz="2600" dirty="0">
                <a:latin typeface="微软雅黑" panose="020B0503020204020204" pitchFamily="34" charset="-122"/>
                <a:ea typeface="微软雅黑" panose="020B0503020204020204" pitchFamily="34" charset="-122"/>
              </a:rPr>
              <a:t>设某机有</a:t>
            </a:r>
            <a:r>
              <a:rPr lang="en-US" altLang="zh-CN" sz="2600" dirty="0">
                <a:latin typeface="微软雅黑" panose="020B0503020204020204" pitchFamily="34" charset="-122"/>
                <a:ea typeface="微软雅黑" panose="020B0503020204020204" pitchFamily="34" charset="-122"/>
              </a:rPr>
              <a:t>4</a:t>
            </a:r>
            <a:r>
              <a:rPr lang="zh-CN" altLang="en-US" sz="2600" dirty="0">
                <a:latin typeface="微软雅黑" panose="020B0503020204020204" pitchFamily="34" charset="-122"/>
                <a:ea typeface="微软雅黑" panose="020B0503020204020204" pitchFamily="34" charset="-122"/>
              </a:rPr>
              <a:t>个中断源</a:t>
            </a:r>
            <a:r>
              <a:rPr lang="en-US" altLang="zh-CN" sz="2600" dirty="0">
                <a:latin typeface="微软雅黑" panose="020B0503020204020204" pitchFamily="34" charset="-122"/>
                <a:ea typeface="微软雅黑" panose="020B0503020204020204" pitchFamily="34" charset="-122"/>
              </a:rPr>
              <a:t>A</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B</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C</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D</a:t>
            </a:r>
            <a:r>
              <a:rPr lang="zh-CN" altLang="en-US" sz="2600" dirty="0">
                <a:latin typeface="微软雅黑" panose="020B0503020204020204" pitchFamily="34" charset="-122"/>
                <a:ea typeface="微软雅黑" panose="020B0503020204020204" pitchFamily="34" charset="-122"/>
              </a:rPr>
              <a:t>，其硬件排队优先次序为</a:t>
            </a:r>
            <a:r>
              <a:rPr lang="en-US" altLang="zh-CN" sz="2600" dirty="0">
                <a:latin typeface="微软雅黑" panose="020B0503020204020204" pitchFamily="34" charset="-122"/>
                <a:ea typeface="微软雅黑" panose="020B0503020204020204" pitchFamily="34" charset="-122"/>
              </a:rPr>
              <a:t>A&gt;B&gt;C&gt;D</a:t>
            </a:r>
            <a:r>
              <a:rPr lang="zh-CN" altLang="en-US" sz="2600" dirty="0">
                <a:latin typeface="微软雅黑" panose="020B0503020204020204" pitchFamily="34" charset="-122"/>
                <a:ea typeface="微软雅黑" panose="020B0503020204020204" pitchFamily="34" charset="-122"/>
              </a:rPr>
              <a:t>，现要求将中断处理次序改为</a:t>
            </a:r>
            <a:r>
              <a:rPr lang="en-US" altLang="zh-CN" sz="2600" dirty="0">
                <a:latin typeface="微软雅黑" panose="020B0503020204020204" pitchFamily="34" charset="-122"/>
                <a:ea typeface="微软雅黑" panose="020B0503020204020204" pitchFamily="34" charset="-122"/>
              </a:rPr>
              <a:t>D&gt;A&gt;C&gt;B</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a:p>
            <a:pPr marL="514350" indent="-514350">
              <a:lnSpc>
                <a:spcPct val="100000"/>
              </a:lnSpc>
              <a:buFont typeface="+mj-ea"/>
              <a:buAutoNum type="circleNumDbPlain"/>
            </a:pPr>
            <a:r>
              <a:rPr lang="zh-CN" altLang="en-US" sz="2600" dirty="0">
                <a:latin typeface="微软雅黑" panose="020B0503020204020204" pitchFamily="34" charset="-122"/>
                <a:ea typeface="微软雅黑" panose="020B0503020204020204" pitchFamily="34" charset="-122"/>
              </a:rPr>
              <a:t>写出每个中断源对应的屏蔽字。</a:t>
            </a:r>
            <a:endParaRPr lang="en-US" altLang="zh-CN" sz="2600" dirty="0">
              <a:latin typeface="微软雅黑" panose="020B0503020204020204" pitchFamily="34" charset="-122"/>
              <a:ea typeface="微软雅黑" panose="020B0503020204020204" pitchFamily="34" charset="-122"/>
            </a:endParaRPr>
          </a:p>
        </p:txBody>
      </p:sp>
      <p:graphicFrame>
        <p:nvGraphicFramePr>
          <p:cNvPr id="8" name="表格 13">
            <a:extLst>
              <a:ext uri="{FF2B5EF4-FFF2-40B4-BE49-F238E27FC236}">
                <a16:creationId xmlns:a16="http://schemas.microsoft.com/office/drawing/2014/main" id="{9ED363DF-0765-4F9D-951C-BA27BE9E18B3}"/>
              </a:ext>
            </a:extLst>
          </p:cNvPr>
          <p:cNvGraphicFramePr>
            <a:graphicFrameLocks noGrp="1"/>
          </p:cNvGraphicFramePr>
          <p:nvPr>
            <p:extLst>
              <p:ext uri="{D42A27DB-BD31-4B8C-83A1-F6EECF244321}">
                <p14:modId xmlns:p14="http://schemas.microsoft.com/office/powerpoint/2010/main" val="809504211"/>
              </p:ext>
            </p:extLst>
          </p:nvPr>
        </p:nvGraphicFramePr>
        <p:xfrm>
          <a:off x="183292" y="3429000"/>
          <a:ext cx="8841945" cy="3068184"/>
        </p:xfrm>
        <a:graphic>
          <a:graphicData uri="http://schemas.openxmlformats.org/drawingml/2006/table">
            <a:tbl>
              <a:tblPr firstRow="1" bandRow="1">
                <a:tableStyleId>{5940675A-B579-460E-94D1-54222C63F5DA}</a:tableStyleId>
              </a:tblPr>
              <a:tblGrid>
                <a:gridCol w="1768389">
                  <a:extLst>
                    <a:ext uri="{9D8B030D-6E8A-4147-A177-3AD203B41FA5}">
                      <a16:colId xmlns:a16="http://schemas.microsoft.com/office/drawing/2014/main" val="1779197337"/>
                    </a:ext>
                  </a:extLst>
                </a:gridCol>
                <a:gridCol w="1768389">
                  <a:extLst>
                    <a:ext uri="{9D8B030D-6E8A-4147-A177-3AD203B41FA5}">
                      <a16:colId xmlns:a16="http://schemas.microsoft.com/office/drawing/2014/main" val="3113640799"/>
                    </a:ext>
                  </a:extLst>
                </a:gridCol>
                <a:gridCol w="1768389">
                  <a:extLst>
                    <a:ext uri="{9D8B030D-6E8A-4147-A177-3AD203B41FA5}">
                      <a16:colId xmlns:a16="http://schemas.microsoft.com/office/drawing/2014/main" val="3819612691"/>
                    </a:ext>
                  </a:extLst>
                </a:gridCol>
                <a:gridCol w="1768389">
                  <a:extLst>
                    <a:ext uri="{9D8B030D-6E8A-4147-A177-3AD203B41FA5}">
                      <a16:colId xmlns:a16="http://schemas.microsoft.com/office/drawing/2014/main" val="495029570"/>
                    </a:ext>
                  </a:extLst>
                </a:gridCol>
                <a:gridCol w="1768389">
                  <a:extLst>
                    <a:ext uri="{9D8B030D-6E8A-4147-A177-3AD203B41FA5}">
                      <a16:colId xmlns:a16="http://schemas.microsoft.com/office/drawing/2014/main" val="2373092649"/>
                    </a:ext>
                  </a:extLst>
                </a:gridCol>
              </a:tblGrid>
              <a:tr h="511364">
                <a:tc rowSpan="2">
                  <a:txBody>
                    <a:bodyPr/>
                    <a:lstStyle/>
                    <a:p>
                      <a:pPr algn="ctr"/>
                      <a:r>
                        <a:rPr lang="zh-CN" altLang="en-US" sz="2600" dirty="0">
                          <a:latin typeface="微软雅黑" panose="020B0503020204020204" pitchFamily="34" charset="-122"/>
                          <a:ea typeface="微软雅黑" panose="020B0503020204020204" pitchFamily="34" charset="-122"/>
                        </a:rPr>
                        <a:t>中断源</a:t>
                      </a:r>
                    </a:p>
                  </a:txBody>
                  <a:tcPr anchor="ctr"/>
                </a:tc>
                <a:tc gridSpan="4">
                  <a:txBody>
                    <a:bodyPr/>
                    <a:lstStyle/>
                    <a:p>
                      <a:pPr algn="ctr"/>
                      <a:r>
                        <a:rPr lang="zh-CN" altLang="en-US" sz="2600" dirty="0">
                          <a:latin typeface="微软雅黑" panose="020B0503020204020204" pitchFamily="34" charset="-122"/>
                          <a:ea typeface="微软雅黑" panose="020B0503020204020204" pitchFamily="34" charset="-122"/>
                        </a:rPr>
                        <a:t>屏蔽字</a:t>
                      </a:r>
                    </a:p>
                  </a:txBody>
                  <a:tcPr anchor="ctr"/>
                </a:tc>
                <a:tc h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h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h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550982353"/>
                  </a:ext>
                </a:extLst>
              </a:tr>
              <a:tr h="511364">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A</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B</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C</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D</a:t>
                      </a: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810929582"/>
                  </a:ext>
                </a:extLst>
              </a:tr>
              <a:tr h="511364">
                <a:tc>
                  <a:txBody>
                    <a:bodyPr/>
                    <a:lstStyle/>
                    <a:p>
                      <a:pPr algn="ctr"/>
                      <a:r>
                        <a:rPr lang="en-US" altLang="zh-CN" sz="2600" dirty="0">
                          <a:latin typeface="微软雅黑" panose="020B0503020204020204" pitchFamily="34" charset="-122"/>
                          <a:ea typeface="微软雅黑" panose="020B0503020204020204" pitchFamily="34" charset="-122"/>
                        </a:rPr>
                        <a:t>A</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320403961"/>
                  </a:ext>
                </a:extLst>
              </a:tr>
              <a:tr h="511364">
                <a:tc>
                  <a:txBody>
                    <a:bodyPr/>
                    <a:lstStyle/>
                    <a:p>
                      <a:pPr algn="ctr"/>
                      <a:r>
                        <a:rPr lang="en-US" altLang="zh-CN" sz="2600" dirty="0">
                          <a:latin typeface="微软雅黑" panose="020B0503020204020204" pitchFamily="34" charset="-122"/>
                          <a:ea typeface="微软雅黑" panose="020B0503020204020204" pitchFamily="34" charset="-122"/>
                        </a:rPr>
                        <a:t>B</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55328734"/>
                  </a:ext>
                </a:extLst>
              </a:tr>
              <a:tr h="511364">
                <a:tc>
                  <a:txBody>
                    <a:bodyPr/>
                    <a:lstStyle/>
                    <a:p>
                      <a:pPr algn="ctr"/>
                      <a:r>
                        <a:rPr lang="en-US" altLang="zh-CN" sz="2600" dirty="0">
                          <a:latin typeface="微软雅黑" panose="020B0503020204020204" pitchFamily="34" charset="-122"/>
                          <a:ea typeface="微软雅黑" panose="020B0503020204020204" pitchFamily="34" charset="-122"/>
                        </a:rPr>
                        <a:t>C</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388065893"/>
                  </a:ext>
                </a:extLst>
              </a:tr>
              <a:tr h="511364">
                <a:tc>
                  <a:txBody>
                    <a:bodyPr/>
                    <a:lstStyle/>
                    <a:p>
                      <a:pPr algn="ctr"/>
                      <a:r>
                        <a:rPr lang="en-US" altLang="zh-CN" sz="2600" dirty="0">
                          <a:latin typeface="微软雅黑" panose="020B0503020204020204" pitchFamily="34" charset="-122"/>
                          <a:ea typeface="微软雅黑" panose="020B0503020204020204" pitchFamily="34" charset="-122"/>
                        </a:rPr>
                        <a:t>D</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073320099"/>
                  </a:ext>
                </a:extLst>
              </a:tr>
            </a:tbl>
          </a:graphicData>
        </a:graphic>
      </p:graphicFrame>
      <p:sp>
        <p:nvSpPr>
          <p:cNvPr id="35" name="文本框 34">
            <a:extLst>
              <a:ext uri="{FF2B5EF4-FFF2-40B4-BE49-F238E27FC236}">
                <a16:creationId xmlns:a16="http://schemas.microsoft.com/office/drawing/2014/main" id="{B26373D0-FD30-4BB1-B214-9AFF5D3B3B0C}"/>
              </a:ext>
            </a:extLst>
          </p:cNvPr>
          <p:cNvSpPr txBox="1"/>
          <p:nvPr/>
        </p:nvSpPr>
        <p:spPr>
          <a:xfrm>
            <a:off x="2698195" y="4438059"/>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chemeClr val="accent2">
                    <a:lumMod val="75000"/>
                  </a:schemeClr>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8789ACE5-3664-48A4-8189-E24FA65D4E07}"/>
              </a:ext>
            </a:extLst>
          </p:cNvPr>
          <p:cNvSpPr txBox="1"/>
          <p:nvPr/>
        </p:nvSpPr>
        <p:spPr>
          <a:xfrm>
            <a:off x="6251449" y="4438059"/>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chemeClr val="accent2">
                    <a:lumMod val="75000"/>
                  </a:schemeClr>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A7FA2A6B-8314-4076-A575-AD2EF73941CD}"/>
              </a:ext>
            </a:extLst>
          </p:cNvPr>
          <p:cNvSpPr txBox="1"/>
          <p:nvPr/>
        </p:nvSpPr>
        <p:spPr>
          <a:xfrm>
            <a:off x="8028075" y="4438059"/>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chemeClr val="accent2">
                    <a:lumMod val="75000"/>
                  </a:schemeClr>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39E108F1-3735-4F36-82D6-7DA5B082F6B7}"/>
              </a:ext>
            </a:extLst>
          </p:cNvPr>
          <p:cNvSpPr txBox="1"/>
          <p:nvPr/>
        </p:nvSpPr>
        <p:spPr>
          <a:xfrm>
            <a:off x="4474822" y="4438059"/>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chemeClr val="accent2">
                    <a:lumMod val="75000"/>
                  </a:schemeClr>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C4530BE6-7947-47E4-97D0-9665784E053B}"/>
              </a:ext>
            </a:extLst>
          </p:cNvPr>
          <p:cNvSpPr txBox="1"/>
          <p:nvPr/>
        </p:nvSpPr>
        <p:spPr>
          <a:xfrm>
            <a:off x="2698195" y="4958885"/>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chemeClr val="accent2">
                    <a:lumMod val="75000"/>
                  </a:schemeClr>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BC9D0C68-6A87-48F8-ABE2-C8EADAE32ADD}"/>
              </a:ext>
            </a:extLst>
          </p:cNvPr>
          <p:cNvSpPr txBox="1"/>
          <p:nvPr/>
        </p:nvSpPr>
        <p:spPr>
          <a:xfrm>
            <a:off x="6251449" y="4958885"/>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chemeClr val="accent2">
                    <a:lumMod val="75000"/>
                  </a:schemeClr>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6C2CC610-BBBE-42B3-9DCF-B6D176B26395}"/>
              </a:ext>
            </a:extLst>
          </p:cNvPr>
          <p:cNvSpPr txBox="1"/>
          <p:nvPr/>
        </p:nvSpPr>
        <p:spPr>
          <a:xfrm>
            <a:off x="8028075" y="4958885"/>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chemeClr val="accent2">
                    <a:lumMod val="75000"/>
                  </a:schemeClr>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C98D539D-0FAF-4D41-A984-0B63CB0D4AED}"/>
              </a:ext>
            </a:extLst>
          </p:cNvPr>
          <p:cNvSpPr txBox="1"/>
          <p:nvPr/>
        </p:nvSpPr>
        <p:spPr>
          <a:xfrm>
            <a:off x="4474822" y="4958885"/>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chemeClr val="accent2">
                    <a:lumMod val="75000"/>
                  </a:schemeClr>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5CC63E93-3FAF-4BAC-BB19-D36DFCD263EF}"/>
              </a:ext>
            </a:extLst>
          </p:cNvPr>
          <p:cNvSpPr txBox="1"/>
          <p:nvPr/>
        </p:nvSpPr>
        <p:spPr>
          <a:xfrm>
            <a:off x="2698195" y="5451328"/>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chemeClr val="accent2">
                    <a:lumMod val="75000"/>
                  </a:schemeClr>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6CFBA45D-4288-46BB-BF9F-BAD8AED1AA94}"/>
              </a:ext>
            </a:extLst>
          </p:cNvPr>
          <p:cNvSpPr txBox="1"/>
          <p:nvPr/>
        </p:nvSpPr>
        <p:spPr>
          <a:xfrm>
            <a:off x="6251449" y="5451328"/>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chemeClr val="accent2">
                    <a:lumMod val="75000"/>
                  </a:schemeClr>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C8B3BFFE-5B82-4B61-9AAA-057C7953D04D}"/>
              </a:ext>
            </a:extLst>
          </p:cNvPr>
          <p:cNvSpPr txBox="1"/>
          <p:nvPr/>
        </p:nvSpPr>
        <p:spPr>
          <a:xfrm>
            <a:off x="8028075" y="5451328"/>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chemeClr val="accent2">
                    <a:lumMod val="75000"/>
                  </a:schemeClr>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5E1CC46A-5D33-4F0C-BE27-62FBA77AC10A}"/>
              </a:ext>
            </a:extLst>
          </p:cNvPr>
          <p:cNvSpPr txBox="1"/>
          <p:nvPr/>
        </p:nvSpPr>
        <p:spPr>
          <a:xfrm>
            <a:off x="4474822" y="5451328"/>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chemeClr val="accent2">
                    <a:lumMod val="75000"/>
                  </a:schemeClr>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D136D4B7-7BEF-4FD7-BB45-E269317C6B47}"/>
              </a:ext>
            </a:extLst>
          </p:cNvPr>
          <p:cNvSpPr txBox="1"/>
          <p:nvPr/>
        </p:nvSpPr>
        <p:spPr>
          <a:xfrm>
            <a:off x="2712486" y="6000537"/>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chemeClr val="accent2">
                    <a:lumMod val="75000"/>
                  </a:schemeClr>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435ED477-F9B4-4C24-A6F0-AE81686EA963}"/>
              </a:ext>
            </a:extLst>
          </p:cNvPr>
          <p:cNvSpPr txBox="1"/>
          <p:nvPr/>
        </p:nvSpPr>
        <p:spPr>
          <a:xfrm>
            <a:off x="6265740" y="6000537"/>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chemeClr val="accent2">
                    <a:lumMod val="75000"/>
                  </a:schemeClr>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BE57BA58-DBE8-438D-842A-5F309F7C7828}"/>
              </a:ext>
            </a:extLst>
          </p:cNvPr>
          <p:cNvSpPr txBox="1"/>
          <p:nvPr/>
        </p:nvSpPr>
        <p:spPr>
          <a:xfrm>
            <a:off x="8042366" y="6000537"/>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chemeClr val="accent2">
                    <a:lumMod val="75000"/>
                  </a:schemeClr>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02DE54A4-164A-4538-9A12-3F7AA6C1CD6E}"/>
              </a:ext>
            </a:extLst>
          </p:cNvPr>
          <p:cNvSpPr txBox="1"/>
          <p:nvPr/>
        </p:nvSpPr>
        <p:spPr>
          <a:xfrm>
            <a:off x="4489113" y="6000537"/>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chemeClr val="accent2">
                    <a:lumMod val="75000"/>
                  </a:schemeClr>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8CD330FE-254F-431B-AAE8-71CD8637ADFA}"/>
              </a:ext>
            </a:extLst>
          </p:cNvPr>
          <p:cNvSpPr txBox="1"/>
          <p:nvPr/>
        </p:nvSpPr>
        <p:spPr>
          <a:xfrm>
            <a:off x="9070291" y="4349636"/>
            <a:ext cx="2938417" cy="2143344"/>
          </a:xfrm>
          <a:prstGeom prst="rect">
            <a:avLst/>
          </a:prstGeom>
          <a:noFill/>
        </p:spPr>
        <p:txBody>
          <a:bodyPr wrap="square">
            <a:spAutoFit/>
          </a:bodyPr>
          <a:lstStyle/>
          <a:p>
            <a:pPr>
              <a:lnSpc>
                <a:spcPts val="4100"/>
              </a:lnSpc>
            </a:pPr>
            <a:r>
              <a:rPr lang="en-US" altLang="zh-CN" sz="2600" dirty="0">
                <a:latin typeface="微软雅黑" panose="020B0503020204020204" pitchFamily="34" charset="-122"/>
                <a:ea typeface="微软雅黑" panose="020B0503020204020204" pitchFamily="34" charset="-122"/>
              </a:rPr>
              <a:t>A</a:t>
            </a:r>
            <a:r>
              <a:rPr lang="zh-CN" altLang="en-US" sz="2600" dirty="0">
                <a:latin typeface="微软雅黑" panose="020B0503020204020204" pitchFamily="34" charset="-122"/>
                <a:ea typeface="微软雅黑" panose="020B0503020204020204" pitchFamily="34" charset="-122"/>
              </a:rPr>
              <a:t>的屏蔽字为</a:t>
            </a:r>
            <a:r>
              <a:rPr lang="en-US" altLang="zh-CN" sz="2600" dirty="0">
                <a:latin typeface="微软雅黑" panose="020B0503020204020204" pitchFamily="34" charset="-122"/>
                <a:ea typeface="微软雅黑" panose="020B0503020204020204" pitchFamily="34" charset="-122"/>
              </a:rPr>
              <a:t>1110</a:t>
            </a:r>
          </a:p>
          <a:p>
            <a:pPr>
              <a:lnSpc>
                <a:spcPts val="4100"/>
              </a:lnSpc>
            </a:pPr>
            <a:r>
              <a:rPr lang="en-US" altLang="zh-CN" sz="2600" dirty="0">
                <a:latin typeface="微软雅黑" panose="020B0503020204020204" pitchFamily="34" charset="-122"/>
                <a:ea typeface="微软雅黑" panose="020B0503020204020204" pitchFamily="34" charset="-122"/>
              </a:rPr>
              <a:t>B</a:t>
            </a:r>
            <a:r>
              <a:rPr lang="zh-CN" altLang="en-US" sz="2600" dirty="0">
                <a:latin typeface="微软雅黑" panose="020B0503020204020204" pitchFamily="34" charset="-122"/>
                <a:ea typeface="微软雅黑" panose="020B0503020204020204" pitchFamily="34" charset="-122"/>
              </a:rPr>
              <a:t>的屏蔽字为</a:t>
            </a:r>
            <a:r>
              <a:rPr lang="en-US" altLang="zh-CN" sz="2600" dirty="0">
                <a:latin typeface="微软雅黑" panose="020B0503020204020204" pitchFamily="34" charset="-122"/>
                <a:ea typeface="微软雅黑" panose="020B0503020204020204" pitchFamily="34" charset="-122"/>
              </a:rPr>
              <a:t>0100</a:t>
            </a:r>
          </a:p>
          <a:p>
            <a:pPr>
              <a:lnSpc>
                <a:spcPts val="4100"/>
              </a:lnSpc>
            </a:pPr>
            <a:r>
              <a:rPr lang="en-US" altLang="zh-CN" sz="2600" dirty="0">
                <a:latin typeface="微软雅黑" panose="020B0503020204020204" pitchFamily="34" charset="-122"/>
                <a:ea typeface="微软雅黑" panose="020B0503020204020204" pitchFamily="34" charset="-122"/>
              </a:rPr>
              <a:t>C</a:t>
            </a:r>
            <a:r>
              <a:rPr lang="zh-CN" altLang="en-US" sz="2600" dirty="0">
                <a:latin typeface="微软雅黑" panose="020B0503020204020204" pitchFamily="34" charset="-122"/>
                <a:ea typeface="微软雅黑" panose="020B0503020204020204" pitchFamily="34" charset="-122"/>
              </a:rPr>
              <a:t>的屏蔽字为</a:t>
            </a:r>
            <a:r>
              <a:rPr lang="en-US" altLang="zh-CN" sz="2600" dirty="0">
                <a:latin typeface="微软雅黑" panose="020B0503020204020204" pitchFamily="34" charset="-122"/>
                <a:ea typeface="微软雅黑" panose="020B0503020204020204" pitchFamily="34" charset="-122"/>
              </a:rPr>
              <a:t>0110</a:t>
            </a:r>
          </a:p>
          <a:p>
            <a:pPr>
              <a:lnSpc>
                <a:spcPts val="4100"/>
              </a:lnSpc>
            </a:pPr>
            <a:r>
              <a:rPr lang="en-US" altLang="zh-CN" sz="2600" dirty="0">
                <a:latin typeface="微软雅黑" panose="020B0503020204020204" pitchFamily="34" charset="-122"/>
                <a:ea typeface="微软雅黑" panose="020B0503020204020204" pitchFamily="34" charset="-122"/>
              </a:rPr>
              <a:t>D</a:t>
            </a:r>
            <a:r>
              <a:rPr lang="zh-CN" altLang="en-US" sz="2600" dirty="0">
                <a:latin typeface="微软雅黑" panose="020B0503020204020204" pitchFamily="34" charset="-122"/>
                <a:ea typeface="微软雅黑" panose="020B0503020204020204" pitchFamily="34" charset="-122"/>
              </a:rPr>
              <a:t>的屏蔽字为</a:t>
            </a:r>
            <a:r>
              <a:rPr lang="en-US" altLang="zh-CN" sz="2600" dirty="0">
                <a:latin typeface="微软雅黑" panose="020B0503020204020204" pitchFamily="34" charset="-122"/>
                <a:ea typeface="微软雅黑" panose="020B0503020204020204" pitchFamily="34" charset="-122"/>
              </a:rPr>
              <a:t>1111</a:t>
            </a:r>
            <a:endParaRPr lang="zh-CN" altLang="en-US"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386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xEl>
                                              <p:pRg st="1" end="1"/>
                                            </p:txEl>
                                          </p:spTgt>
                                        </p:tgtEl>
                                        <p:attrNameLst>
                                          <p:attrName>style.visibility</p:attrName>
                                        </p:attrNameLst>
                                      </p:cBhvr>
                                      <p:to>
                                        <p:strVal val="visible"/>
                                      </p:to>
                                    </p:set>
                                    <p:animEffect transition="in" filter="fade">
                                      <p:cBhvr>
                                        <p:cTn id="12" dur="500"/>
                                        <p:tgtEl>
                                          <p:spTgt spid="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1">
                                            <p:txEl>
                                              <p:pRg st="0" end="0"/>
                                            </p:txEl>
                                          </p:spTgt>
                                        </p:tgtEl>
                                        <p:attrNameLst>
                                          <p:attrName>style.visibility</p:attrName>
                                        </p:attrNameLst>
                                      </p:cBhvr>
                                      <p:to>
                                        <p:strVal val="visible"/>
                                      </p:to>
                                    </p:set>
                                    <p:animEffect transition="in" filter="fade">
                                      <p:cBhvr>
                                        <p:cTn id="42" dur="500"/>
                                        <p:tgtEl>
                                          <p:spTgt spid="51">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1">
                                            <p:txEl>
                                              <p:pRg st="1" end="1"/>
                                            </p:txEl>
                                          </p:spTgt>
                                        </p:tgtEl>
                                        <p:attrNameLst>
                                          <p:attrName>style.visibility</p:attrName>
                                        </p:attrNameLst>
                                      </p:cBhvr>
                                      <p:to>
                                        <p:strVal val="visible"/>
                                      </p:to>
                                    </p:set>
                                    <p:animEffect transition="in" filter="fade">
                                      <p:cBhvr>
                                        <p:cTn id="67" dur="500"/>
                                        <p:tgtEl>
                                          <p:spTgt spid="51">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fade">
                                      <p:cBhvr>
                                        <p:cTn id="75" dur="500"/>
                                        <p:tgtEl>
                                          <p:spTgt spid="4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fade">
                                      <p:cBhvr>
                                        <p:cTn id="81" dur="500"/>
                                        <p:tgtEl>
                                          <p:spTgt spid="4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51">
                                            <p:txEl>
                                              <p:pRg st="2" end="2"/>
                                            </p:txEl>
                                          </p:spTgt>
                                        </p:tgtEl>
                                        <p:attrNameLst>
                                          <p:attrName>style.visibility</p:attrName>
                                        </p:attrNameLst>
                                      </p:cBhvr>
                                      <p:to>
                                        <p:strVal val="visible"/>
                                      </p:to>
                                    </p:set>
                                    <p:animEffect transition="in" filter="fade">
                                      <p:cBhvr>
                                        <p:cTn id="86" dur="500"/>
                                        <p:tgtEl>
                                          <p:spTgt spid="51">
                                            <p:txEl>
                                              <p:pRg st="2" end="2"/>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fade">
                                      <p:cBhvr>
                                        <p:cTn id="94" dur="500"/>
                                        <p:tgtEl>
                                          <p:spTgt spid="5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fade">
                                      <p:cBhvr>
                                        <p:cTn id="97" dur="500"/>
                                        <p:tgtEl>
                                          <p:spTgt spid="4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fade">
                                      <p:cBhvr>
                                        <p:cTn id="100" dur="500"/>
                                        <p:tgtEl>
                                          <p:spTgt spid="4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51">
                                            <p:txEl>
                                              <p:pRg st="3" end="3"/>
                                            </p:txEl>
                                          </p:spTgt>
                                        </p:tgtEl>
                                        <p:attrNameLst>
                                          <p:attrName>style.visibility</p:attrName>
                                        </p:attrNameLst>
                                      </p:cBhvr>
                                      <p:to>
                                        <p:strVal val="visible"/>
                                      </p:to>
                                    </p:set>
                                    <p:animEffect transition="in" filter="fade">
                                      <p:cBhvr>
                                        <p:cTn id="105" dur="500"/>
                                        <p:tgtEl>
                                          <p:spTgt spid="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2212363" y="0"/>
            <a:ext cx="7767273"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中断屏蔽技术例题</a:t>
            </a:r>
          </a:p>
        </p:txBody>
      </p:sp>
      <p:sp>
        <p:nvSpPr>
          <p:cNvPr id="34" name="内容占位符 2">
            <a:extLst>
              <a:ext uri="{FF2B5EF4-FFF2-40B4-BE49-F238E27FC236}">
                <a16:creationId xmlns:a16="http://schemas.microsoft.com/office/drawing/2014/main" id="{980B4CBB-BC33-4C0B-A23A-4E94C1C4F782}"/>
              </a:ext>
            </a:extLst>
          </p:cNvPr>
          <p:cNvSpPr>
            <a:spLocks noGrp="1"/>
          </p:cNvSpPr>
          <p:nvPr>
            <p:ph idx="1"/>
          </p:nvPr>
        </p:nvSpPr>
        <p:spPr>
          <a:xfrm>
            <a:off x="479854" y="752430"/>
            <a:ext cx="11232291" cy="2534468"/>
          </a:xfrm>
        </p:spPr>
        <p:txBody>
          <a:bodyPr>
            <a:noAutofit/>
          </a:bodyPr>
          <a:lstStyle/>
          <a:p>
            <a:pPr marL="0" indent="0">
              <a:lnSpc>
                <a:spcPct val="100000"/>
              </a:lnSpc>
              <a:buNone/>
            </a:pPr>
            <a:r>
              <a:rPr lang="zh-CN" altLang="en-US" sz="2600" dirty="0">
                <a:latin typeface="微软雅黑" panose="020B0503020204020204" pitchFamily="34" charset="-122"/>
                <a:ea typeface="微软雅黑" panose="020B0503020204020204" pitchFamily="34" charset="-122"/>
              </a:rPr>
              <a:t>设某机有</a:t>
            </a:r>
            <a:r>
              <a:rPr lang="en-US" altLang="zh-CN" sz="2600" dirty="0">
                <a:latin typeface="微软雅黑" panose="020B0503020204020204" pitchFamily="34" charset="-122"/>
                <a:ea typeface="微软雅黑" panose="020B0503020204020204" pitchFamily="34" charset="-122"/>
              </a:rPr>
              <a:t>4</a:t>
            </a:r>
            <a:r>
              <a:rPr lang="zh-CN" altLang="en-US" sz="2600" dirty="0">
                <a:latin typeface="微软雅黑" panose="020B0503020204020204" pitchFamily="34" charset="-122"/>
                <a:ea typeface="微软雅黑" panose="020B0503020204020204" pitchFamily="34" charset="-122"/>
              </a:rPr>
              <a:t>个中断源</a:t>
            </a:r>
            <a:r>
              <a:rPr lang="en-US" altLang="zh-CN" sz="2600" dirty="0">
                <a:latin typeface="微软雅黑" panose="020B0503020204020204" pitchFamily="34" charset="-122"/>
                <a:ea typeface="微软雅黑" panose="020B0503020204020204" pitchFamily="34" charset="-122"/>
              </a:rPr>
              <a:t>A</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B</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C</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D</a:t>
            </a:r>
            <a:r>
              <a:rPr lang="zh-CN" altLang="en-US" sz="2600" dirty="0">
                <a:latin typeface="微软雅黑" panose="020B0503020204020204" pitchFamily="34" charset="-122"/>
                <a:ea typeface="微软雅黑" panose="020B0503020204020204" pitchFamily="34" charset="-122"/>
              </a:rPr>
              <a:t>，其硬件排队优先次序为</a:t>
            </a:r>
            <a:r>
              <a:rPr lang="en-US" altLang="zh-CN" sz="2600" dirty="0">
                <a:latin typeface="微软雅黑" panose="020B0503020204020204" pitchFamily="34" charset="-122"/>
                <a:ea typeface="微软雅黑" panose="020B0503020204020204" pitchFamily="34" charset="-122"/>
              </a:rPr>
              <a:t>A&gt;B&gt;C&gt;D</a:t>
            </a:r>
            <a:r>
              <a:rPr lang="zh-CN" altLang="en-US" sz="2600" dirty="0">
                <a:latin typeface="微软雅黑" panose="020B0503020204020204" pitchFamily="34" charset="-122"/>
                <a:ea typeface="微软雅黑" panose="020B0503020204020204" pitchFamily="34" charset="-122"/>
              </a:rPr>
              <a:t>，现要求将中断处理次序改为</a:t>
            </a:r>
            <a:r>
              <a:rPr lang="en-US" altLang="zh-CN" sz="2600" dirty="0">
                <a:latin typeface="微软雅黑" panose="020B0503020204020204" pitchFamily="34" charset="-122"/>
                <a:ea typeface="微软雅黑" panose="020B0503020204020204" pitchFamily="34" charset="-122"/>
              </a:rPr>
              <a:t>D&gt;A&gt;C&gt;B</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a:p>
            <a:pPr marL="514350" indent="-514350">
              <a:lnSpc>
                <a:spcPct val="100000"/>
              </a:lnSpc>
              <a:buFont typeface="+mj-ea"/>
              <a:buAutoNum type="circleNumDbPlain" startAt="2"/>
            </a:pPr>
            <a:r>
              <a:rPr lang="zh-CN" altLang="en-US" sz="2600" dirty="0">
                <a:latin typeface="微软雅黑" panose="020B0503020204020204" pitchFamily="34" charset="-122"/>
                <a:ea typeface="微软雅黑" panose="020B0503020204020204" pitchFamily="34" charset="-122"/>
              </a:rPr>
              <a:t>按下图所示的时间轴给出的</a:t>
            </a:r>
            <a:r>
              <a:rPr lang="en-US" altLang="zh-CN" sz="2600" dirty="0">
                <a:latin typeface="微软雅黑" panose="020B0503020204020204" pitchFamily="34" charset="-122"/>
                <a:ea typeface="微软雅黑" panose="020B0503020204020204" pitchFamily="34" charset="-122"/>
              </a:rPr>
              <a:t>4</a:t>
            </a:r>
            <a:r>
              <a:rPr lang="zh-CN" altLang="en-US" sz="2600" dirty="0">
                <a:latin typeface="微软雅黑" panose="020B0503020204020204" pitchFamily="34" charset="-122"/>
                <a:ea typeface="微软雅黑" panose="020B0503020204020204" pitchFamily="34" charset="-122"/>
              </a:rPr>
              <a:t>个中断源的请求时刻，画出</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执行程序的轨迹。设每个中断源的中断服务程序时间均为</a:t>
            </a:r>
            <a:r>
              <a:rPr lang="en-US" altLang="zh-CN" sz="2600" dirty="0">
                <a:latin typeface="微软雅黑" panose="020B0503020204020204" pitchFamily="34" charset="-122"/>
                <a:ea typeface="微软雅黑" panose="020B0503020204020204" pitchFamily="34" charset="-122"/>
              </a:rPr>
              <a:t>20us</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B6C7F838-CEC1-4284-9926-C48324CA603D}"/>
              </a:ext>
            </a:extLst>
          </p:cNvPr>
          <p:cNvPicPr>
            <a:picLocks noChangeAspect="1"/>
          </p:cNvPicPr>
          <p:nvPr/>
        </p:nvPicPr>
        <p:blipFill>
          <a:blip r:embed="rId3"/>
          <a:stretch>
            <a:fillRect/>
          </a:stretch>
        </p:blipFill>
        <p:spPr>
          <a:xfrm>
            <a:off x="523105" y="3104382"/>
            <a:ext cx="11368216" cy="3288229"/>
          </a:xfrm>
          <a:prstGeom prst="rect">
            <a:avLst/>
          </a:prstGeom>
        </p:spPr>
      </p:pic>
      <p:sp>
        <p:nvSpPr>
          <p:cNvPr id="7" name="文本框 6">
            <a:extLst>
              <a:ext uri="{FF2B5EF4-FFF2-40B4-BE49-F238E27FC236}">
                <a16:creationId xmlns:a16="http://schemas.microsoft.com/office/drawing/2014/main" id="{3E43D527-D8D4-4A54-8247-7B789B3D70D2}"/>
              </a:ext>
            </a:extLst>
          </p:cNvPr>
          <p:cNvSpPr txBox="1"/>
          <p:nvPr/>
        </p:nvSpPr>
        <p:spPr>
          <a:xfrm>
            <a:off x="591067" y="3763611"/>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chemeClr val="accent2">
                    <a:lumMod val="75000"/>
                  </a:schemeClr>
                </a:solidFill>
                <a:latin typeface="微软雅黑" panose="020B0503020204020204" pitchFamily="34" charset="-122"/>
                <a:ea typeface="微软雅黑" panose="020B0503020204020204" pitchFamily="34" charset="-122"/>
              </a:rPr>
              <a:t>D</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65F22972-FAF6-48C4-8E06-EC37E9E64107}"/>
              </a:ext>
            </a:extLst>
          </p:cNvPr>
          <p:cNvSpPr txBox="1"/>
          <p:nvPr/>
        </p:nvSpPr>
        <p:spPr>
          <a:xfrm>
            <a:off x="591067" y="4091906"/>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chemeClr val="accent2">
                    <a:lumMod val="75000"/>
                  </a:schemeClr>
                </a:solidFill>
                <a:latin typeface="微软雅黑" panose="020B0503020204020204" pitchFamily="34" charset="-122"/>
                <a:ea typeface="微软雅黑" panose="020B0503020204020204" pitchFamily="34" charset="-122"/>
              </a:rPr>
              <a:t>C</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E798292-E5A3-4ACA-9206-E7F5E3FFC46C}"/>
              </a:ext>
            </a:extLst>
          </p:cNvPr>
          <p:cNvSpPr txBox="1"/>
          <p:nvPr/>
        </p:nvSpPr>
        <p:spPr>
          <a:xfrm>
            <a:off x="591067" y="4420201"/>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chemeClr val="accent2">
                    <a:lumMod val="75000"/>
                  </a:schemeClr>
                </a:solidFill>
                <a:latin typeface="微软雅黑" panose="020B0503020204020204" pitchFamily="34" charset="-122"/>
                <a:ea typeface="微软雅黑" panose="020B0503020204020204" pitchFamily="34" charset="-122"/>
              </a:rPr>
              <a:t>B</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13D46571-2290-4143-A2E2-2785271EEB30}"/>
              </a:ext>
            </a:extLst>
          </p:cNvPr>
          <p:cNvSpPr txBox="1"/>
          <p:nvPr/>
        </p:nvSpPr>
        <p:spPr>
          <a:xfrm>
            <a:off x="591067" y="4748497"/>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chemeClr val="accent2">
                    <a:lumMod val="75000"/>
                  </a:schemeClr>
                </a:solidFill>
                <a:latin typeface="微软雅黑" panose="020B0503020204020204" pitchFamily="34" charset="-122"/>
                <a:ea typeface="微软雅黑" panose="020B0503020204020204" pitchFamily="34" charset="-122"/>
              </a:rPr>
              <a:t>A</a:t>
            </a:r>
            <a:endParaRPr kumimoji="0" lang="zh-CN" altLang="en-US" sz="26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A22B7103-4CDB-460B-98BE-1F5E6A7E6294}"/>
              </a:ext>
            </a:extLst>
          </p:cNvPr>
          <p:cNvCxnSpPr/>
          <p:nvPr/>
        </p:nvCxnSpPr>
        <p:spPr>
          <a:xfrm flipV="1">
            <a:off x="1383959" y="4666422"/>
            <a:ext cx="0" cy="10053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1646EF6-2EAB-47EC-B7DC-C39EE1501246}"/>
              </a:ext>
            </a:extLst>
          </p:cNvPr>
          <p:cNvCxnSpPr>
            <a:cxnSpLocks/>
          </p:cNvCxnSpPr>
          <p:nvPr/>
        </p:nvCxnSpPr>
        <p:spPr>
          <a:xfrm rot="16200000" flipH="1" flipV="1">
            <a:off x="1599959" y="4450422"/>
            <a:ext cx="0" cy="43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1D4AA35-8BD5-41F5-B76E-6E51E7ED90BF}"/>
              </a:ext>
            </a:extLst>
          </p:cNvPr>
          <p:cNvCxnSpPr>
            <a:cxnSpLocks/>
          </p:cNvCxnSpPr>
          <p:nvPr/>
        </p:nvCxnSpPr>
        <p:spPr>
          <a:xfrm flipV="1">
            <a:off x="1815959" y="3982848"/>
            <a:ext cx="0" cy="684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D4392FF-7FD3-4AC6-B77B-1E6CB7895689}"/>
              </a:ext>
            </a:extLst>
          </p:cNvPr>
          <p:cNvCxnSpPr>
            <a:cxnSpLocks/>
          </p:cNvCxnSpPr>
          <p:nvPr/>
        </p:nvCxnSpPr>
        <p:spPr>
          <a:xfrm rot="16200000" flipH="1" flipV="1">
            <a:off x="2679959" y="3118535"/>
            <a:ext cx="0" cy="1728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28310AB-5D37-4AAB-9436-B6FDD23A6275}"/>
              </a:ext>
            </a:extLst>
          </p:cNvPr>
          <p:cNvCxnSpPr/>
          <p:nvPr/>
        </p:nvCxnSpPr>
        <p:spPr>
          <a:xfrm flipV="1">
            <a:off x="3543959" y="3982535"/>
            <a:ext cx="0" cy="684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A6D78FA-DF9E-4D57-8751-5C6CC1D4C319}"/>
              </a:ext>
            </a:extLst>
          </p:cNvPr>
          <p:cNvCxnSpPr>
            <a:cxnSpLocks/>
          </p:cNvCxnSpPr>
          <p:nvPr/>
        </p:nvCxnSpPr>
        <p:spPr>
          <a:xfrm rot="16200000" flipH="1" flipV="1">
            <a:off x="3759959" y="4450109"/>
            <a:ext cx="0" cy="43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85BDAEA-3470-4D86-85C5-8F7EBD522590}"/>
              </a:ext>
            </a:extLst>
          </p:cNvPr>
          <p:cNvCxnSpPr>
            <a:cxnSpLocks/>
          </p:cNvCxnSpPr>
          <p:nvPr/>
        </p:nvCxnSpPr>
        <p:spPr>
          <a:xfrm flipV="1">
            <a:off x="3991948" y="4666109"/>
            <a:ext cx="0" cy="360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83D4592-2E60-4699-B1CD-4FFE4F15393D}"/>
              </a:ext>
            </a:extLst>
          </p:cNvPr>
          <p:cNvCxnSpPr>
            <a:cxnSpLocks/>
          </p:cNvCxnSpPr>
          <p:nvPr/>
        </p:nvCxnSpPr>
        <p:spPr>
          <a:xfrm rot="16200000" flipH="1" flipV="1">
            <a:off x="4855948" y="4157530"/>
            <a:ext cx="0" cy="1728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8B05E90-B1B7-4A93-9CCE-BAF86B1ADE37}"/>
              </a:ext>
            </a:extLst>
          </p:cNvPr>
          <p:cNvCxnSpPr>
            <a:cxnSpLocks/>
          </p:cNvCxnSpPr>
          <p:nvPr/>
        </p:nvCxnSpPr>
        <p:spPr>
          <a:xfrm flipV="1">
            <a:off x="5737137" y="4666109"/>
            <a:ext cx="0" cy="360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783DF84-A855-422C-873E-7E0ADE8A226B}"/>
              </a:ext>
            </a:extLst>
          </p:cNvPr>
          <p:cNvCxnSpPr>
            <a:cxnSpLocks/>
          </p:cNvCxnSpPr>
          <p:nvPr/>
        </p:nvCxnSpPr>
        <p:spPr>
          <a:xfrm rot="16200000" flipH="1" flipV="1">
            <a:off x="5935948" y="4452399"/>
            <a:ext cx="0" cy="43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2B09A54-6D97-4D69-B3D9-FB12EDE81CD8}"/>
              </a:ext>
            </a:extLst>
          </p:cNvPr>
          <p:cNvCxnSpPr>
            <a:cxnSpLocks/>
          </p:cNvCxnSpPr>
          <p:nvPr/>
        </p:nvCxnSpPr>
        <p:spPr>
          <a:xfrm flipV="1">
            <a:off x="6139591" y="4324472"/>
            <a:ext cx="0" cy="360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B111BAA-A161-413C-9243-26D1D205F26F}"/>
              </a:ext>
            </a:extLst>
          </p:cNvPr>
          <p:cNvCxnSpPr>
            <a:cxnSpLocks/>
          </p:cNvCxnSpPr>
          <p:nvPr/>
        </p:nvCxnSpPr>
        <p:spPr>
          <a:xfrm rot="16200000" flipH="1" flipV="1">
            <a:off x="7003591" y="3474601"/>
            <a:ext cx="0" cy="1728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B57894A-8867-49F2-A699-4A18A8878203}"/>
              </a:ext>
            </a:extLst>
          </p:cNvPr>
          <p:cNvCxnSpPr>
            <a:cxnSpLocks/>
          </p:cNvCxnSpPr>
          <p:nvPr/>
        </p:nvCxnSpPr>
        <p:spPr>
          <a:xfrm flipV="1">
            <a:off x="7861298" y="4336711"/>
            <a:ext cx="0" cy="324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117A7E1-0686-4FE6-B0A6-92707337990F}"/>
              </a:ext>
            </a:extLst>
          </p:cNvPr>
          <p:cNvCxnSpPr>
            <a:cxnSpLocks/>
          </p:cNvCxnSpPr>
          <p:nvPr/>
        </p:nvCxnSpPr>
        <p:spPr>
          <a:xfrm rot="16200000" flipH="1" flipV="1">
            <a:off x="8095298" y="4425701"/>
            <a:ext cx="0" cy="468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6FA12AD-DAB6-4432-921C-DA1FEFFBE70F}"/>
              </a:ext>
            </a:extLst>
          </p:cNvPr>
          <p:cNvCxnSpPr/>
          <p:nvPr/>
        </p:nvCxnSpPr>
        <p:spPr>
          <a:xfrm>
            <a:off x="973979" y="4674914"/>
            <a:ext cx="8464865" cy="0"/>
          </a:xfrm>
          <a:prstGeom prst="line">
            <a:avLst/>
          </a:prstGeom>
          <a:ln w="1905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12D1E86-39AF-40B8-980D-94CFC747AD33}"/>
              </a:ext>
            </a:extLst>
          </p:cNvPr>
          <p:cNvCxnSpPr/>
          <p:nvPr/>
        </p:nvCxnSpPr>
        <p:spPr>
          <a:xfrm>
            <a:off x="973980" y="5021529"/>
            <a:ext cx="8464865" cy="0"/>
          </a:xfrm>
          <a:prstGeom prst="line">
            <a:avLst/>
          </a:prstGeom>
          <a:ln w="1905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AC88309-7786-4B9D-A2BA-8951F1711E8D}"/>
              </a:ext>
            </a:extLst>
          </p:cNvPr>
          <p:cNvCxnSpPr/>
          <p:nvPr/>
        </p:nvCxnSpPr>
        <p:spPr>
          <a:xfrm>
            <a:off x="973978" y="4333949"/>
            <a:ext cx="8464865" cy="0"/>
          </a:xfrm>
          <a:prstGeom prst="line">
            <a:avLst/>
          </a:prstGeom>
          <a:ln w="1905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16B0FD0-209B-4BE8-824D-CF7DD2F33C45}"/>
              </a:ext>
            </a:extLst>
          </p:cNvPr>
          <p:cNvCxnSpPr/>
          <p:nvPr/>
        </p:nvCxnSpPr>
        <p:spPr>
          <a:xfrm>
            <a:off x="973977" y="3995738"/>
            <a:ext cx="8464865" cy="0"/>
          </a:xfrm>
          <a:prstGeom prst="line">
            <a:avLst/>
          </a:prstGeom>
          <a:ln w="1905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49E0655-CF3A-47C4-AFE3-D58DC8AE7D27}"/>
              </a:ext>
            </a:extLst>
          </p:cNvPr>
          <p:cNvCxnSpPr/>
          <p:nvPr/>
        </p:nvCxnSpPr>
        <p:spPr>
          <a:xfrm flipV="1">
            <a:off x="8330369" y="4649795"/>
            <a:ext cx="0" cy="10053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对话气泡: 圆角矩形 29">
            <a:extLst>
              <a:ext uri="{FF2B5EF4-FFF2-40B4-BE49-F238E27FC236}">
                <a16:creationId xmlns:a16="http://schemas.microsoft.com/office/drawing/2014/main" id="{C0E25021-7709-404D-935E-4713A41ED28E}"/>
              </a:ext>
            </a:extLst>
          </p:cNvPr>
          <p:cNvSpPr/>
          <p:nvPr/>
        </p:nvSpPr>
        <p:spPr>
          <a:xfrm>
            <a:off x="1316281" y="3367332"/>
            <a:ext cx="1007295" cy="489352"/>
          </a:xfrm>
          <a:prstGeom prst="wedgeRoundRectCallout">
            <a:avLst>
              <a:gd name="adj1" fmla="val -4003"/>
              <a:gd name="adj2" fmla="val 11791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3400"/>
              </a:lnSpc>
            </a:pPr>
            <a:r>
              <a:rPr lang="en-US" altLang="zh-CN" sz="2600" dirty="0">
                <a:solidFill>
                  <a:prstClr val="black"/>
                </a:solidFill>
                <a:latin typeface="微软雅黑" panose="020B0503020204020204" pitchFamily="34" charset="-122"/>
                <a:ea typeface="微软雅黑" panose="020B0503020204020204" pitchFamily="34" charset="-122"/>
              </a:rPr>
              <a:t>D&gt;B</a:t>
            </a:r>
          </a:p>
        </p:txBody>
      </p:sp>
      <p:sp>
        <p:nvSpPr>
          <p:cNvPr id="31" name="对话气泡: 圆角矩形 30">
            <a:extLst>
              <a:ext uri="{FF2B5EF4-FFF2-40B4-BE49-F238E27FC236}">
                <a16:creationId xmlns:a16="http://schemas.microsoft.com/office/drawing/2014/main" id="{FDBEFDD4-0AAA-477D-BB28-2047E65A88FF}"/>
              </a:ext>
            </a:extLst>
          </p:cNvPr>
          <p:cNvSpPr/>
          <p:nvPr/>
        </p:nvSpPr>
        <p:spPr>
          <a:xfrm>
            <a:off x="2833261" y="2998522"/>
            <a:ext cx="1158687" cy="468111"/>
          </a:xfrm>
          <a:prstGeom prst="wedgeRoundRectCallout">
            <a:avLst>
              <a:gd name="adj1" fmla="val 8794"/>
              <a:gd name="adj2" fmla="val 15486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3400"/>
              </a:lnSpc>
            </a:pPr>
            <a:r>
              <a:rPr lang="en-US" altLang="zh-CN" sz="2600" dirty="0">
                <a:solidFill>
                  <a:prstClr val="black"/>
                </a:solidFill>
                <a:latin typeface="微软雅黑" panose="020B0503020204020204" pitchFamily="34" charset="-122"/>
                <a:ea typeface="微软雅黑" panose="020B0503020204020204" pitchFamily="34" charset="-122"/>
              </a:rPr>
              <a:t>D</a:t>
            </a:r>
            <a:r>
              <a:rPr lang="zh-CN" altLang="en-US" sz="2600" dirty="0">
                <a:solidFill>
                  <a:prstClr val="black"/>
                </a:solidFill>
                <a:latin typeface="微软雅黑" panose="020B0503020204020204" pitchFamily="34" charset="-122"/>
                <a:ea typeface="微软雅黑" panose="020B0503020204020204" pitchFamily="34" charset="-122"/>
              </a:rPr>
              <a:t>完成</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32" name="对话气泡: 圆角矩形 31">
            <a:extLst>
              <a:ext uri="{FF2B5EF4-FFF2-40B4-BE49-F238E27FC236}">
                <a16:creationId xmlns:a16="http://schemas.microsoft.com/office/drawing/2014/main" id="{6D8BB0A5-C82C-4E40-967E-1CBE9B4EF67C}"/>
              </a:ext>
            </a:extLst>
          </p:cNvPr>
          <p:cNvSpPr/>
          <p:nvPr/>
        </p:nvSpPr>
        <p:spPr>
          <a:xfrm>
            <a:off x="3975959" y="3474698"/>
            <a:ext cx="1007294" cy="468110"/>
          </a:xfrm>
          <a:prstGeom prst="wedgeRoundRectCallout">
            <a:avLst>
              <a:gd name="adj1" fmla="val -46130"/>
              <a:gd name="adj2" fmla="val 19182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3400"/>
              </a:lnSpc>
            </a:pPr>
            <a:r>
              <a:rPr lang="en-US" altLang="zh-CN" sz="2600" dirty="0">
                <a:solidFill>
                  <a:prstClr val="black"/>
                </a:solidFill>
                <a:latin typeface="微软雅黑" panose="020B0503020204020204" pitchFamily="34" charset="-122"/>
                <a:ea typeface="微软雅黑" panose="020B0503020204020204" pitchFamily="34" charset="-122"/>
              </a:rPr>
              <a:t>A&gt;B</a:t>
            </a:r>
          </a:p>
        </p:txBody>
      </p:sp>
      <p:sp>
        <p:nvSpPr>
          <p:cNvPr id="33" name="对话气泡: 圆角矩形 32">
            <a:extLst>
              <a:ext uri="{FF2B5EF4-FFF2-40B4-BE49-F238E27FC236}">
                <a16:creationId xmlns:a16="http://schemas.microsoft.com/office/drawing/2014/main" id="{7D887760-F519-45F5-98EA-F51DFA92749C}"/>
              </a:ext>
            </a:extLst>
          </p:cNvPr>
          <p:cNvSpPr/>
          <p:nvPr/>
        </p:nvSpPr>
        <p:spPr>
          <a:xfrm>
            <a:off x="5122284" y="3352943"/>
            <a:ext cx="1158687" cy="468111"/>
          </a:xfrm>
          <a:prstGeom prst="wedgeRoundRectCallout">
            <a:avLst>
              <a:gd name="adj1" fmla="val -2936"/>
              <a:gd name="adj2" fmla="val 21558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3400"/>
              </a:lnSpc>
            </a:pPr>
            <a:r>
              <a:rPr lang="en-US" altLang="zh-CN" sz="2600" dirty="0">
                <a:solidFill>
                  <a:prstClr val="black"/>
                </a:solidFill>
                <a:latin typeface="微软雅黑" panose="020B0503020204020204" pitchFamily="34" charset="-122"/>
                <a:ea typeface="微软雅黑" panose="020B0503020204020204" pitchFamily="34" charset="-122"/>
              </a:rPr>
              <a:t>A</a:t>
            </a:r>
            <a:r>
              <a:rPr lang="zh-CN" altLang="en-US" sz="2600" dirty="0">
                <a:solidFill>
                  <a:prstClr val="black"/>
                </a:solidFill>
                <a:latin typeface="微软雅黑" panose="020B0503020204020204" pitchFamily="34" charset="-122"/>
                <a:ea typeface="微软雅黑" panose="020B0503020204020204" pitchFamily="34" charset="-122"/>
              </a:rPr>
              <a:t>完成</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35" name="对话气泡: 圆角矩形 34">
            <a:extLst>
              <a:ext uri="{FF2B5EF4-FFF2-40B4-BE49-F238E27FC236}">
                <a16:creationId xmlns:a16="http://schemas.microsoft.com/office/drawing/2014/main" id="{8AA7D5A2-F4B1-4366-B29F-BE5489079939}"/>
              </a:ext>
            </a:extLst>
          </p:cNvPr>
          <p:cNvSpPr/>
          <p:nvPr/>
        </p:nvSpPr>
        <p:spPr>
          <a:xfrm>
            <a:off x="6509346" y="3343306"/>
            <a:ext cx="901961" cy="468110"/>
          </a:xfrm>
          <a:prstGeom prst="wedgeRoundRectCallout">
            <a:avLst>
              <a:gd name="adj1" fmla="val -86874"/>
              <a:gd name="adj2" fmla="val 19974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3400"/>
              </a:lnSpc>
            </a:pPr>
            <a:r>
              <a:rPr lang="en-US" altLang="zh-CN" sz="2600" dirty="0">
                <a:solidFill>
                  <a:prstClr val="black"/>
                </a:solidFill>
                <a:latin typeface="微软雅黑" panose="020B0503020204020204" pitchFamily="34" charset="-122"/>
                <a:ea typeface="微软雅黑" panose="020B0503020204020204" pitchFamily="34" charset="-122"/>
              </a:rPr>
              <a:t>C&gt;B</a:t>
            </a:r>
          </a:p>
        </p:txBody>
      </p:sp>
      <p:sp>
        <p:nvSpPr>
          <p:cNvPr id="36" name="对话气泡: 圆角矩形 35">
            <a:extLst>
              <a:ext uri="{FF2B5EF4-FFF2-40B4-BE49-F238E27FC236}">
                <a16:creationId xmlns:a16="http://schemas.microsoft.com/office/drawing/2014/main" id="{9B660A0C-B4F6-485E-AC39-ED503E369A04}"/>
              </a:ext>
            </a:extLst>
          </p:cNvPr>
          <p:cNvSpPr/>
          <p:nvPr/>
        </p:nvSpPr>
        <p:spPr>
          <a:xfrm>
            <a:off x="7773722" y="3356459"/>
            <a:ext cx="1158687" cy="468111"/>
          </a:xfrm>
          <a:prstGeom prst="wedgeRoundRectCallout">
            <a:avLst>
              <a:gd name="adj1" fmla="val -40262"/>
              <a:gd name="adj2" fmla="val 15222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3400"/>
              </a:lnSpc>
            </a:pPr>
            <a:r>
              <a:rPr lang="en-US" altLang="zh-CN" sz="2600" dirty="0">
                <a:solidFill>
                  <a:prstClr val="black"/>
                </a:solidFill>
                <a:latin typeface="微软雅黑" panose="020B0503020204020204" pitchFamily="34" charset="-122"/>
                <a:ea typeface="微软雅黑" panose="020B0503020204020204" pitchFamily="34" charset="-122"/>
              </a:rPr>
              <a:t>C</a:t>
            </a:r>
            <a:r>
              <a:rPr lang="zh-CN" altLang="en-US" sz="2600" dirty="0">
                <a:solidFill>
                  <a:prstClr val="black"/>
                </a:solidFill>
                <a:latin typeface="微软雅黑" panose="020B0503020204020204" pitchFamily="34" charset="-122"/>
                <a:ea typeface="微软雅黑" panose="020B0503020204020204" pitchFamily="34" charset="-122"/>
              </a:rPr>
              <a:t>完成</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37" name="对话气泡: 圆角矩形 36">
            <a:extLst>
              <a:ext uri="{FF2B5EF4-FFF2-40B4-BE49-F238E27FC236}">
                <a16:creationId xmlns:a16="http://schemas.microsoft.com/office/drawing/2014/main" id="{EC8303FA-AA24-4B71-A563-2693E15BCC0D}"/>
              </a:ext>
            </a:extLst>
          </p:cNvPr>
          <p:cNvSpPr/>
          <p:nvPr/>
        </p:nvSpPr>
        <p:spPr>
          <a:xfrm>
            <a:off x="9083502" y="3369639"/>
            <a:ext cx="1158687" cy="468111"/>
          </a:xfrm>
          <a:prstGeom prst="wedgeRoundRectCallout">
            <a:avLst>
              <a:gd name="adj1" fmla="val -110647"/>
              <a:gd name="adj2" fmla="val 22614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3400"/>
              </a:lnSpc>
            </a:pPr>
            <a:r>
              <a:rPr lang="en-US" altLang="zh-CN" sz="2600" dirty="0">
                <a:solidFill>
                  <a:prstClr val="black"/>
                </a:solidFill>
                <a:latin typeface="微软雅黑" panose="020B0503020204020204" pitchFamily="34" charset="-122"/>
                <a:ea typeface="微软雅黑" panose="020B0503020204020204" pitchFamily="34" charset="-122"/>
              </a:rPr>
              <a:t>B</a:t>
            </a:r>
            <a:r>
              <a:rPr lang="zh-CN" altLang="en-US" sz="2600" dirty="0">
                <a:solidFill>
                  <a:prstClr val="black"/>
                </a:solidFill>
                <a:latin typeface="微软雅黑" panose="020B0503020204020204" pitchFamily="34" charset="-122"/>
                <a:ea typeface="微软雅黑" panose="020B0503020204020204" pitchFamily="34" charset="-122"/>
              </a:rPr>
              <a:t>完成</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8259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par>
                                <p:cTn id="22" presetID="22" presetClass="entr" presetSubtype="8"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par>
                                <p:cTn id="25" presetID="22" presetClass="entr" presetSubtype="8"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par>
                                <p:cTn id="28" presetID="22" presetClass="entr" presetSubtype="8"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down)">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up)">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wipe(left)">
                                      <p:cBhvr>
                                        <p:cTn id="70" dur="5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wipe(up)">
                                      <p:cBhvr>
                                        <p:cTn id="80" dur="500"/>
                                        <p:tgtEl>
                                          <p:spTgt spid="1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left)">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wipe(down)">
                                      <p:cBhvr>
                                        <p:cTn id="95" dur="500"/>
                                        <p:tgtEl>
                                          <p:spTgt spid="18"/>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wipe(left)">
                                      <p:cBhvr>
                                        <p:cTn id="100" dur="500"/>
                                        <p:tgtEl>
                                          <p:spTgt spid="1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500"/>
                                        <p:tgtEl>
                                          <p:spTgt spid="35"/>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20"/>
                                        </p:tgtEl>
                                        <p:attrNameLst>
                                          <p:attrName>style.visibility</p:attrName>
                                        </p:attrNameLst>
                                      </p:cBhvr>
                                      <p:to>
                                        <p:strVal val="visible"/>
                                      </p:to>
                                    </p:set>
                                    <p:animEffect transition="in" filter="wipe(down)">
                                      <p:cBhvr>
                                        <p:cTn id="110" dur="500"/>
                                        <p:tgtEl>
                                          <p:spTgt spid="20"/>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21"/>
                                        </p:tgtEl>
                                        <p:attrNameLst>
                                          <p:attrName>style.visibility</p:attrName>
                                        </p:attrNameLst>
                                      </p:cBhvr>
                                      <p:to>
                                        <p:strVal val="visible"/>
                                      </p:to>
                                    </p:set>
                                    <p:animEffect transition="in" filter="wipe(left)">
                                      <p:cBhvr>
                                        <p:cTn id="115" dur="500"/>
                                        <p:tgtEl>
                                          <p:spTgt spid="21"/>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500"/>
                                        <p:tgtEl>
                                          <p:spTgt spid="36"/>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nodeType="clickEffect">
                                  <p:stCondLst>
                                    <p:cond delay="0"/>
                                  </p:stCondLst>
                                  <p:childTnLst>
                                    <p:set>
                                      <p:cBhvr>
                                        <p:cTn id="124" dur="1" fill="hold">
                                          <p:stCondLst>
                                            <p:cond delay="0"/>
                                          </p:stCondLst>
                                        </p:cTn>
                                        <p:tgtEl>
                                          <p:spTgt spid="22"/>
                                        </p:tgtEl>
                                        <p:attrNameLst>
                                          <p:attrName>style.visibility</p:attrName>
                                        </p:attrNameLst>
                                      </p:cBhvr>
                                      <p:to>
                                        <p:strVal val="visible"/>
                                      </p:to>
                                    </p:set>
                                    <p:animEffect transition="in" filter="wipe(up)">
                                      <p:cBhvr>
                                        <p:cTn id="125" dur="500"/>
                                        <p:tgtEl>
                                          <p:spTgt spid="22"/>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23"/>
                                        </p:tgtEl>
                                        <p:attrNameLst>
                                          <p:attrName>style.visibility</p:attrName>
                                        </p:attrNameLst>
                                      </p:cBhvr>
                                      <p:to>
                                        <p:strVal val="visible"/>
                                      </p:to>
                                    </p:set>
                                    <p:animEffect transition="in" filter="wipe(left)">
                                      <p:cBhvr>
                                        <p:cTn id="130" dur="500"/>
                                        <p:tgtEl>
                                          <p:spTgt spid="23"/>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fade">
                                      <p:cBhvr>
                                        <p:cTn id="135" dur="500"/>
                                        <p:tgtEl>
                                          <p:spTgt spid="37"/>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1" fill="hold" nodeType="clickEffect">
                                  <p:stCondLst>
                                    <p:cond delay="0"/>
                                  </p:stCondLst>
                                  <p:childTnLst>
                                    <p:set>
                                      <p:cBhvr>
                                        <p:cTn id="139" dur="1" fill="hold">
                                          <p:stCondLst>
                                            <p:cond delay="0"/>
                                          </p:stCondLst>
                                        </p:cTn>
                                        <p:tgtEl>
                                          <p:spTgt spid="24"/>
                                        </p:tgtEl>
                                        <p:attrNameLst>
                                          <p:attrName>style.visibility</p:attrName>
                                        </p:attrNameLst>
                                      </p:cBhvr>
                                      <p:to>
                                        <p:strVal val="visible"/>
                                      </p:to>
                                    </p:set>
                                    <p:animEffect transition="in" filter="wipe(up)">
                                      <p:cBhvr>
                                        <p:cTn id="1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30" grpId="0" animBg="1"/>
      <p:bldP spid="31" grpId="0" animBg="1"/>
      <p:bldP spid="32" grpId="0" animBg="1"/>
      <p:bldP spid="33" grpId="0" animBg="1"/>
      <p:bldP spid="35" grpId="0" animBg="1"/>
      <p:bldP spid="36" grpId="0" animBg="1"/>
      <p:bldP spid="3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0F03D3D2-0B80-4445-AFAB-51DAECA3ABC3}"/>
              </a:ext>
            </a:extLst>
          </p:cNvPr>
          <p:cNvPicPr>
            <a:picLocks noChangeAspect="1"/>
          </p:cNvPicPr>
          <p:nvPr/>
        </p:nvPicPr>
        <p:blipFill>
          <a:blip r:embed="rId3"/>
          <a:stretch>
            <a:fillRect/>
          </a:stretch>
        </p:blipFill>
        <p:spPr>
          <a:xfrm>
            <a:off x="327174" y="0"/>
            <a:ext cx="11537651" cy="6858000"/>
          </a:xfrm>
          <a:prstGeom prst="rect">
            <a:avLst/>
          </a:prstGeom>
        </p:spPr>
      </p:pic>
      <p:sp>
        <p:nvSpPr>
          <p:cNvPr id="6" name="文本框 5">
            <a:extLst>
              <a:ext uri="{FF2B5EF4-FFF2-40B4-BE49-F238E27FC236}">
                <a16:creationId xmlns:a16="http://schemas.microsoft.com/office/drawing/2014/main" id="{916E28C2-3817-4627-A490-EBEAC38915F5}"/>
              </a:ext>
            </a:extLst>
          </p:cNvPr>
          <p:cNvSpPr txBox="1"/>
          <p:nvPr/>
        </p:nvSpPr>
        <p:spPr>
          <a:xfrm>
            <a:off x="4097552" y="0"/>
            <a:ext cx="7767273"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中断系统小结</a:t>
            </a:r>
          </a:p>
        </p:txBody>
      </p:sp>
    </p:spTree>
    <p:extLst>
      <p:ext uri="{BB962C8B-B14F-4D97-AF65-F5344CB8AC3E}">
        <p14:creationId xmlns:p14="http://schemas.microsoft.com/office/powerpoint/2010/main" val="38709076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2212363" y="0"/>
            <a:ext cx="7767273"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程序中断方式基本</a:t>
            </a:r>
            <a:r>
              <a:rPr lang="en-US" altLang="zh-CN" sz="3200" dirty="0">
                <a:latin typeface="微软雅黑" panose="020B0503020204020204" pitchFamily="34" charset="-122"/>
                <a:ea typeface="微软雅黑" panose="020B0503020204020204" pitchFamily="34" charset="-122"/>
              </a:rPr>
              <a:t>I/O</a:t>
            </a:r>
            <a:r>
              <a:rPr lang="zh-CN" altLang="en-US" sz="3200" dirty="0">
                <a:latin typeface="微软雅黑" panose="020B0503020204020204" pitchFamily="34" charset="-122"/>
                <a:ea typeface="微软雅黑" panose="020B0503020204020204" pitchFamily="34" charset="-122"/>
              </a:rPr>
              <a:t>接口</a:t>
            </a:r>
          </a:p>
        </p:txBody>
      </p:sp>
      <p:sp>
        <p:nvSpPr>
          <p:cNvPr id="4" name="内容占位符 2">
            <a:extLst>
              <a:ext uri="{FF2B5EF4-FFF2-40B4-BE49-F238E27FC236}">
                <a16:creationId xmlns:a16="http://schemas.microsoft.com/office/drawing/2014/main" id="{B6C34C2D-D7BF-47C6-A71F-10E83C05C8A9}"/>
              </a:ext>
            </a:extLst>
          </p:cNvPr>
          <p:cNvSpPr>
            <a:spLocks noGrp="1"/>
          </p:cNvSpPr>
          <p:nvPr>
            <p:ph idx="1"/>
          </p:nvPr>
        </p:nvSpPr>
        <p:spPr>
          <a:xfrm>
            <a:off x="296563" y="740060"/>
            <a:ext cx="11627708" cy="5623670"/>
          </a:xfrm>
        </p:spPr>
        <p:txBody>
          <a:bodyPr>
            <a:noAutofit/>
          </a:bodyPr>
          <a:lstStyle/>
          <a:p>
            <a:pPr marL="0" indent="0">
              <a:lnSpc>
                <a:spcPts val="4000"/>
              </a:lnSpc>
              <a:buNone/>
            </a:pPr>
            <a:r>
              <a:rPr lang="zh-CN" altLang="en-US" sz="2600" dirty="0">
                <a:latin typeface="微软雅黑" panose="020B0503020204020204" pitchFamily="34" charset="-122"/>
                <a:ea typeface="微软雅黑" panose="020B0503020204020204" pitchFamily="34" charset="-122"/>
              </a:rPr>
              <a:t>各触发器的具体功能：</a:t>
            </a:r>
            <a:endParaRPr lang="en-US" altLang="zh-CN" sz="2600" dirty="0">
              <a:latin typeface="微软雅黑" panose="020B0503020204020204" pitchFamily="34" charset="-122"/>
              <a:ea typeface="微软雅黑" panose="020B0503020204020204" pitchFamily="34" charset="-122"/>
            </a:endParaRPr>
          </a:p>
          <a:p>
            <a:pPr marL="457200" lvl="1" indent="0">
              <a:lnSpc>
                <a:spcPts val="4000"/>
              </a:lnSpc>
              <a:buNone/>
            </a:pPr>
            <a:r>
              <a:rPr lang="zh-CN" altLang="en-US" sz="2600" b="1" dirty="0">
                <a:latin typeface="微软雅黑" panose="020B0503020204020204" pitchFamily="34" charset="-122"/>
                <a:ea typeface="微软雅黑" panose="020B0503020204020204" pitchFamily="34" charset="-122"/>
              </a:rPr>
              <a:t>准备就绪触发器</a:t>
            </a:r>
            <a:r>
              <a:rPr lang="en-US" altLang="zh-CN" sz="2600" b="1" dirty="0">
                <a:latin typeface="微软雅黑" panose="020B0503020204020204" pitchFamily="34" charset="-122"/>
                <a:ea typeface="微软雅黑" panose="020B0503020204020204" pitchFamily="34" charset="-122"/>
              </a:rPr>
              <a:t>RD</a:t>
            </a:r>
            <a:r>
              <a:rPr lang="zh-CN" altLang="en-US" sz="2600" dirty="0">
                <a:latin typeface="微软雅黑" panose="020B0503020204020204" pitchFamily="34" charset="-122"/>
                <a:ea typeface="微软雅黑" panose="020B0503020204020204" pitchFamily="34" charset="-122"/>
              </a:rPr>
              <a:t>：一旦设备准备好一次数据的接收或发送，便发出一个设备动作完毕信号，使</a:t>
            </a:r>
            <a:r>
              <a:rPr lang="en-US" altLang="zh-CN" sz="2600" dirty="0">
                <a:latin typeface="微软雅黑" panose="020B0503020204020204" pitchFamily="34" charset="-122"/>
                <a:ea typeface="微软雅黑" panose="020B0503020204020204" pitchFamily="34" charset="-122"/>
              </a:rPr>
              <a:t>RD</a:t>
            </a:r>
            <a:r>
              <a:rPr lang="zh-CN" altLang="en-US" sz="2600" dirty="0">
                <a:latin typeface="微软雅黑" panose="020B0503020204020204" pitchFamily="34" charset="-122"/>
                <a:ea typeface="微软雅黑" panose="020B0503020204020204" pitchFamily="34" charset="-122"/>
              </a:rPr>
              <a:t>标志置</a:t>
            </a:r>
            <a:r>
              <a:rPr lang="en-US" altLang="zh-CN" sz="2600" dirty="0">
                <a:latin typeface="微软雅黑" panose="020B0503020204020204" pitchFamily="34" charset="-122"/>
                <a:ea typeface="微软雅黑" panose="020B0503020204020204" pitchFamily="34" charset="-122"/>
              </a:rPr>
              <a:t>1</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a:p>
            <a:pPr marL="457200" lvl="1" indent="0">
              <a:lnSpc>
                <a:spcPts val="4000"/>
              </a:lnSpc>
              <a:buNone/>
            </a:pPr>
            <a:r>
              <a:rPr lang="zh-CN" altLang="en-US" sz="2600" b="1" dirty="0">
                <a:latin typeface="微软雅黑" panose="020B0503020204020204" pitchFamily="34" charset="-122"/>
                <a:ea typeface="微软雅黑" panose="020B0503020204020204" pitchFamily="34" charset="-122"/>
              </a:rPr>
              <a:t>允许中断触发器</a:t>
            </a:r>
            <a:r>
              <a:rPr lang="en-US" altLang="zh-CN" sz="2600" b="1" dirty="0">
                <a:latin typeface="微软雅黑" panose="020B0503020204020204" pitchFamily="34" charset="-122"/>
                <a:ea typeface="微软雅黑" panose="020B0503020204020204" pitchFamily="34" charset="-122"/>
              </a:rPr>
              <a:t>EI</a:t>
            </a:r>
            <a:r>
              <a:rPr lang="zh-CN" altLang="en-US" sz="2600" dirty="0">
                <a:latin typeface="微软雅黑" panose="020B0503020204020204" pitchFamily="34" charset="-122"/>
                <a:ea typeface="微软雅黑" panose="020B0503020204020204" pitchFamily="34" charset="-122"/>
              </a:rPr>
              <a:t>：可用指令置位，</a:t>
            </a:r>
            <a:r>
              <a:rPr lang="en-US" altLang="zh-CN" sz="2600" dirty="0">
                <a:latin typeface="微软雅黑" panose="020B0503020204020204" pitchFamily="34" charset="-122"/>
                <a:ea typeface="微软雅黑" panose="020B0503020204020204" pitchFamily="34" charset="-122"/>
              </a:rPr>
              <a:t>EI</a:t>
            </a:r>
            <a:r>
              <a:rPr lang="zh-CN" altLang="en-US" sz="2600" dirty="0">
                <a:latin typeface="微软雅黑" panose="020B0503020204020204" pitchFamily="34" charset="-122"/>
                <a:ea typeface="微软雅黑" panose="020B0503020204020204" pitchFamily="34" charset="-122"/>
              </a:rPr>
              <a:t>为</a:t>
            </a:r>
            <a:r>
              <a:rPr lang="en-US" altLang="zh-CN" sz="2600" dirty="0">
                <a:latin typeface="微软雅黑" panose="020B0503020204020204" pitchFamily="34" charset="-122"/>
                <a:ea typeface="微软雅黑" panose="020B0503020204020204" pitchFamily="34" charset="-122"/>
              </a:rPr>
              <a:t>1</a:t>
            </a:r>
            <a:r>
              <a:rPr lang="zh-CN" altLang="en-US" sz="2600" dirty="0">
                <a:latin typeface="微软雅黑" panose="020B0503020204020204" pitchFamily="34" charset="-122"/>
                <a:ea typeface="微软雅黑" panose="020B0503020204020204" pitchFamily="34" charset="-122"/>
              </a:rPr>
              <a:t>时，设备可以向</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发中断请求，</a:t>
            </a:r>
            <a:r>
              <a:rPr lang="en-US" altLang="zh-CN" sz="2600" dirty="0">
                <a:latin typeface="微软雅黑" panose="020B0503020204020204" pitchFamily="34" charset="-122"/>
                <a:ea typeface="微软雅黑" panose="020B0503020204020204" pitchFamily="34" charset="-122"/>
              </a:rPr>
              <a:t>EI</a:t>
            </a:r>
            <a:r>
              <a:rPr lang="zh-CN" altLang="en-US" sz="2600" dirty="0">
                <a:latin typeface="微软雅黑" panose="020B0503020204020204" pitchFamily="34" charset="-122"/>
                <a:ea typeface="微软雅黑" panose="020B0503020204020204" pitchFamily="34" charset="-122"/>
              </a:rPr>
              <a:t>为</a:t>
            </a:r>
            <a:r>
              <a:rPr lang="en-US" altLang="zh-CN" sz="2600" dirty="0">
                <a:latin typeface="微软雅黑" panose="020B0503020204020204" pitchFamily="34" charset="-122"/>
                <a:ea typeface="微软雅黑" panose="020B0503020204020204" pitchFamily="34" charset="-122"/>
              </a:rPr>
              <a:t>0</a:t>
            </a:r>
            <a:r>
              <a:rPr lang="zh-CN" altLang="en-US" sz="2600" dirty="0">
                <a:latin typeface="微软雅黑" panose="020B0503020204020204" pitchFamily="34" charset="-122"/>
                <a:ea typeface="微软雅黑" panose="020B0503020204020204" pitchFamily="34" charset="-122"/>
              </a:rPr>
              <a:t>时，不能向</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发中断请求，设置</a:t>
            </a:r>
            <a:r>
              <a:rPr lang="en-US" altLang="zh-CN" sz="2600" dirty="0">
                <a:latin typeface="微软雅黑" panose="020B0503020204020204" pitchFamily="34" charset="-122"/>
                <a:ea typeface="微软雅黑" panose="020B0503020204020204" pitchFamily="34" charset="-122"/>
              </a:rPr>
              <a:t>EI</a:t>
            </a:r>
            <a:r>
              <a:rPr lang="zh-CN" altLang="en-US" sz="2600" dirty="0">
                <a:latin typeface="微软雅黑" panose="020B0503020204020204" pitchFamily="34" charset="-122"/>
                <a:ea typeface="微软雅黑" panose="020B0503020204020204" pitchFamily="34" charset="-122"/>
              </a:rPr>
              <a:t>标志位，可以通过软件来控制是否允许某设备发出中断请求。</a:t>
            </a:r>
          </a:p>
          <a:p>
            <a:pPr marL="457200" lvl="1" indent="0">
              <a:lnSpc>
                <a:spcPts val="4000"/>
              </a:lnSpc>
              <a:buNone/>
            </a:pPr>
            <a:r>
              <a:rPr lang="zh-CN" altLang="en-US" sz="2600" b="1" dirty="0">
                <a:latin typeface="微软雅黑" panose="020B0503020204020204" pitchFamily="34" charset="-122"/>
                <a:ea typeface="微软雅黑" panose="020B0503020204020204" pitchFamily="34" charset="-122"/>
              </a:rPr>
              <a:t>中断请求触发器</a:t>
            </a:r>
            <a:r>
              <a:rPr lang="en-US" altLang="zh-CN" sz="2600" b="1" dirty="0">
                <a:latin typeface="微软雅黑" panose="020B0503020204020204" pitchFamily="34" charset="-122"/>
                <a:ea typeface="微软雅黑" panose="020B0503020204020204" pitchFamily="34" charset="-122"/>
              </a:rPr>
              <a:t>IR</a:t>
            </a:r>
            <a:r>
              <a:rPr lang="zh-CN" altLang="en-US" sz="2600" dirty="0">
                <a:latin typeface="微软雅黑" panose="020B0503020204020204" pitchFamily="34" charset="-122"/>
                <a:ea typeface="微软雅黑" panose="020B0503020204020204" pitchFamily="34" charset="-122"/>
              </a:rPr>
              <a:t>：暂存设备发出的中断请求信号，当</a:t>
            </a:r>
            <a:r>
              <a:rPr lang="en-US" altLang="zh-CN" sz="2600" dirty="0">
                <a:latin typeface="微软雅黑" panose="020B0503020204020204" pitchFamily="34" charset="-122"/>
                <a:ea typeface="微软雅黑" panose="020B0503020204020204" pitchFamily="34" charset="-122"/>
              </a:rPr>
              <a:t>IR=1</a:t>
            </a:r>
            <a:r>
              <a:rPr lang="zh-CN" altLang="en-US" sz="2600" dirty="0">
                <a:latin typeface="微软雅黑" panose="020B0503020204020204" pitchFamily="34" charset="-122"/>
                <a:ea typeface="微软雅黑" panose="020B0503020204020204" pitchFamily="34" charset="-122"/>
              </a:rPr>
              <a:t>时表示设备发出了中断请求。</a:t>
            </a:r>
          </a:p>
          <a:p>
            <a:pPr marL="457200" lvl="1" indent="0">
              <a:lnSpc>
                <a:spcPts val="4000"/>
              </a:lnSpc>
              <a:buNone/>
            </a:pPr>
            <a:r>
              <a:rPr lang="zh-CN" altLang="en-US" sz="2600" b="1" dirty="0">
                <a:latin typeface="微软雅黑" panose="020B0503020204020204" pitchFamily="34" charset="-122"/>
                <a:ea typeface="微软雅黑" panose="020B0503020204020204" pitchFamily="34" charset="-122"/>
              </a:rPr>
              <a:t>中断屏蔽触发器</a:t>
            </a:r>
            <a:r>
              <a:rPr lang="en-US" altLang="zh-CN" sz="2600" b="1" dirty="0">
                <a:latin typeface="微软雅黑" panose="020B0503020204020204" pitchFamily="34" charset="-122"/>
                <a:ea typeface="微软雅黑" panose="020B0503020204020204" pitchFamily="34" charset="-122"/>
              </a:rPr>
              <a:t>IM</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是否受理中断的标志，</a:t>
            </a:r>
            <a:r>
              <a:rPr lang="en-US" altLang="zh-CN" sz="2600" dirty="0">
                <a:latin typeface="微软雅黑" panose="020B0503020204020204" pitchFamily="34" charset="-122"/>
                <a:ea typeface="微软雅黑" panose="020B0503020204020204" pitchFamily="34" charset="-122"/>
              </a:rPr>
              <a:t>IM=0</a:t>
            </a:r>
            <a:r>
              <a:rPr lang="zh-CN" altLang="en-US" sz="2600" dirty="0">
                <a:latin typeface="微软雅黑" panose="020B0503020204020204" pitchFamily="34" charset="-122"/>
                <a:ea typeface="微软雅黑" panose="020B0503020204020204" pitchFamily="34" charset="-122"/>
              </a:rPr>
              <a:t>时</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可以受理外设的中断请求，反之，</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不受理外界的中断。</a:t>
            </a:r>
          </a:p>
        </p:txBody>
      </p:sp>
    </p:spTree>
    <p:extLst>
      <p:ext uri="{BB962C8B-B14F-4D97-AF65-F5344CB8AC3E}">
        <p14:creationId xmlns:p14="http://schemas.microsoft.com/office/powerpoint/2010/main" val="13757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2212363" y="0"/>
            <a:ext cx="7767273"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单级中断系统结构</a:t>
            </a:r>
          </a:p>
        </p:txBody>
      </p:sp>
      <p:pic>
        <p:nvPicPr>
          <p:cNvPr id="2" name="图片 1">
            <a:extLst>
              <a:ext uri="{FF2B5EF4-FFF2-40B4-BE49-F238E27FC236}">
                <a16:creationId xmlns:a16="http://schemas.microsoft.com/office/drawing/2014/main" id="{8FD8849A-4E8F-4AF3-A914-CB7C37D739F3}"/>
              </a:ext>
            </a:extLst>
          </p:cNvPr>
          <p:cNvPicPr>
            <a:picLocks noChangeAspect="1"/>
          </p:cNvPicPr>
          <p:nvPr/>
        </p:nvPicPr>
        <p:blipFill rotWithShape="1">
          <a:blip r:embed="rId3"/>
          <a:srcRect l="3591" t="24678" r="1841"/>
          <a:stretch/>
        </p:blipFill>
        <p:spPr>
          <a:xfrm>
            <a:off x="140261" y="794086"/>
            <a:ext cx="11911478" cy="5816779"/>
          </a:xfrm>
          <a:prstGeom prst="rect">
            <a:avLst/>
          </a:prstGeom>
        </p:spPr>
      </p:pic>
    </p:spTree>
    <p:extLst>
      <p:ext uri="{BB962C8B-B14F-4D97-AF65-F5344CB8AC3E}">
        <p14:creationId xmlns:p14="http://schemas.microsoft.com/office/powerpoint/2010/main" val="292510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151945" y="85586"/>
            <a:ext cx="5888109"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主机如何与</a:t>
            </a:r>
            <a:r>
              <a:rPr lang="en-US" altLang="zh-CN" sz="3200" dirty="0">
                <a:latin typeface="微软雅黑" panose="020B0503020204020204" pitchFamily="34" charset="-122"/>
                <a:ea typeface="微软雅黑" panose="020B0503020204020204" pitchFamily="34" charset="-122"/>
              </a:rPr>
              <a:t>I/O</a:t>
            </a:r>
            <a:r>
              <a:rPr lang="zh-CN" altLang="en-US" sz="3200" dirty="0">
                <a:latin typeface="微软雅黑" panose="020B0503020204020204" pitchFamily="34" charset="-122"/>
                <a:ea typeface="微软雅黑" panose="020B0503020204020204" pitchFamily="34" charset="-122"/>
              </a:rPr>
              <a:t>设备进行交互？</a:t>
            </a:r>
          </a:p>
        </p:txBody>
      </p:sp>
      <p:sp>
        <p:nvSpPr>
          <p:cNvPr id="16" name="文本框 15">
            <a:extLst>
              <a:ext uri="{FF2B5EF4-FFF2-40B4-BE49-F238E27FC236}">
                <a16:creationId xmlns:a16="http://schemas.microsoft.com/office/drawing/2014/main" id="{BCC7BADA-B0F4-46BF-AD66-01B4C77A4A7F}"/>
              </a:ext>
            </a:extLst>
          </p:cNvPr>
          <p:cNvSpPr txBox="1"/>
          <p:nvPr/>
        </p:nvSpPr>
        <p:spPr>
          <a:xfrm>
            <a:off x="344402" y="3722750"/>
            <a:ext cx="11503192" cy="1822102"/>
          </a:xfrm>
          <a:prstGeom prst="rect">
            <a:avLst/>
          </a:prstGeom>
          <a:noFill/>
        </p:spPr>
        <p:txBody>
          <a:bodyPr wrap="square">
            <a:spAutoFit/>
          </a:bodyPr>
          <a:lstStyle/>
          <a:p>
            <a:pPr>
              <a:lnSpc>
                <a:spcPct val="150000"/>
              </a:lnSpc>
            </a:pPr>
            <a:r>
              <a:rPr lang="en-US" altLang="zh-CN" sz="2600" dirty="0">
                <a:solidFill>
                  <a:srgbClr val="C55A11"/>
                </a:solidFill>
                <a:latin typeface="微软雅黑" panose="020B0503020204020204" pitchFamily="34" charset="-122"/>
                <a:ea typeface="微软雅黑" panose="020B0503020204020204" pitchFamily="34" charset="-122"/>
              </a:rPr>
              <a:t>I/O</a:t>
            </a:r>
            <a:r>
              <a:rPr lang="zh-CN" altLang="en-US" sz="2600" dirty="0">
                <a:solidFill>
                  <a:srgbClr val="C55A11"/>
                </a:solidFill>
                <a:latin typeface="微软雅黑" panose="020B0503020204020204" pitchFamily="34" charset="-122"/>
                <a:ea typeface="微软雅黑" panose="020B0503020204020204" pitchFamily="34" charset="-122"/>
              </a:rPr>
              <a:t>控制器多种多样，需制定相应的标准，如：用于控制</a:t>
            </a:r>
            <a:r>
              <a:rPr lang="en-US" altLang="zh-CN" sz="2600" dirty="0">
                <a:solidFill>
                  <a:srgbClr val="C55A11"/>
                </a:solidFill>
                <a:latin typeface="微软雅黑" panose="020B0503020204020204" pitchFamily="34" charset="-122"/>
                <a:ea typeface="微软雅黑" panose="020B0503020204020204" pitchFamily="34" charset="-122"/>
              </a:rPr>
              <a:t>USB</a:t>
            </a:r>
            <a:r>
              <a:rPr lang="zh-CN" altLang="en-US" sz="2600" dirty="0">
                <a:solidFill>
                  <a:srgbClr val="C55A11"/>
                </a:solidFill>
                <a:latin typeface="微软雅黑" panose="020B0503020204020204" pitchFamily="34" charset="-122"/>
                <a:ea typeface="微软雅黑" panose="020B0503020204020204" pitchFamily="34" charset="-122"/>
              </a:rPr>
              <a:t>设备的</a:t>
            </a:r>
            <a:r>
              <a:rPr lang="en-US" altLang="zh-CN" sz="2600" dirty="0">
                <a:solidFill>
                  <a:srgbClr val="C55A11"/>
                </a:solidFill>
                <a:latin typeface="微软雅黑" panose="020B0503020204020204" pitchFamily="34" charset="-122"/>
                <a:ea typeface="微软雅黑" panose="020B0503020204020204" pitchFamily="34" charset="-122"/>
              </a:rPr>
              <a:t>IO</a:t>
            </a:r>
            <a:r>
              <a:rPr lang="zh-CN" altLang="en-US" sz="2600" dirty="0">
                <a:solidFill>
                  <a:srgbClr val="C55A11"/>
                </a:solidFill>
                <a:latin typeface="微软雅黑" panose="020B0503020204020204" pitchFamily="34" charset="-122"/>
                <a:ea typeface="微软雅黑" panose="020B0503020204020204" pitchFamily="34" charset="-122"/>
              </a:rPr>
              <a:t>接口、用于控制</a:t>
            </a:r>
            <a:r>
              <a:rPr lang="en-US" altLang="zh-CN" sz="2600" dirty="0">
                <a:solidFill>
                  <a:srgbClr val="C55A11"/>
                </a:solidFill>
                <a:latin typeface="微软雅黑" panose="020B0503020204020204" pitchFamily="34" charset="-122"/>
                <a:ea typeface="微软雅黑" panose="020B0503020204020204" pitchFamily="34" charset="-122"/>
              </a:rPr>
              <a:t>SATA</a:t>
            </a:r>
            <a:r>
              <a:rPr lang="zh-CN" altLang="en-US" sz="2600" dirty="0">
                <a:solidFill>
                  <a:srgbClr val="C55A11"/>
                </a:solidFill>
                <a:latin typeface="微软雅黑" panose="020B0503020204020204" pitchFamily="34" charset="-122"/>
                <a:ea typeface="微软雅黑" panose="020B0503020204020204" pitchFamily="34" charset="-122"/>
              </a:rPr>
              <a:t>硬盘的</a:t>
            </a:r>
            <a:r>
              <a:rPr lang="en-US" altLang="zh-CN" sz="2600" dirty="0">
                <a:solidFill>
                  <a:srgbClr val="C55A11"/>
                </a:solidFill>
                <a:latin typeface="微软雅黑" panose="020B0503020204020204" pitchFamily="34" charset="-122"/>
                <a:ea typeface="微软雅黑" panose="020B0503020204020204" pitchFamily="34" charset="-122"/>
              </a:rPr>
              <a:t>IO</a:t>
            </a:r>
            <a:r>
              <a:rPr lang="zh-CN" altLang="en-US" sz="2600" dirty="0">
                <a:solidFill>
                  <a:srgbClr val="C55A11"/>
                </a:solidFill>
                <a:latin typeface="微软雅黑" panose="020B0503020204020204" pitchFamily="34" charset="-122"/>
                <a:ea typeface="微软雅黑" panose="020B0503020204020204" pitchFamily="34" charset="-122"/>
              </a:rPr>
              <a:t>接口等。</a:t>
            </a:r>
            <a:endParaRPr lang="en-US" altLang="zh-CN" sz="2600" dirty="0">
              <a:solidFill>
                <a:srgbClr val="C55A11"/>
              </a:solidFill>
              <a:latin typeface="微软雅黑" panose="020B0503020204020204" pitchFamily="34" charset="-122"/>
              <a:ea typeface="微软雅黑" panose="020B0503020204020204" pitchFamily="34" charset="-122"/>
            </a:endParaRPr>
          </a:p>
          <a:p>
            <a:pPr>
              <a:lnSpc>
                <a:spcPct val="150000"/>
              </a:lnSpc>
            </a:pPr>
            <a:r>
              <a:rPr lang="en-US" altLang="zh-CN" sz="2600" dirty="0">
                <a:solidFill>
                  <a:srgbClr val="C55A11"/>
                </a:solidFill>
                <a:latin typeface="微软雅黑" panose="020B0503020204020204" pitchFamily="34" charset="-122"/>
                <a:ea typeface="微软雅黑" panose="020B0503020204020204" pitchFamily="34" charset="-122"/>
              </a:rPr>
              <a:t>I/O</a:t>
            </a:r>
            <a:r>
              <a:rPr lang="zh-CN" altLang="en-US" sz="2600" dirty="0">
                <a:solidFill>
                  <a:srgbClr val="C55A11"/>
                </a:solidFill>
                <a:latin typeface="微软雅黑" panose="020B0503020204020204" pitchFamily="34" charset="-122"/>
                <a:ea typeface="微软雅黑" panose="020B0503020204020204" pitchFamily="34" charset="-122"/>
              </a:rPr>
              <a:t>控制器就是一块芯片，常被集成在主板上。</a:t>
            </a:r>
            <a:endParaRPr lang="en-US" altLang="zh-CN" sz="2600" dirty="0">
              <a:solidFill>
                <a:prstClr val="black"/>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E81E40C-B73C-43DE-B5E3-F43F42D63B3A}"/>
              </a:ext>
            </a:extLst>
          </p:cNvPr>
          <p:cNvPicPr>
            <a:picLocks noChangeAspect="1"/>
          </p:cNvPicPr>
          <p:nvPr/>
        </p:nvPicPr>
        <p:blipFill>
          <a:blip r:embed="rId3"/>
          <a:stretch>
            <a:fillRect/>
          </a:stretch>
        </p:blipFill>
        <p:spPr>
          <a:xfrm>
            <a:off x="445565" y="1138569"/>
            <a:ext cx="11300865" cy="2115973"/>
          </a:xfrm>
          <a:prstGeom prst="rect">
            <a:avLst/>
          </a:prstGeom>
        </p:spPr>
      </p:pic>
    </p:spTree>
    <p:extLst>
      <p:ext uri="{BB962C8B-B14F-4D97-AF65-F5344CB8AC3E}">
        <p14:creationId xmlns:p14="http://schemas.microsoft.com/office/powerpoint/2010/main" val="224080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503" y="692935"/>
            <a:ext cx="839756" cy="4031873"/>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单级中断源的识别</a:t>
            </a:r>
          </a:p>
        </p:txBody>
      </p:sp>
      <p:pic>
        <p:nvPicPr>
          <p:cNvPr id="3" name="图片 2">
            <a:extLst>
              <a:ext uri="{FF2B5EF4-FFF2-40B4-BE49-F238E27FC236}">
                <a16:creationId xmlns:a16="http://schemas.microsoft.com/office/drawing/2014/main" id="{5ED8194F-3D60-425A-9B22-EECAE6E5502D}"/>
              </a:ext>
            </a:extLst>
          </p:cNvPr>
          <p:cNvPicPr>
            <a:picLocks noChangeAspect="1"/>
          </p:cNvPicPr>
          <p:nvPr/>
        </p:nvPicPr>
        <p:blipFill rotWithShape="1">
          <a:blip r:embed="rId3"/>
          <a:srcRect l="14734" b="52486"/>
          <a:stretch/>
        </p:blipFill>
        <p:spPr>
          <a:xfrm>
            <a:off x="2471351" y="74139"/>
            <a:ext cx="9445269" cy="3188043"/>
          </a:xfrm>
          <a:prstGeom prst="rect">
            <a:avLst/>
          </a:prstGeom>
        </p:spPr>
      </p:pic>
      <p:pic>
        <p:nvPicPr>
          <p:cNvPr id="11" name="图片 10">
            <a:extLst>
              <a:ext uri="{FF2B5EF4-FFF2-40B4-BE49-F238E27FC236}">
                <a16:creationId xmlns:a16="http://schemas.microsoft.com/office/drawing/2014/main" id="{B9D81C3C-2F1E-4847-AF0A-FA113361A455}"/>
              </a:ext>
            </a:extLst>
          </p:cNvPr>
          <p:cNvPicPr>
            <a:picLocks noChangeAspect="1"/>
          </p:cNvPicPr>
          <p:nvPr/>
        </p:nvPicPr>
        <p:blipFill rotWithShape="1">
          <a:blip r:embed="rId3"/>
          <a:srcRect t="47514"/>
          <a:stretch/>
        </p:blipFill>
        <p:spPr>
          <a:xfrm>
            <a:off x="839253" y="3262182"/>
            <a:ext cx="11077367" cy="3521676"/>
          </a:xfrm>
          <a:prstGeom prst="rect">
            <a:avLst/>
          </a:prstGeom>
        </p:spPr>
      </p:pic>
      <p:sp>
        <p:nvSpPr>
          <p:cNvPr id="12" name="文本框 11">
            <a:extLst>
              <a:ext uri="{FF2B5EF4-FFF2-40B4-BE49-F238E27FC236}">
                <a16:creationId xmlns:a16="http://schemas.microsoft.com/office/drawing/2014/main" id="{43C8547B-8EC8-446C-B8B9-882240630038}"/>
              </a:ext>
            </a:extLst>
          </p:cNvPr>
          <p:cNvSpPr txBox="1"/>
          <p:nvPr/>
        </p:nvSpPr>
        <p:spPr>
          <a:xfrm>
            <a:off x="3151519" y="4530575"/>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FF000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A1864259-8046-4D54-B517-2BF08EDFD42E}"/>
              </a:ext>
            </a:extLst>
          </p:cNvPr>
          <p:cNvSpPr txBox="1"/>
          <p:nvPr/>
        </p:nvSpPr>
        <p:spPr>
          <a:xfrm>
            <a:off x="5951925" y="4530575"/>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FF000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E4C1CE47-0F09-4B7F-A821-198DCA1997D6}"/>
              </a:ext>
            </a:extLst>
          </p:cNvPr>
          <p:cNvSpPr txBox="1"/>
          <p:nvPr/>
        </p:nvSpPr>
        <p:spPr>
          <a:xfrm>
            <a:off x="8696416" y="4530576"/>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FF000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6AD6C08E-93E1-4478-A4AE-57A9D9BAB176}"/>
              </a:ext>
            </a:extLst>
          </p:cNvPr>
          <p:cNvSpPr txBox="1"/>
          <p:nvPr/>
        </p:nvSpPr>
        <p:spPr>
          <a:xfrm>
            <a:off x="3724238" y="6365557"/>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rgbClr val="FF0000"/>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ED3437ED-F658-485A-B601-51531D9CE32C}"/>
              </a:ext>
            </a:extLst>
          </p:cNvPr>
          <p:cNvSpPr txBox="1"/>
          <p:nvPr/>
        </p:nvSpPr>
        <p:spPr>
          <a:xfrm>
            <a:off x="6512098" y="6365557"/>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rgbClr val="FF0000"/>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1E1A5A77-A803-44DB-9389-29023A7B1B64}"/>
              </a:ext>
            </a:extLst>
          </p:cNvPr>
          <p:cNvSpPr txBox="1"/>
          <p:nvPr/>
        </p:nvSpPr>
        <p:spPr>
          <a:xfrm>
            <a:off x="9256589" y="6365558"/>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rgbClr val="FF0000"/>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A2F37693-05E8-42F8-8F65-F9216CE0E9D2}"/>
              </a:ext>
            </a:extLst>
          </p:cNvPr>
          <p:cNvSpPr txBox="1"/>
          <p:nvPr/>
        </p:nvSpPr>
        <p:spPr>
          <a:xfrm>
            <a:off x="1059297" y="5158714"/>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rgbClr val="FF0000"/>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808607F9-38F5-4AD9-9EDA-3B204E82885D}"/>
              </a:ext>
            </a:extLst>
          </p:cNvPr>
          <p:cNvSpPr txBox="1"/>
          <p:nvPr/>
        </p:nvSpPr>
        <p:spPr>
          <a:xfrm>
            <a:off x="3417696" y="5023018"/>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7BD0E18F-DED1-499E-AF68-71A9DFADF055}"/>
              </a:ext>
            </a:extLst>
          </p:cNvPr>
          <p:cNvSpPr txBox="1"/>
          <p:nvPr/>
        </p:nvSpPr>
        <p:spPr>
          <a:xfrm>
            <a:off x="1191576" y="3965139"/>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77D4D1AC-36ED-4878-871F-356B3BFE831A}"/>
              </a:ext>
            </a:extLst>
          </p:cNvPr>
          <p:cNvSpPr txBox="1"/>
          <p:nvPr/>
        </p:nvSpPr>
        <p:spPr>
          <a:xfrm>
            <a:off x="3702761" y="3103376"/>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E1477A05-85C6-42D3-B197-CA4F2BAC10AA}"/>
              </a:ext>
            </a:extLst>
          </p:cNvPr>
          <p:cNvSpPr txBox="1"/>
          <p:nvPr/>
        </p:nvSpPr>
        <p:spPr>
          <a:xfrm>
            <a:off x="6193942" y="5023931"/>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rgbClr val="FF0000"/>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C1BAC139-87FC-4FAA-BF11-F73D5C237F1C}"/>
              </a:ext>
            </a:extLst>
          </p:cNvPr>
          <p:cNvSpPr txBox="1"/>
          <p:nvPr/>
        </p:nvSpPr>
        <p:spPr>
          <a:xfrm>
            <a:off x="4798316" y="5171069"/>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FD93EB42-EA72-4087-B5A8-EA4DCA633E14}"/>
              </a:ext>
            </a:extLst>
          </p:cNvPr>
          <p:cNvSpPr txBox="1"/>
          <p:nvPr/>
        </p:nvSpPr>
        <p:spPr>
          <a:xfrm>
            <a:off x="6457466" y="3103375"/>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rgbClr val="FF0000"/>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35A54141-46F6-4D83-8E19-379DDC131A2F}"/>
              </a:ext>
            </a:extLst>
          </p:cNvPr>
          <p:cNvSpPr txBox="1"/>
          <p:nvPr/>
        </p:nvSpPr>
        <p:spPr>
          <a:xfrm>
            <a:off x="7445493" y="5257795"/>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757B783B-4121-43C9-9D1E-98B024CE9310}"/>
              </a:ext>
            </a:extLst>
          </p:cNvPr>
          <p:cNvSpPr txBox="1"/>
          <p:nvPr/>
        </p:nvSpPr>
        <p:spPr>
          <a:xfrm>
            <a:off x="8946716" y="5023018"/>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rgbClr val="FF0000"/>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26C62BBE-725C-4E9C-9151-75995F87E81F}"/>
              </a:ext>
            </a:extLst>
          </p:cNvPr>
          <p:cNvSpPr txBox="1"/>
          <p:nvPr/>
        </p:nvSpPr>
        <p:spPr>
          <a:xfrm>
            <a:off x="9187043" y="3123737"/>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rgbClr val="FF0000"/>
                </a:solidFill>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92EF97E4-7BE3-45BF-A5D9-A83C3515A694}"/>
              </a:ext>
            </a:extLst>
          </p:cNvPr>
          <p:cNvSpPr/>
          <p:nvPr/>
        </p:nvSpPr>
        <p:spPr>
          <a:xfrm>
            <a:off x="2953265" y="37068"/>
            <a:ext cx="1173892" cy="358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5C7B3F17-7F84-4EC3-866B-2D2FF8B07A00}"/>
              </a:ext>
            </a:extLst>
          </p:cNvPr>
          <p:cNvSpPr txBox="1"/>
          <p:nvPr/>
        </p:nvSpPr>
        <p:spPr>
          <a:xfrm>
            <a:off x="2963364" y="1910031"/>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C3FE1A7C-432A-4BD6-8ABC-F020716FA286}"/>
              </a:ext>
            </a:extLst>
          </p:cNvPr>
          <p:cNvSpPr txBox="1"/>
          <p:nvPr/>
        </p:nvSpPr>
        <p:spPr>
          <a:xfrm>
            <a:off x="4021187" y="1910031"/>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871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3">
                                            <p:txEl>
                                              <p:pRg st="0" end="0"/>
                                            </p:txEl>
                                          </p:spTgt>
                                        </p:tgtEl>
                                        <p:attrNameLst>
                                          <p:attrName>style.visibility</p:attrName>
                                        </p:attrNameLst>
                                      </p:cBhvr>
                                      <p:to>
                                        <p:strVal val="visible"/>
                                      </p:to>
                                    </p:set>
                                    <p:animEffect transition="in" filter="fade">
                                      <p:cBhvr>
                                        <p:cTn id="59" dur="500"/>
                                        <p:tgtEl>
                                          <p:spTgt spid="23">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fade">
                                      <p:cBhvr>
                                        <p:cTn id="84" dur="500"/>
                                        <p:tgtEl>
                                          <p:spTgt spid="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500"/>
                                        <p:tgtEl>
                                          <p:spTgt spid="2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
                                        </p:tgtEl>
                                        <p:attrNameLst>
                                          <p:attrName>style.visibility</p:attrName>
                                        </p:attrNameLst>
                                      </p:cBhvr>
                                      <p:to>
                                        <p:strVal val="visible"/>
                                      </p:to>
                                    </p:set>
                                    <p:animEffect transition="in" filter="fade">
                                      <p:cBhvr>
                                        <p:cTn id="9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P spid="17" grpId="0"/>
      <p:bldP spid="18" grpId="0"/>
      <p:bldP spid="19" grpId="0"/>
      <p:bldP spid="20" grpId="0"/>
      <p:bldP spid="21" grpId="0"/>
      <p:bldP spid="22" grpId="0"/>
      <p:bldP spid="24" grpId="0"/>
      <p:bldP spid="25" grpId="0"/>
      <p:bldP spid="26" grpId="0"/>
      <p:bldP spid="27" grpId="0"/>
      <p:bldP spid="28" grpId="0"/>
      <p:bldP spid="2" grpId="0" animBg="1"/>
      <p:bldP spid="29" grpId="0"/>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2212363" y="0"/>
            <a:ext cx="7767273"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多级中断系统结构</a:t>
            </a:r>
          </a:p>
        </p:txBody>
      </p:sp>
      <p:pic>
        <p:nvPicPr>
          <p:cNvPr id="3" name="图片 2">
            <a:extLst>
              <a:ext uri="{FF2B5EF4-FFF2-40B4-BE49-F238E27FC236}">
                <a16:creationId xmlns:a16="http://schemas.microsoft.com/office/drawing/2014/main" id="{47D37965-5DBE-4FCD-B584-B1120BF3DB11}"/>
              </a:ext>
            </a:extLst>
          </p:cNvPr>
          <p:cNvPicPr>
            <a:picLocks noChangeAspect="1"/>
          </p:cNvPicPr>
          <p:nvPr/>
        </p:nvPicPr>
        <p:blipFill rotWithShape="1">
          <a:blip r:embed="rId3"/>
          <a:srcRect b="3001"/>
          <a:stretch/>
        </p:blipFill>
        <p:spPr>
          <a:xfrm>
            <a:off x="0" y="584775"/>
            <a:ext cx="12192000" cy="6180893"/>
          </a:xfrm>
          <a:prstGeom prst="rect">
            <a:avLst/>
          </a:prstGeom>
        </p:spPr>
      </p:pic>
      <p:sp>
        <p:nvSpPr>
          <p:cNvPr id="7" name="文本框 6">
            <a:extLst>
              <a:ext uri="{FF2B5EF4-FFF2-40B4-BE49-F238E27FC236}">
                <a16:creationId xmlns:a16="http://schemas.microsoft.com/office/drawing/2014/main" id="{FBA1796C-36B0-46D8-A127-12C22115DE02}"/>
              </a:ext>
            </a:extLst>
          </p:cNvPr>
          <p:cNvSpPr txBox="1"/>
          <p:nvPr/>
        </p:nvSpPr>
        <p:spPr>
          <a:xfrm>
            <a:off x="9709323" y="92332"/>
            <a:ext cx="1868958" cy="492443"/>
          </a:xfrm>
          <a:prstGeom prst="rect">
            <a:avLst/>
          </a:prstGeom>
          <a:noFill/>
        </p:spPr>
        <p:txBody>
          <a:bodyPr wrap="square">
            <a:spAutoFit/>
          </a:bodyPr>
          <a:lstStyle/>
          <a:p>
            <a:r>
              <a:rPr kumimoji="0" lang="en-US" altLang="zh-CN"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rPr>
              <a:t>P256</a:t>
            </a:r>
            <a:r>
              <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rPr>
              <a:t>例</a:t>
            </a:r>
            <a:r>
              <a:rPr kumimoji="0" lang="en-US" altLang="zh-CN"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rPr>
              <a:t>8.2</a:t>
            </a:r>
            <a:endParaRPr lang="zh-CN" altLang="en-US" sz="2600" dirty="0">
              <a:solidFill>
                <a:srgbClr val="00B05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844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267729" y="1413063"/>
            <a:ext cx="592621" cy="4031873"/>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多级中断源的识别</a:t>
            </a:r>
          </a:p>
        </p:txBody>
      </p:sp>
      <p:pic>
        <p:nvPicPr>
          <p:cNvPr id="2" name="图片 1">
            <a:extLst>
              <a:ext uri="{FF2B5EF4-FFF2-40B4-BE49-F238E27FC236}">
                <a16:creationId xmlns:a16="http://schemas.microsoft.com/office/drawing/2014/main" id="{CE01B0DB-27BD-4C36-B13F-06EC1CA2F3D0}"/>
              </a:ext>
            </a:extLst>
          </p:cNvPr>
          <p:cNvPicPr>
            <a:picLocks noChangeAspect="1"/>
          </p:cNvPicPr>
          <p:nvPr/>
        </p:nvPicPr>
        <p:blipFill>
          <a:blip r:embed="rId3"/>
          <a:stretch>
            <a:fillRect/>
          </a:stretch>
        </p:blipFill>
        <p:spPr>
          <a:xfrm>
            <a:off x="2049948" y="57876"/>
            <a:ext cx="8638646" cy="6800124"/>
          </a:xfrm>
          <a:prstGeom prst="rect">
            <a:avLst/>
          </a:prstGeom>
        </p:spPr>
      </p:pic>
      <p:sp>
        <p:nvSpPr>
          <p:cNvPr id="4" name="文本框 3">
            <a:extLst>
              <a:ext uri="{FF2B5EF4-FFF2-40B4-BE49-F238E27FC236}">
                <a16:creationId xmlns:a16="http://schemas.microsoft.com/office/drawing/2014/main" id="{DFADF88B-365F-4CD4-8E68-987165CBD64F}"/>
              </a:ext>
            </a:extLst>
          </p:cNvPr>
          <p:cNvSpPr txBox="1"/>
          <p:nvPr/>
        </p:nvSpPr>
        <p:spPr>
          <a:xfrm>
            <a:off x="2901719" y="4757075"/>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FF000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FDD174B3-35F7-4F06-9A5B-2C0032B2C898}"/>
              </a:ext>
            </a:extLst>
          </p:cNvPr>
          <p:cNvSpPr txBox="1"/>
          <p:nvPr/>
        </p:nvSpPr>
        <p:spPr>
          <a:xfrm>
            <a:off x="4961937" y="4757074"/>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FF000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A75960A6-3802-42DD-BFBC-F346DFC7CC46}"/>
              </a:ext>
            </a:extLst>
          </p:cNvPr>
          <p:cNvSpPr txBox="1"/>
          <p:nvPr/>
        </p:nvSpPr>
        <p:spPr>
          <a:xfrm>
            <a:off x="7022155" y="4757073"/>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FF000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E72C7353-69E4-4DB8-B551-C16751A0ED45}"/>
              </a:ext>
            </a:extLst>
          </p:cNvPr>
          <p:cNvSpPr txBox="1"/>
          <p:nvPr/>
        </p:nvSpPr>
        <p:spPr>
          <a:xfrm>
            <a:off x="9082373" y="4757072"/>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FF000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66DE5399-731A-499B-812F-B0A420AF45B3}"/>
              </a:ext>
            </a:extLst>
          </p:cNvPr>
          <p:cNvSpPr txBox="1"/>
          <p:nvPr/>
        </p:nvSpPr>
        <p:spPr>
          <a:xfrm>
            <a:off x="3338980" y="4757071"/>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00B05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10BE9D77-BB79-472B-BFAE-019A44AC6348}"/>
              </a:ext>
            </a:extLst>
          </p:cNvPr>
          <p:cNvSpPr txBox="1"/>
          <p:nvPr/>
        </p:nvSpPr>
        <p:spPr>
          <a:xfrm>
            <a:off x="5399198" y="4757070"/>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00B05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1E24399-2549-4AB6-8960-8BB4A4CD4CDE}"/>
              </a:ext>
            </a:extLst>
          </p:cNvPr>
          <p:cNvSpPr txBox="1"/>
          <p:nvPr/>
        </p:nvSpPr>
        <p:spPr>
          <a:xfrm>
            <a:off x="9509121" y="4757069"/>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00B05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F7EEA6F8-8525-41A5-AEA5-314110357D1D}"/>
              </a:ext>
            </a:extLst>
          </p:cNvPr>
          <p:cNvSpPr txBox="1"/>
          <p:nvPr/>
        </p:nvSpPr>
        <p:spPr>
          <a:xfrm>
            <a:off x="7467816" y="4757068"/>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dirty="0">
                <a:ln>
                  <a:noFill/>
                </a:ln>
                <a:solidFill>
                  <a:srgbClr val="00B050"/>
                </a:solidFill>
                <a:effectLst/>
                <a:uLnTx/>
                <a:uFillTx/>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5C349D6B-49A7-4EBB-A6DA-B5BF86A0E318}"/>
              </a:ext>
            </a:extLst>
          </p:cNvPr>
          <p:cNvSpPr txBox="1"/>
          <p:nvPr/>
        </p:nvSpPr>
        <p:spPr>
          <a:xfrm>
            <a:off x="2901719" y="3846790"/>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FF000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A01EB7B5-C423-40C8-82BD-67C80FA1FA20}"/>
              </a:ext>
            </a:extLst>
          </p:cNvPr>
          <p:cNvSpPr txBox="1"/>
          <p:nvPr/>
        </p:nvSpPr>
        <p:spPr>
          <a:xfrm>
            <a:off x="4972494" y="3945644"/>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FF000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63307ED8-5B54-4EE1-8F39-D9E8D93ACF78}"/>
              </a:ext>
            </a:extLst>
          </p:cNvPr>
          <p:cNvSpPr txBox="1"/>
          <p:nvPr/>
        </p:nvSpPr>
        <p:spPr>
          <a:xfrm>
            <a:off x="9146206" y="4029117"/>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FF000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D915B8F4-7F3E-4E48-A5FB-C0A3D6E0FAD8}"/>
              </a:ext>
            </a:extLst>
          </p:cNvPr>
          <p:cNvSpPr txBox="1"/>
          <p:nvPr/>
        </p:nvSpPr>
        <p:spPr>
          <a:xfrm>
            <a:off x="7083075" y="3945643"/>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dirty="0">
                <a:ln>
                  <a:noFill/>
                </a:ln>
                <a:solidFill>
                  <a:srgbClr val="FF0000"/>
                </a:solidFill>
                <a:effectLst/>
                <a:uLnTx/>
                <a:uFillTx/>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CE5DBE60-D75D-4F92-8DFB-4C9792C2CF70}"/>
              </a:ext>
            </a:extLst>
          </p:cNvPr>
          <p:cNvSpPr txBox="1"/>
          <p:nvPr/>
        </p:nvSpPr>
        <p:spPr>
          <a:xfrm>
            <a:off x="2929088" y="1608482"/>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FF000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5C440FCC-D607-4FD9-9360-25EB38C0C177}"/>
              </a:ext>
            </a:extLst>
          </p:cNvPr>
          <p:cNvSpPr txBox="1"/>
          <p:nvPr/>
        </p:nvSpPr>
        <p:spPr>
          <a:xfrm>
            <a:off x="4811167" y="1601790"/>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dirty="0">
                <a:ln>
                  <a:noFill/>
                </a:ln>
                <a:solidFill>
                  <a:srgbClr val="FF0000"/>
                </a:solidFill>
                <a:effectLst/>
                <a:uLnTx/>
                <a:uFillTx/>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F9678EA1-5382-45E0-ABCB-E17A39820A79}"/>
              </a:ext>
            </a:extLst>
          </p:cNvPr>
          <p:cNvSpPr txBox="1"/>
          <p:nvPr/>
        </p:nvSpPr>
        <p:spPr>
          <a:xfrm>
            <a:off x="6794925" y="1601789"/>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dirty="0">
                <a:ln>
                  <a:noFill/>
                </a:ln>
                <a:solidFill>
                  <a:srgbClr val="FF0000"/>
                </a:solidFill>
                <a:effectLst/>
                <a:uLnTx/>
                <a:uFillTx/>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1A4873AB-6994-443C-B6B1-988FEBFDA87C}"/>
              </a:ext>
            </a:extLst>
          </p:cNvPr>
          <p:cNvSpPr txBox="1"/>
          <p:nvPr/>
        </p:nvSpPr>
        <p:spPr>
          <a:xfrm>
            <a:off x="8830689" y="1608482"/>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dirty="0">
                <a:ln>
                  <a:noFill/>
                </a:ln>
                <a:solidFill>
                  <a:srgbClr val="FF0000"/>
                </a:solidFill>
                <a:effectLst/>
                <a:uLnTx/>
                <a:uFillTx/>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11DBCE39-10DF-4DDF-9B42-323536615DBB}"/>
              </a:ext>
            </a:extLst>
          </p:cNvPr>
          <p:cNvSpPr txBox="1"/>
          <p:nvPr/>
        </p:nvSpPr>
        <p:spPr>
          <a:xfrm>
            <a:off x="4609481" y="3453200"/>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dirty="0">
                <a:ln>
                  <a:noFill/>
                </a:ln>
                <a:solidFill>
                  <a:srgbClr val="FF0000"/>
                </a:solidFill>
                <a:effectLst/>
                <a:uLnTx/>
                <a:uFillTx/>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A56BDFE7-1969-413A-9E42-635761D50F7E}"/>
              </a:ext>
            </a:extLst>
          </p:cNvPr>
          <p:cNvSpPr txBox="1"/>
          <p:nvPr/>
        </p:nvSpPr>
        <p:spPr>
          <a:xfrm>
            <a:off x="4881940" y="2652253"/>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FF000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D4EB3ADF-E247-4AB1-94E5-00E9CE4F019B}"/>
              </a:ext>
            </a:extLst>
          </p:cNvPr>
          <p:cNvSpPr txBox="1"/>
          <p:nvPr/>
        </p:nvSpPr>
        <p:spPr>
          <a:xfrm>
            <a:off x="6575987" y="3453200"/>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dirty="0">
                <a:ln>
                  <a:noFill/>
                </a:ln>
                <a:solidFill>
                  <a:srgbClr val="FF0000"/>
                </a:solidFill>
                <a:effectLst/>
                <a:uLnTx/>
                <a:uFillTx/>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F96B6CE4-6548-426D-BF56-BF145E19ABB0}"/>
              </a:ext>
            </a:extLst>
          </p:cNvPr>
          <p:cNvSpPr txBox="1"/>
          <p:nvPr/>
        </p:nvSpPr>
        <p:spPr>
          <a:xfrm>
            <a:off x="6848446" y="2652253"/>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FF000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B6DF77F4-53CE-44D2-BB10-23A94CD6494A}"/>
              </a:ext>
            </a:extLst>
          </p:cNvPr>
          <p:cNvSpPr txBox="1"/>
          <p:nvPr/>
        </p:nvSpPr>
        <p:spPr>
          <a:xfrm>
            <a:off x="8577596" y="3429000"/>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dirty="0">
                <a:ln>
                  <a:noFill/>
                </a:ln>
                <a:solidFill>
                  <a:srgbClr val="FF0000"/>
                </a:solidFill>
                <a:effectLst/>
                <a:uLnTx/>
                <a:uFillTx/>
                <a:latin typeface="微软雅黑" panose="020B0503020204020204" pitchFamily="34" charset="-122"/>
                <a:ea typeface="微软雅黑" panose="020B0503020204020204" pitchFamily="34" charset="-122"/>
              </a:rPr>
              <a:t>0</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30BD253C-61BC-4FD5-BD6F-86E6B61AADDA}"/>
              </a:ext>
            </a:extLst>
          </p:cNvPr>
          <p:cNvSpPr txBox="1"/>
          <p:nvPr/>
        </p:nvSpPr>
        <p:spPr>
          <a:xfrm>
            <a:off x="8915330" y="2652252"/>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FF0000"/>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153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500"/>
                                        <p:tgtEl>
                                          <p:spTgt spid="19"/>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fade">
                                      <p:cBhvr>
                                        <p:cTn id="10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29520" y="0"/>
            <a:ext cx="3504512"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程序中断方式流程</a:t>
            </a:r>
          </a:p>
        </p:txBody>
      </p:sp>
      <p:pic>
        <p:nvPicPr>
          <p:cNvPr id="38" name="图片 37">
            <a:extLst>
              <a:ext uri="{FF2B5EF4-FFF2-40B4-BE49-F238E27FC236}">
                <a16:creationId xmlns:a16="http://schemas.microsoft.com/office/drawing/2014/main" id="{7079E25F-C600-43FD-A00A-F0101806E7C2}"/>
              </a:ext>
            </a:extLst>
          </p:cNvPr>
          <p:cNvPicPr>
            <a:picLocks noChangeAspect="1"/>
          </p:cNvPicPr>
          <p:nvPr/>
        </p:nvPicPr>
        <p:blipFill>
          <a:blip r:embed="rId3"/>
          <a:stretch>
            <a:fillRect/>
          </a:stretch>
        </p:blipFill>
        <p:spPr>
          <a:xfrm>
            <a:off x="0" y="993906"/>
            <a:ext cx="12192000" cy="4178204"/>
          </a:xfrm>
          <a:prstGeom prst="rect">
            <a:avLst/>
          </a:prstGeom>
        </p:spPr>
      </p:pic>
      <p:cxnSp>
        <p:nvCxnSpPr>
          <p:cNvPr id="40" name="直接连接符 39">
            <a:extLst>
              <a:ext uri="{FF2B5EF4-FFF2-40B4-BE49-F238E27FC236}">
                <a16:creationId xmlns:a16="http://schemas.microsoft.com/office/drawing/2014/main" id="{BFEBE920-353A-444A-9BAF-06B5D21635B6}"/>
              </a:ext>
            </a:extLst>
          </p:cNvPr>
          <p:cNvCxnSpPr/>
          <p:nvPr/>
        </p:nvCxnSpPr>
        <p:spPr>
          <a:xfrm>
            <a:off x="3212757" y="4646137"/>
            <a:ext cx="45720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EAEA7977-E60B-4B4B-9C79-6626832BFA0C}"/>
              </a:ext>
            </a:extLst>
          </p:cNvPr>
          <p:cNvCxnSpPr>
            <a:cxnSpLocks/>
          </p:cNvCxnSpPr>
          <p:nvPr/>
        </p:nvCxnSpPr>
        <p:spPr>
          <a:xfrm rot="16200000" flipV="1">
            <a:off x="2116314" y="3080137"/>
            <a:ext cx="3132000" cy="0"/>
          </a:xfrm>
          <a:prstGeom prst="line">
            <a:avLst/>
          </a:prstGeom>
          <a:ln w="57150">
            <a:solidFill>
              <a:srgbClr val="00B05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0DBB5C0-7698-4EB7-A4D3-075D3913F1EB}"/>
              </a:ext>
            </a:extLst>
          </p:cNvPr>
          <p:cNvCxnSpPr/>
          <p:nvPr/>
        </p:nvCxnSpPr>
        <p:spPr>
          <a:xfrm>
            <a:off x="3682313" y="1514136"/>
            <a:ext cx="2520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6009964C-CED8-40E0-A15A-77D402C59CC1}"/>
              </a:ext>
            </a:extLst>
          </p:cNvPr>
          <p:cNvCxnSpPr>
            <a:cxnSpLocks/>
          </p:cNvCxnSpPr>
          <p:nvPr/>
        </p:nvCxnSpPr>
        <p:spPr>
          <a:xfrm rot="5400000">
            <a:off x="4636313" y="3080136"/>
            <a:ext cx="3132000" cy="0"/>
          </a:xfrm>
          <a:prstGeom prst="line">
            <a:avLst/>
          </a:prstGeom>
          <a:ln w="57150">
            <a:solidFill>
              <a:srgbClr val="FF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3A53A71-A643-483E-B6E4-1FEABF072539}"/>
              </a:ext>
            </a:extLst>
          </p:cNvPr>
          <p:cNvCxnSpPr/>
          <p:nvPr/>
        </p:nvCxnSpPr>
        <p:spPr>
          <a:xfrm>
            <a:off x="3682313" y="4650255"/>
            <a:ext cx="252000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C1EA3B0C-F8EF-47FF-9E31-0C055EB71229}"/>
              </a:ext>
            </a:extLst>
          </p:cNvPr>
          <p:cNvSpPr txBox="1"/>
          <p:nvPr/>
        </p:nvSpPr>
        <p:spPr>
          <a:xfrm>
            <a:off x="5989688" y="4620489"/>
            <a:ext cx="28815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rPr>
              <a:t>K</a:t>
            </a:r>
            <a:endPar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D05E7C27-FB63-4C8A-B667-BD1872BA52AC}"/>
              </a:ext>
            </a:extLst>
          </p:cNvPr>
          <p:cNvSpPr txBox="1"/>
          <p:nvPr/>
        </p:nvSpPr>
        <p:spPr>
          <a:xfrm>
            <a:off x="7167697" y="4646136"/>
            <a:ext cx="913619"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rPr>
              <a:t>K+1</a:t>
            </a:r>
            <a:endPar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endParaRPr>
          </a:p>
        </p:txBody>
      </p:sp>
      <p:sp>
        <p:nvSpPr>
          <p:cNvPr id="47" name="对话气泡: 圆角矩形 46">
            <a:extLst>
              <a:ext uri="{FF2B5EF4-FFF2-40B4-BE49-F238E27FC236}">
                <a16:creationId xmlns:a16="http://schemas.microsoft.com/office/drawing/2014/main" id="{42021AB3-3F4D-4F64-8DCE-E225E87CC19B}"/>
              </a:ext>
            </a:extLst>
          </p:cNvPr>
          <p:cNvSpPr/>
          <p:nvPr/>
        </p:nvSpPr>
        <p:spPr>
          <a:xfrm>
            <a:off x="2212363" y="5544012"/>
            <a:ext cx="2123938" cy="556216"/>
          </a:xfrm>
          <a:prstGeom prst="wedgeRoundRectCallout">
            <a:avLst>
              <a:gd name="adj1" fmla="val 20619"/>
              <a:gd name="adj2" fmla="val -122015"/>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3400"/>
              </a:lnSpc>
            </a:pPr>
            <a:r>
              <a:rPr lang="zh-CN" altLang="en-US" sz="2600" dirty="0">
                <a:solidFill>
                  <a:srgbClr val="00B050"/>
                </a:solidFill>
                <a:latin typeface="微软雅黑" panose="020B0503020204020204" pitchFamily="34" charset="-122"/>
                <a:ea typeface="微软雅黑" panose="020B0503020204020204" pitchFamily="34" charset="-122"/>
              </a:rPr>
              <a:t>遇到</a:t>
            </a:r>
            <a:r>
              <a:rPr lang="en-US" altLang="zh-CN" sz="2600" dirty="0">
                <a:solidFill>
                  <a:srgbClr val="00B050"/>
                </a:solidFill>
                <a:latin typeface="微软雅黑" panose="020B0503020204020204" pitchFamily="34" charset="-122"/>
                <a:ea typeface="微软雅黑" panose="020B0503020204020204" pitchFamily="34" charset="-122"/>
              </a:rPr>
              <a:t>I/O</a:t>
            </a:r>
            <a:r>
              <a:rPr lang="zh-CN" altLang="en-US" sz="2600" dirty="0">
                <a:solidFill>
                  <a:srgbClr val="00B050"/>
                </a:solidFill>
                <a:latin typeface="微软雅黑" panose="020B0503020204020204" pitchFamily="34" charset="-122"/>
                <a:ea typeface="微软雅黑" panose="020B0503020204020204" pitchFamily="34" charset="-122"/>
              </a:rPr>
              <a:t>指令</a:t>
            </a:r>
            <a:endParaRPr lang="en-US" altLang="zh-CN" sz="2600" dirty="0">
              <a:solidFill>
                <a:srgbClr val="00B050"/>
              </a:solidFill>
              <a:latin typeface="微软雅黑" panose="020B0503020204020204" pitchFamily="34" charset="-122"/>
              <a:ea typeface="微软雅黑" panose="020B0503020204020204" pitchFamily="34" charset="-122"/>
            </a:endParaRPr>
          </a:p>
        </p:txBody>
      </p:sp>
      <p:sp>
        <p:nvSpPr>
          <p:cNvPr id="48" name="对话气泡: 圆角矩形 47">
            <a:extLst>
              <a:ext uri="{FF2B5EF4-FFF2-40B4-BE49-F238E27FC236}">
                <a16:creationId xmlns:a16="http://schemas.microsoft.com/office/drawing/2014/main" id="{A4653317-7E93-4BB3-ABAA-4E995AA26894}"/>
              </a:ext>
            </a:extLst>
          </p:cNvPr>
          <p:cNvSpPr/>
          <p:nvPr/>
        </p:nvSpPr>
        <p:spPr>
          <a:xfrm>
            <a:off x="5378382" y="5223974"/>
            <a:ext cx="3578629" cy="1514136"/>
          </a:xfrm>
          <a:prstGeom prst="wedgeRoundRectCallout">
            <a:avLst>
              <a:gd name="adj1" fmla="val -19255"/>
              <a:gd name="adj2" fmla="val -87745"/>
              <a:gd name="adj3" fmla="val 16667"/>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400" dirty="0">
                <a:solidFill>
                  <a:srgbClr val="4472C4"/>
                </a:solidFill>
                <a:latin typeface="微软雅黑" panose="020B0503020204020204" pitchFamily="34" charset="-122"/>
                <a:ea typeface="微软雅黑" panose="020B0503020204020204" pitchFamily="34" charset="-122"/>
              </a:rPr>
              <a:t>中断隐指令：</a:t>
            </a:r>
            <a:endParaRPr lang="en-US" altLang="zh-CN" sz="2400" dirty="0">
              <a:solidFill>
                <a:srgbClr val="4472C4"/>
              </a:solidFill>
              <a:latin typeface="微软雅黑" panose="020B0503020204020204" pitchFamily="34" charset="-122"/>
              <a:ea typeface="微软雅黑" panose="020B0503020204020204" pitchFamily="34" charset="-122"/>
            </a:endParaRPr>
          </a:p>
          <a:p>
            <a:pPr marL="514350" lvl="0" indent="-514350">
              <a:buAutoNum type="arabicPeriod"/>
            </a:pPr>
            <a:r>
              <a:rPr lang="zh-CN" altLang="en-US" sz="2400" dirty="0">
                <a:solidFill>
                  <a:srgbClr val="4472C4"/>
                </a:solidFill>
                <a:latin typeface="微软雅黑" panose="020B0503020204020204" pitchFamily="34" charset="-122"/>
                <a:ea typeface="微软雅黑" panose="020B0503020204020204" pitchFamily="34" charset="-122"/>
              </a:rPr>
              <a:t>关中断</a:t>
            </a:r>
            <a:endParaRPr lang="en-US" altLang="zh-CN" sz="2400" dirty="0">
              <a:solidFill>
                <a:srgbClr val="4472C4"/>
              </a:solidFill>
              <a:latin typeface="微软雅黑" panose="020B0503020204020204" pitchFamily="34" charset="-122"/>
              <a:ea typeface="微软雅黑" panose="020B0503020204020204" pitchFamily="34" charset="-122"/>
            </a:endParaRPr>
          </a:p>
          <a:p>
            <a:pPr marL="514350" lvl="0" indent="-514350">
              <a:buAutoNum type="arabicPeriod"/>
            </a:pPr>
            <a:r>
              <a:rPr lang="zh-CN" altLang="en-US" sz="2400" dirty="0">
                <a:solidFill>
                  <a:srgbClr val="4472C4"/>
                </a:solidFill>
                <a:latin typeface="微软雅黑" panose="020B0503020204020204" pitchFamily="34" charset="-122"/>
                <a:ea typeface="微软雅黑" panose="020B0503020204020204" pitchFamily="34" charset="-122"/>
              </a:rPr>
              <a:t>保存断点（</a:t>
            </a:r>
            <a:r>
              <a:rPr lang="en-US" altLang="zh-CN" sz="2400" dirty="0">
                <a:solidFill>
                  <a:srgbClr val="4472C4"/>
                </a:solidFill>
                <a:latin typeface="微软雅黑" panose="020B0503020204020204" pitchFamily="34" charset="-122"/>
                <a:ea typeface="微软雅黑" panose="020B0503020204020204" pitchFamily="34" charset="-122"/>
              </a:rPr>
              <a:t>PC</a:t>
            </a:r>
            <a:r>
              <a:rPr lang="zh-CN" altLang="en-US" sz="2400" dirty="0">
                <a:solidFill>
                  <a:srgbClr val="4472C4"/>
                </a:solidFill>
                <a:latin typeface="微软雅黑" panose="020B0503020204020204" pitchFamily="34" charset="-122"/>
                <a:ea typeface="微软雅黑" panose="020B0503020204020204" pitchFamily="34" charset="-122"/>
              </a:rPr>
              <a:t>）</a:t>
            </a:r>
            <a:endParaRPr lang="en-US" altLang="zh-CN" sz="2400" dirty="0">
              <a:solidFill>
                <a:srgbClr val="4472C4"/>
              </a:solidFill>
              <a:latin typeface="微软雅黑" panose="020B0503020204020204" pitchFamily="34" charset="-122"/>
              <a:ea typeface="微软雅黑" panose="020B0503020204020204" pitchFamily="34" charset="-122"/>
            </a:endParaRPr>
          </a:p>
          <a:p>
            <a:pPr marL="514350" lvl="0" indent="-514350">
              <a:buAutoNum type="arabicPeriod"/>
            </a:pPr>
            <a:r>
              <a:rPr lang="zh-CN" altLang="en-US" sz="2400" dirty="0">
                <a:solidFill>
                  <a:srgbClr val="4472C4"/>
                </a:solidFill>
                <a:latin typeface="微软雅黑" panose="020B0503020204020204" pitchFamily="34" charset="-122"/>
                <a:ea typeface="微软雅黑" panose="020B0503020204020204" pitchFamily="34" charset="-122"/>
              </a:rPr>
              <a:t>引出中断服务程序</a:t>
            </a:r>
            <a:endParaRPr lang="en-US" altLang="zh-CN" sz="2400" dirty="0">
              <a:solidFill>
                <a:srgbClr val="4472C4"/>
              </a:solidFill>
              <a:latin typeface="微软雅黑" panose="020B0503020204020204" pitchFamily="34" charset="-122"/>
              <a:ea typeface="微软雅黑" panose="020B0503020204020204" pitchFamily="34" charset="-122"/>
            </a:endParaRPr>
          </a:p>
        </p:txBody>
      </p:sp>
      <p:cxnSp>
        <p:nvCxnSpPr>
          <p:cNvPr id="49" name="直接连接符 48">
            <a:extLst>
              <a:ext uri="{FF2B5EF4-FFF2-40B4-BE49-F238E27FC236}">
                <a16:creationId xmlns:a16="http://schemas.microsoft.com/office/drawing/2014/main" id="{D00ABF3A-234D-4FF8-A22C-81C025E7E687}"/>
              </a:ext>
            </a:extLst>
          </p:cNvPr>
          <p:cNvCxnSpPr/>
          <p:nvPr/>
        </p:nvCxnSpPr>
        <p:spPr>
          <a:xfrm>
            <a:off x="6202313" y="4650251"/>
            <a:ext cx="457200" cy="0"/>
          </a:xfrm>
          <a:prstGeom prst="line">
            <a:avLst/>
          </a:prstGeom>
          <a:ln w="5715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C0EA13E-1E7E-490A-802B-996822373845}"/>
              </a:ext>
            </a:extLst>
          </p:cNvPr>
          <p:cNvCxnSpPr>
            <a:cxnSpLocks/>
          </p:cNvCxnSpPr>
          <p:nvPr/>
        </p:nvCxnSpPr>
        <p:spPr>
          <a:xfrm rot="16200000" flipV="1">
            <a:off x="5876227" y="3854136"/>
            <a:ext cx="1584000" cy="0"/>
          </a:xfrm>
          <a:prstGeom prst="line">
            <a:avLst/>
          </a:prstGeom>
          <a:ln w="57150">
            <a:solidFill>
              <a:srgbClr val="4472C4"/>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3E728B62-DA18-4D3D-9229-81AF3B949252}"/>
              </a:ext>
            </a:extLst>
          </p:cNvPr>
          <p:cNvCxnSpPr/>
          <p:nvPr/>
        </p:nvCxnSpPr>
        <p:spPr>
          <a:xfrm>
            <a:off x="6668227" y="3058008"/>
            <a:ext cx="216000" cy="0"/>
          </a:xfrm>
          <a:prstGeom prst="line">
            <a:avLst/>
          </a:prstGeom>
          <a:ln w="5715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D7F0D6C-FF71-47D6-ACDF-5218D62A920A}"/>
              </a:ext>
            </a:extLst>
          </p:cNvPr>
          <p:cNvCxnSpPr/>
          <p:nvPr/>
        </p:nvCxnSpPr>
        <p:spPr>
          <a:xfrm>
            <a:off x="7064227" y="3053881"/>
            <a:ext cx="540000" cy="0"/>
          </a:xfrm>
          <a:prstGeom prst="line">
            <a:avLst/>
          </a:prstGeom>
          <a:ln w="5715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E7222B2-52E6-4117-93F1-CCB978DBD4B1}"/>
              </a:ext>
            </a:extLst>
          </p:cNvPr>
          <p:cNvCxnSpPr>
            <a:cxnSpLocks/>
          </p:cNvCxnSpPr>
          <p:nvPr/>
        </p:nvCxnSpPr>
        <p:spPr>
          <a:xfrm rot="16200000" flipV="1">
            <a:off x="6272227" y="2306136"/>
            <a:ext cx="1584000" cy="0"/>
          </a:xfrm>
          <a:prstGeom prst="line">
            <a:avLst/>
          </a:prstGeom>
          <a:ln w="57150">
            <a:solidFill>
              <a:srgbClr val="4472C4"/>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3A2D048-0B56-46CF-8EDB-DD1D65CB5283}"/>
              </a:ext>
            </a:extLst>
          </p:cNvPr>
          <p:cNvCxnSpPr/>
          <p:nvPr/>
        </p:nvCxnSpPr>
        <p:spPr>
          <a:xfrm>
            <a:off x="7064227" y="1514136"/>
            <a:ext cx="2520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7041C277-2E3A-40D3-B555-23C99737150B}"/>
              </a:ext>
            </a:extLst>
          </p:cNvPr>
          <p:cNvCxnSpPr>
            <a:cxnSpLocks/>
          </p:cNvCxnSpPr>
          <p:nvPr/>
        </p:nvCxnSpPr>
        <p:spPr>
          <a:xfrm rot="5400000">
            <a:off x="6812227" y="3872136"/>
            <a:ext cx="1584000" cy="0"/>
          </a:xfrm>
          <a:prstGeom prst="line">
            <a:avLst/>
          </a:prstGeom>
          <a:ln w="57150">
            <a:solidFill>
              <a:srgbClr val="4472C4"/>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BC54E67-325D-48E6-A631-D8F5010EF2B8}"/>
              </a:ext>
            </a:extLst>
          </p:cNvPr>
          <p:cNvCxnSpPr/>
          <p:nvPr/>
        </p:nvCxnSpPr>
        <p:spPr>
          <a:xfrm>
            <a:off x="7604227" y="4642013"/>
            <a:ext cx="198000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57" name="对话气泡: 圆角矩形 56">
            <a:extLst>
              <a:ext uri="{FF2B5EF4-FFF2-40B4-BE49-F238E27FC236}">
                <a16:creationId xmlns:a16="http://schemas.microsoft.com/office/drawing/2014/main" id="{5E564142-E601-4FEB-BCE5-6ADBFBEA2790}"/>
              </a:ext>
            </a:extLst>
          </p:cNvPr>
          <p:cNvSpPr/>
          <p:nvPr/>
        </p:nvSpPr>
        <p:spPr>
          <a:xfrm>
            <a:off x="9333973" y="5424826"/>
            <a:ext cx="2293735" cy="1013044"/>
          </a:xfrm>
          <a:prstGeom prst="wedgeRoundRectCallout">
            <a:avLst>
              <a:gd name="adj1" fmla="val -82699"/>
              <a:gd name="adj2" fmla="val -118788"/>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3400"/>
              </a:lnSpc>
            </a:pPr>
            <a:r>
              <a:rPr lang="en-US" altLang="zh-CN" sz="2600" dirty="0">
                <a:solidFill>
                  <a:srgbClr val="00B050"/>
                </a:solidFill>
                <a:latin typeface="微软雅黑" panose="020B0503020204020204" pitchFamily="34" charset="-122"/>
                <a:ea typeface="微软雅黑" panose="020B0503020204020204" pitchFamily="34" charset="-122"/>
              </a:rPr>
              <a:t>CPU</a:t>
            </a:r>
            <a:r>
              <a:rPr lang="zh-CN" altLang="en-US" sz="2600" dirty="0">
                <a:solidFill>
                  <a:srgbClr val="00B050"/>
                </a:solidFill>
                <a:latin typeface="微软雅黑" panose="020B0503020204020204" pitchFamily="34" charset="-122"/>
                <a:ea typeface="微软雅黑" panose="020B0503020204020204" pitchFamily="34" charset="-122"/>
              </a:rPr>
              <a:t>继续执行现行程序</a:t>
            </a:r>
            <a:endParaRPr lang="en-US" altLang="zh-CN" sz="2600" dirty="0">
              <a:solidFill>
                <a:srgbClr val="00B050"/>
              </a:solidFill>
              <a:latin typeface="微软雅黑" panose="020B0503020204020204" pitchFamily="34" charset="-122"/>
              <a:ea typeface="微软雅黑" panose="020B0503020204020204" pitchFamily="34" charset="-122"/>
            </a:endParaRPr>
          </a:p>
        </p:txBody>
      </p:sp>
      <p:sp>
        <p:nvSpPr>
          <p:cNvPr id="58" name="对话气泡: 圆角矩形 57">
            <a:extLst>
              <a:ext uri="{FF2B5EF4-FFF2-40B4-BE49-F238E27FC236}">
                <a16:creationId xmlns:a16="http://schemas.microsoft.com/office/drawing/2014/main" id="{F223F50C-5091-4766-ADB8-D83CFEDDBDDE}"/>
              </a:ext>
            </a:extLst>
          </p:cNvPr>
          <p:cNvSpPr/>
          <p:nvPr/>
        </p:nvSpPr>
        <p:spPr>
          <a:xfrm>
            <a:off x="4818290" y="286563"/>
            <a:ext cx="1612623" cy="584775"/>
          </a:xfrm>
          <a:prstGeom prst="wedgeRoundRectCallout">
            <a:avLst>
              <a:gd name="adj1" fmla="val 68864"/>
              <a:gd name="adj2" fmla="val 402489"/>
              <a:gd name="adj3" fmla="val 16667"/>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600" dirty="0">
                <a:solidFill>
                  <a:srgbClr val="4472C4"/>
                </a:solidFill>
                <a:latin typeface="微软雅黑" panose="020B0503020204020204" pitchFamily="34" charset="-122"/>
                <a:ea typeface="微软雅黑" panose="020B0503020204020204" pitchFamily="34" charset="-122"/>
              </a:rPr>
              <a:t>保护现场</a:t>
            </a:r>
            <a:endParaRPr lang="en-US" altLang="zh-CN" sz="2600" dirty="0">
              <a:solidFill>
                <a:srgbClr val="4472C4"/>
              </a:solidFill>
              <a:latin typeface="微软雅黑" panose="020B0503020204020204" pitchFamily="34" charset="-122"/>
              <a:ea typeface="微软雅黑" panose="020B0503020204020204" pitchFamily="34" charset="-122"/>
            </a:endParaRPr>
          </a:p>
        </p:txBody>
      </p:sp>
      <p:sp>
        <p:nvSpPr>
          <p:cNvPr id="59" name="对话气泡: 圆角矩形 58">
            <a:extLst>
              <a:ext uri="{FF2B5EF4-FFF2-40B4-BE49-F238E27FC236}">
                <a16:creationId xmlns:a16="http://schemas.microsoft.com/office/drawing/2014/main" id="{10824933-F57C-4F78-8943-2998DC6DCC18}"/>
              </a:ext>
            </a:extLst>
          </p:cNvPr>
          <p:cNvSpPr/>
          <p:nvPr/>
        </p:nvSpPr>
        <p:spPr>
          <a:xfrm>
            <a:off x="6668227" y="30105"/>
            <a:ext cx="2353823" cy="859304"/>
          </a:xfrm>
          <a:prstGeom prst="wedgeRoundRectCallout">
            <a:avLst>
              <a:gd name="adj1" fmla="val -41173"/>
              <a:gd name="adj2" fmla="val 292466"/>
              <a:gd name="adj3" fmla="val 16667"/>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600" dirty="0">
                <a:solidFill>
                  <a:srgbClr val="4472C4"/>
                </a:solidFill>
                <a:latin typeface="微软雅黑" panose="020B0503020204020204" pitchFamily="34" charset="-122"/>
                <a:ea typeface="微软雅黑" panose="020B0503020204020204" pitchFamily="34" charset="-122"/>
              </a:rPr>
              <a:t>中断服务程序控制数据传送</a:t>
            </a:r>
            <a:endParaRPr lang="en-US" altLang="zh-CN" sz="2600" dirty="0">
              <a:solidFill>
                <a:srgbClr val="4472C4"/>
              </a:solidFill>
              <a:latin typeface="微软雅黑" panose="020B0503020204020204" pitchFamily="34" charset="-122"/>
              <a:ea typeface="微软雅黑" panose="020B0503020204020204" pitchFamily="34" charset="-122"/>
            </a:endParaRPr>
          </a:p>
        </p:txBody>
      </p:sp>
      <p:sp>
        <p:nvSpPr>
          <p:cNvPr id="60" name="对话气泡: 圆角矩形 59">
            <a:extLst>
              <a:ext uri="{FF2B5EF4-FFF2-40B4-BE49-F238E27FC236}">
                <a16:creationId xmlns:a16="http://schemas.microsoft.com/office/drawing/2014/main" id="{F0E0297F-62DC-47DF-8B44-8814313DE34A}"/>
              </a:ext>
            </a:extLst>
          </p:cNvPr>
          <p:cNvSpPr/>
          <p:nvPr/>
        </p:nvSpPr>
        <p:spPr>
          <a:xfrm>
            <a:off x="8201882" y="1772847"/>
            <a:ext cx="943719" cy="886279"/>
          </a:xfrm>
          <a:prstGeom prst="wedgeRoundRectCallout">
            <a:avLst>
              <a:gd name="adj1" fmla="val -133393"/>
              <a:gd name="adj2" fmla="val 87569"/>
              <a:gd name="adj3" fmla="val 16667"/>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600" dirty="0">
                <a:solidFill>
                  <a:srgbClr val="4472C4"/>
                </a:solidFill>
                <a:latin typeface="微软雅黑" panose="020B0503020204020204" pitchFamily="34" charset="-122"/>
                <a:ea typeface="微软雅黑" panose="020B0503020204020204" pitchFamily="34" charset="-122"/>
              </a:rPr>
              <a:t>恢复现场</a:t>
            </a:r>
            <a:endParaRPr lang="en-US" altLang="zh-CN" sz="2600" dirty="0">
              <a:solidFill>
                <a:srgbClr val="4472C4"/>
              </a:solidFill>
              <a:latin typeface="微软雅黑" panose="020B0503020204020204" pitchFamily="34" charset="-122"/>
              <a:ea typeface="微软雅黑" panose="020B0503020204020204" pitchFamily="34" charset="-122"/>
            </a:endParaRPr>
          </a:p>
        </p:txBody>
      </p:sp>
      <p:sp>
        <p:nvSpPr>
          <p:cNvPr id="61" name="对话气泡: 圆角矩形 60">
            <a:extLst>
              <a:ext uri="{FF2B5EF4-FFF2-40B4-BE49-F238E27FC236}">
                <a16:creationId xmlns:a16="http://schemas.microsoft.com/office/drawing/2014/main" id="{97095514-984E-4934-B560-BB72506059C8}"/>
              </a:ext>
            </a:extLst>
          </p:cNvPr>
          <p:cNvSpPr/>
          <p:nvPr/>
        </p:nvSpPr>
        <p:spPr>
          <a:xfrm>
            <a:off x="9745028" y="59312"/>
            <a:ext cx="1995586" cy="979753"/>
          </a:xfrm>
          <a:prstGeom prst="wedgeRoundRectCallout">
            <a:avLst>
              <a:gd name="adj1" fmla="val -94101"/>
              <a:gd name="adj2" fmla="val 88764"/>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600" dirty="0">
                <a:solidFill>
                  <a:srgbClr val="FF0000"/>
                </a:solidFill>
                <a:latin typeface="微软雅黑" panose="020B0503020204020204" pitchFamily="34" charset="-122"/>
                <a:ea typeface="微软雅黑" panose="020B0503020204020204" pitchFamily="34" charset="-122"/>
              </a:rPr>
              <a:t>外设准备下一个数据</a:t>
            </a:r>
            <a:endParaRPr lang="en-US" altLang="zh-CN" sz="2600" dirty="0">
              <a:solidFill>
                <a:srgbClr val="FF0000"/>
              </a:solidFill>
              <a:latin typeface="微软雅黑" panose="020B0503020204020204" pitchFamily="34" charset="-122"/>
              <a:ea typeface="微软雅黑" panose="020B0503020204020204" pitchFamily="34" charset="-122"/>
            </a:endParaRPr>
          </a:p>
        </p:txBody>
      </p:sp>
      <p:cxnSp>
        <p:nvCxnSpPr>
          <p:cNvPr id="62" name="直接连接符 61">
            <a:extLst>
              <a:ext uri="{FF2B5EF4-FFF2-40B4-BE49-F238E27FC236}">
                <a16:creationId xmlns:a16="http://schemas.microsoft.com/office/drawing/2014/main" id="{883C97D5-1BE4-4DB1-891F-7505F15040AA}"/>
              </a:ext>
            </a:extLst>
          </p:cNvPr>
          <p:cNvCxnSpPr/>
          <p:nvPr/>
        </p:nvCxnSpPr>
        <p:spPr>
          <a:xfrm>
            <a:off x="6884227" y="3053881"/>
            <a:ext cx="180000" cy="0"/>
          </a:xfrm>
          <a:prstGeom prst="line">
            <a:avLst/>
          </a:prstGeom>
          <a:ln w="57150">
            <a:solidFill>
              <a:srgbClr val="4472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61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down)">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up)">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wipe(left)">
                                      <p:cBhvr>
                                        <p:cTn id="47" dur="500"/>
                                        <p:tgtEl>
                                          <p:spTgt spid="4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wipe(left)">
                                      <p:cBhvr>
                                        <p:cTn id="62" dur="500"/>
                                        <p:tgtEl>
                                          <p:spTgt spid="5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wipe(left)">
                                      <p:cBhvr>
                                        <p:cTn id="72" dur="500"/>
                                        <p:tgtEl>
                                          <p:spTgt spid="6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500"/>
                                        <p:tgtEl>
                                          <p:spTgt spid="5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down)">
                                      <p:cBhvr>
                                        <p:cTn id="82" dur="500"/>
                                        <p:tgtEl>
                                          <p:spTgt spid="5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wipe(left)">
                                      <p:cBhvr>
                                        <p:cTn id="87" dur="500"/>
                                        <p:tgtEl>
                                          <p:spTgt spid="5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500"/>
                                        <p:tgtEl>
                                          <p:spTgt spid="6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wipe(left)">
                                      <p:cBhvr>
                                        <p:cTn id="97" dur="500"/>
                                        <p:tgtEl>
                                          <p:spTgt spid="5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60"/>
                                        </p:tgtEl>
                                        <p:attrNameLst>
                                          <p:attrName>style.visibility</p:attrName>
                                        </p:attrNameLst>
                                      </p:cBhvr>
                                      <p:to>
                                        <p:strVal val="visible"/>
                                      </p:to>
                                    </p:set>
                                    <p:animEffect transition="in" filter="fade">
                                      <p:cBhvr>
                                        <p:cTn id="102" dur="500"/>
                                        <p:tgtEl>
                                          <p:spTgt spid="6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wipe(up)">
                                      <p:cBhvr>
                                        <p:cTn id="107" dur="500"/>
                                        <p:tgtEl>
                                          <p:spTgt spid="55"/>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wipe(left)">
                                      <p:cBhvr>
                                        <p:cTn id="112" dur="500"/>
                                        <p:tgtEl>
                                          <p:spTgt spid="5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57"/>
                                        </p:tgtEl>
                                        <p:attrNameLst>
                                          <p:attrName>style.visibility</p:attrName>
                                        </p:attrNameLst>
                                      </p:cBhvr>
                                      <p:to>
                                        <p:strVal val="visible"/>
                                      </p:to>
                                    </p:set>
                                    <p:animEffect transition="in" filter="fade">
                                      <p:cBhvr>
                                        <p:cTn id="11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animBg="1"/>
      <p:bldP spid="48" grpId="0" animBg="1"/>
      <p:bldP spid="57" grpId="0" animBg="1"/>
      <p:bldP spid="58" grpId="0" animBg="1"/>
      <p:bldP spid="59" grpId="0" animBg="1"/>
      <p:bldP spid="60" grpId="0" animBg="1"/>
      <p:bldP spid="6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4300272" y="0"/>
            <a:ext cx="3591451"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程序中断方式例题</a:t>
            </a:r>
          </a:p>
        </p:txBody>
      </p:sp>
      <p:sp>
        <p:nvSpPr>
          <p:cNvPr id="28" name="文本框 27">
            <a:extLst>
              <a:ext uri="{FF2B5EF4-FFF2-40B4-BE49-F238E27FC236}">
                <a16:creationId xmlns:a16="http://schemas.microsoft.com/office/drawing/2014/main" id="{68F1BE3F-B520-4EF0-9182-326F8FEC65BD}"/>
              </a:ext>
            </a:extLst>
          </p:cNvPr>
          <p:cNvSpPr txBox="1"/>
          <p:nvPr/>
        </p:nvSpPr>
        <p:spPr>
          <a:xfrm>
            <a:off x="385633" y="584775"/>
            <a:ext cx="11420732" cy="1329338"/>
          </a:xfrm>
          <a:prstGeom prst="rect">
            <a:avLst/>
          </a:prstGeom>
          <a:noFill/>
        </p:spPr>
        <p:txBody>
          <a:bodyPr wrap="square">
            <a:spAutoFit/>
          </a:bodyPr>
          <a:lstStyle/>
          <a:p>
            <a:pPr>
              <a:lnSpc>
                <a:spcPts val="3300"/>
              </a:lnSpc>
            </a:pPr>
            <a:r>
              <a:rPr lang="zh-CN" altLang="en-US" sz="2400" dirty="0">
                <a:latin typeface="微软雅黑" panose="020B0503020204020204" pitchFamily="34" charset="-122"/>
                <a:ea typeface="微软雅黑" panose="020B0503020204020204" pitchFamily="34" charset="-122"/>
              </a:rPr>
              <a:t>假定</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主频为</a:t>
            </a:r>
            <a:r>
              <a:rPr lang="en-US" altLang="zh-CN" sz="2400" dirty="0">
                <a:latin typeface="微软雅黑" panose="020B0503020204020204" pitchFamily="34" charset="-122"/>
                <a:ea typeface="微软雅黑" panose="020B0503020204020204" pitchFamily="34" charset="-122"/>
              </a:rPr>
              <a:t>50MHZ</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CPI</a:t>
            </a:r>
            <a:r>
              <a:rPr lang="zh-CN" altLang="en-US" sz="2400" dirty="0">
                <a:latin typeface="微软雅黑" panose="020B0503020204020204" pitchFamily="34" charset="-122"/>
                <a:ea typeface="微软雅黑" panose="020B0503020204020204" pitchFamily="34" charset="-122"/>
              </a:rPr>
              <a:t>为</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。设备</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采用异步串行通信方式向主机传送字符，从</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接收启动命令到字符送入</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端口需要</a:t>
            </a:r>
            <a:r>
              <a:rPr lang="en-US" altLang="zh-CN" sz="2400" dirty="0">
                <a:latin typeface="微软雅黑" panose="020B0503020204020204" pitchFamily="34" charset="-122"/>
                <a:ea typeface="微软雅黑" panose="020B0503020204020204" pitchFamily="34" charset="-122"/>
              </a:rPr>
              <a:t>0.5ms</a:t>
            </a:r>
            <a:r>
              <a:rPr lang="zh-CN" altLang="en-US" sz="2400" dirty="0">
                <a:latin typeface="微软雅黑" panose="020B0503020204020204" pitchFamily="34" charset="-122"/>
                <a:ea typeface="微软雅黑" panose="020B0503020204020204" pitchFamily="34" charset="-122"/>
              </a:rPr>
              <a:t>。设备</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采用中断方式进行输入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输出，示意图如下</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A9A340E-3C21-4DA4-82EB-EF19E0CBFE9A}"/>
              </a:ext>
            </a:extLst>
          </p:cNvPr>
          <p:cNvPicPr>
            <a:picLocks noChangeAspect="1"/>
          </p:cNvPicPr>
          <p:nvPr/>
        </p:nvPicPr>
        <p:blipFill>
          <a:blip r:embed="rId3"/>
          <a:stretch>
            <a:fillRect/>
          </a:stretch>
        </p:blipFill>
        <p:spPr>
          <a:xfrm>
            <a:off x="744493" y="2039317"/>
            <a:ext cx="10703011" cy="2692868"/>
          </a:xfrm>
          <a:prstGeom prst="rect">
            <a:avLst/>
          </a:prstGeom>
        </p:spPr>
      </p:pic>
      <p:sp>
        <p:nvSpPr>
          <p:cNvPr id="32" name="文本框 31">
            <a:extLst>
              <a:ext uri="{FF2B5EF4-FFF2-40B4-BE49-F238E27FC236}">
                <a16:creationId xmlns:a16="http://schemas.microsoft.com/office/drawing/2014/main" id="{39DB5A52-B850-4094-AA9E-A31C6125B6D0}"/>
              </a:ext>
            </a:extLst>
          </p:cNvPr>
          <p:cNvSpPr txBox="1"/>
          <p:nvPr/>
        </p:nvSpPr>
        <p:spPr>
          <a:xfrm>
            <a:off x="385633" y="4943888"/>
            <a:ext cx="11420732" cy="1752531"/>
          </a:xfrm>
          <a:prstGeom prst="rect">
            <a:avLst/>
          </a:prstGeom>
          <a:noFill/>
        </p:spPr>
        <p:txBody>
          <a:bodyPr wrap="square">
            <a:spAutoFit/>
          </a:bodyPr>
          <a:lstStyle/>
          <a:p>
            <a:pPr>
              <a:lnSpc>
                <a:spcPts val="3300"/>
              </a:lnSpc>
            </a:pP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端口每收到一个字符申请一次中断，中断响应需</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个时钟周期，中断服务程序共有</a:t>
            </a: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条指令，其中第</a:t>
            </a:r>
            <a:r>
              <a:rPr lang="en-US" altLang="zh-CN" sz="2400" dirty="0">
                <a:latin typeface="微软雅黑" panose="020B0503020204020204" pitchFamily="34" charset="-122"/>
                <a:ea typeface="微软雅黑" panose="020B0503020204020204" pitchFamily="34" charset="-122"/>
              </a:rPr>
              <a:t>15</a:t>
            </a:r>
            <a:r>
              <a:rPr lang="zh-CN" altLang="en-US" sz="2400" dirty="0">
                <a:latin typeface="微软雅黑" panose="020B0503020204020204" pitchFamily="34" charset="-122"/>
                <a:ea typeface="微软雅黑" panose="020B0503020204020204" pitchFamily="34" charset="-122"/>
              </a:rPr>
              <a:t>条指令启动</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工作。若</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需从</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读取</a:t>
            </a:r>
            <a:r>
              <a:rPr lang="en-US" altLang="zh-CN" sz="2400" dirty="0">
                <a:latin typeface="微软雅黑" panose="020B0503020204020204" pitchFamily="34" charset="-122"/>
                <a:ea typeface="微软雅黑" panose="020B0503020204020204" pitchFamily="34" charset="-122"/>
              </a:rPr>
              <a:t>1000</a:t>
            </a:r>
            <a:r>
              <a:rPr lang="zh-CN" altLang="en-US" sz="2400" dirty="0">
                <a:latin typeface="微软雅黑" panose="020B0503020204020204" pitchFamily="34" charset="-122"/>
                <a:ea typeface="微软雅黑" panose="020B0503020204020204" pitchFamily="34" charset="-122"/>
              </a:rPr>
              <a:t>个字符，则完成这一任务所需时间大约是多少个时钟周期</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用于完成这一任务的时间大约是多少个时钟周期</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在中断响应阶段</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进行了哪些操作</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6D2B549-E9CF-46AD-8F66-25B8D0D693D9}"/>
              </a:ext>
            </a:extLst>
          </p:cNvPr>
          <p:cNvSpPr txBox="1"/>
          <p:nvPr/>
        </p:nvSpPr>
        <p:spPr>
          <a:xfrm>
            <a:off x="2521557" y="2498888"/>
            <a:ext cx="1210183"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rgbClr val="00B050"/>
                </a:solidFill>
                <a:latin typeface="微软雅黑" panose="020B0503020204020204" pitchFamily="34" charset="-122"/>
                <a:ea typeface="微软雅黑" panose="020B0503020204020204" pitchFamily="34" charset="-122"/>
              </a:rPr>
              <a:t>0.5ms</a:t>
            </a:r>
            <a:endPar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61013372-9F4A-4077-8EA0-C07C364583D6}"/>
              </a:ext>
            </a:extLst>
          </p:cNvPr>
          <p:cNvSpPr txBox="1"/>
          <p:nvPr/>
        </p:nvSpPr>
        <p:spPr>
          <a:xfrm>
            <a:off x="4234757" y="3186388"/>
            <a:ext cx="91774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srgbClr val="00B050"/>
                </a:solidFill>
                <a:latin typeface="微软雅黑" panose="020B0503020204020204" pitchFamily="34" charset="-122"/>
                <a:ea typeface="微软雅黑" panose="020B0503020204020204" pitchFamily="34" charset="-122"/>
              </a:rPr>
              <a:t>20</a:t>
            </a:r>
            <a:endPar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562297A9-CB9B-4F6F-B9C7-FFC2022AE583}"/>
              </a:ext>
            </a:extLst>
          </p:cNvPr>
          <p:cNvSpPr txBox="1"/>
          <p:nvPr/>
        </p:nvSpPr>
        <p:spPr>
          <a:xfrm>
            <a:off x="4160888" y="2765847"/>
            <a:ext cx="670604"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00B050"/>
                </a:solidFill>
                <a:latin typeface="微软雅黑" panose="020B0503020204020204" pitchFamily="34" charset="-122"/>
                <a:ea typeface="微软雅黑" panose="020B0503020204020204" pitchFamily="34" charset="-122"/>
              </a:rPr>
              <a:t>15</a:t>
            </a:r>
            <a:endPar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48040099-B6F3-4147-AFD5-A5494A036D97}"/>
              </a:ext>
            </a:extLst>
          </p:cNvPr>
          <p:cNvSpPr txBox="1"/>
          <p:nvPr/>
        </p:nvSpPr>
        <p:spPr>
          <a:xfrm>
            <a:off x="4967146" y="2772894"/>
            <a:ext cx="670604"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noProof="0" dirty="0">
                <a:solidFill>
                  <a:srgbClr val="00B050"/>
                </a:solidFill>
                <a:latin typeface="微软雅黑" panose="020B0503020204020204" pitchFamily="34" charset="-122"/>
                <a:ea typeface="微软雅黑" panose="020B0503020204020204" pitchFamily="34" charset="-122"/>
              </a:rPr>
              <a:t>5</a:t>
            </a:r>
            <a:endPar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endParaRPr>
          </a:p>
        </p:txBody>
      </p:sp>
      <p:sp>
        <p:nvSpPr>
          <p:cNvPr id="12" name="对话气泡: 圆角矩形 11">
            <a:extLst>
              <a:ext uri="{FF2B5EF4-FFF2-40B4-BE49-F238E27FC236}">
                <a16:creationId xmlns:a16="http://schemas.microsoft.com/office/drawing/2014/main" id="{DBE79E9B-3640-4206-A695-5C714CDF3E9B}"/>
              </a:ext>
            </a:extLst>
          </p:cNvPr>
          <p:cNvSpPr/>
          <p:nvPr/>
        </p:nvSpPr>
        <p:spPr>
          <a:xfrm>
            <a:off x="3495154" y="4681352"/>
            <a:ext cx="1602776" cy="352073"/>
          </a:xfrm>
          <a:prstGeom prst="wedgeRoundRectCallout">
            <a:avLst>
              <a:gd name="adj1" fmla="val -14074"/>
              <a:gd name="adj2" fmla="val -255384"/>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3400"/>
              </a:lnSpc>
            </a:pPr>
            <a:r>
              <a:rPr lang="en-US" altLang="zh-CN" sz="2600" dirty="0">
                <a:solidFill>
                  <a:srgbClr val="00B050"/>
                </a:solidFill>
                <a:latin typeface="微软雅黑" panose="020B0503020204020204" pitchFamily="34" charset="-122"/>
                <a:ea typeface="微软雅黑" panose="020B0503020204020204" pitchFamily="34" charset="-122"/>
              </a:rPr>
              <a:t>10 cycle</a:t>
            </a:r>
          </a:p>
        </p:txBody>
      </p:sp>
    </p:spTree>
    <p:extLst>
      <p:ext uri="{BB962C8B-B14F-4D97-AF65-F5344CB8AC3E}">
        <p14:creationId xmlns:p14="http://schemas.microsoft.com/office/powerpoint/2010/main" val="143096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2" grpId="0"/>
      <p:bldP spid="7" grpId="0"/>
      <p:bldP spid="9" grpId="0"/>
      <p:bldP spid="10" grpId="0"/>
      <p:bldP spid="11" grpId="0"/>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4300272" y="0"/>
            <a:ext cx="3591451"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本节总览</a:t>
            </a:r>
          </a:p>
        </p:txBody>
      </p:sp>
      <p:pic>
        <p:nvPicPr>
          <p:cNvPr id="4" name="图片 3">
            <a:extLst>
              <a:ext uri="{FF2B5EF4-FFF2-40B4-BE49-F238E27FC236}">
                <a16:creationId xmlns:a16="http://schemas.microsoft.com/office/drawing/2014/main" id="{21E3757B-B239-470B-AA2F-8AA12543CE1D}"/>
              </a:ext>
            </a:extLst>
          </p:cNvPr>
          <p:cNvPicPr>
            <a:picLocks noChangeAspect="1"/>
          </p:cNvPicPr>
          <p:nvPr/>
        </p:nvPicPr>
        <p:blipFill>
          <a:blip r:embed="rId3"/>
          <a:stretch>
            <a:fillRect/>
          </a:stretch>
        </p:blipFill>
        <p:spPr>
          <a:xfrm>
            <a:off x="933111" y="584775"/>
            <a:ext cx="10325777" cy="6073282"/>
          </a:xfrm>
          <a:prstGeom prst="rect">
            <a:avLst/>
          </a:prstGeom>
        </p:spPr>
      </p:pic>
    </p:spTree>
    <p:extLst>
      <p:ext uri="{BB962C8B-B14F-4D97-AF65-F5344CB8AC3E}">
        <p14:creationId xmlns:p14="http://schemas.microsoft.com/office/powerpoint/2010/main" val="2250944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4300272" y="0"/>
            <a:ext cx="3591451"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中断方式回顾</a:t>
            </a:r>
          </a:p>
        </p:txBody>
      </p:sp>
      <p:sp>
        <p:nvSpPr>
          <p:cNvPr id="28" name="文本框 27">
            <a:extLst>
              <a:ext uri="{FF2B5EF4-FFF2-40B4-BE49-F238E27FC236}">
                <a16:creationId xmlns:a16="http://schemas.microsoft.com/office/drawing/2014/main" id="{68F1BE3F-B520-4EF0-9182-326F8FEC65BD}"/>
              </a:ext>
            </a:extLst>
          </p:cNvPr>
          <p:cNvSpPr txBox="1"/>
          <p:nvPr/>
        </p:nvSpPr>
        <p:spPr>
          <a:xfrm>
            <a:off x="385631" y="4877359"/>
            <a:ext cx="11420732" cy="1689052"/>
          </a:xfrm>
          <a:prstGeom prst="rect">
            <a:avLst/>
          </a:prstGeom>
          <a:noFill/>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每准备好一个数据都要中断</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，由</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运行中断服务程序来完成一次传送</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磁盘机、磁带机等高速设备需要大批量的数据传送→</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大量时间用于中断服务</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由硬件实现控制大批量的数据传送→</a:t>
            </a:r>
            <a:r>
              <a:rPr lang="en-US" altLang="zh-CN" sz="2400" dirty="0">
                <a:latin typeface="微软雅黑" panose="020B0503020204020204" pitchFamily="34" charset="-122"/>
                <a:ea typeface="微软雅黑" panose="020B0503020204020204" pitchFamily="34" charset="-122"/>
              </a:rPr>
              <a:t>DMA</a:t>
            </a:r>
            <a:r>
              <a:rPr lang="zh-CN" altLang="en-US" sz="2400" dirty="0">
                <a:latin typeface="微软雅黑" panose="020B0503020204020204" pitchFamily="34" charset="-122"/>
                <a:ea typeface="微软雅黑" panose="020B0503020204020204" pitchFamily="34" charset="-122"/>
              </a:rPr>
              <a:t>控制器</a:t>
            </a:r>
          </a:p>
        </p:txBody>
      </p:sp>
      <p:pic>
        <p:nvPicPr>
          <p:cNvPr id="2" name="图片 1">
            <a:extLst>
              <a:ext uri="{FF2B5EF4-FFF2-40B4-BE49-F238E27FC236}">
                <a16:creationId xmlns:a16="http://schemas.microsoft.com/office/drawing/2014/main" id="{82C35651-830A-41AC-A410-827E1B9D7B76}"/>
              </a:ext>
            </a:extLst>
          </p:cNvPr>
          <p:cNvPicPr>
            <a:picLocks noChangeAspect="1"/>
          </p:cNvPicPr>
          <p:nvPr/>
        </p:nvPicPr>
        <p:blipFill>
          <a:blip r:embed="rId3"/>
          <a:stretch>
            <a:fillRect/>
          </a:stretch>
        </p:blipFill>
        <p:spPr>
          <a:xfrm>
            <a:off x="-3" y="584775"/>
            <a:ext cx="12192000" cy="4175760"/>
          </a:xfrm>
          <a:prstGeom prst="rect">
            <a:avLst/>
          </a:prstGeom>
        </p:spPr>
      </p:pic>
      <p:cxnSp>
        <p:nvCxnSpPr>
          <p:cNvPr id="7" name="直接连接符 6">
            <a:extLst>
              <a:ext uri="{FF2B5EF4-FFF2-40B4-BE49-F238E27FC236}">
                <a16:creationId xmlns:a16="http://schemas.microsoft.com/office/drawing/2014/main" id="{E8975AE6-EB95-4D51-BA85-05121201726A}"/>
              </a:ext>
            </a:extLst>
          </p:cNvPr>
          <p:cNvCxnSpPr/>
          <p:nvPr/>
        </p:nvCxnSpPr>
        <p:spPr>
          <a:xfrm>
            <a:off x="6223000" y="4216400"/>
            <a:ext cx="4699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6D7587E-7657-4C6D-BFDD-FAB434973178}"/>
              </a:ext>
            </a:extLst>
          </p:cNvPr>
          <p:cNvCxnSpPr/>
          <p:nvPr/>
        </p:nvCxnSpPr>
        <p:spPr>
          <a:xfrm>
            <a:off x="6692900" y="2667000"/>
            <a:ext cx="864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9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xEl>
                                              <p:pRg st="0" end="0"/>
                                            </p:txEl>
                                          </p:spTgt>
                                        </p:tgtEl>
                                        <p:attrNameLst>
                                          <p:attrName>style.visibility</p:attrName>
                                        </p:attrNameLst>
                                      </p:cBhvr>
                                      <p:to>
                                        <p:strVal val="visible"/>
                                      </p:to>
                                    </p:set>
                                    <p:animEffect transition="in" filter="fade">
                                      <p:cBhvr>
                                        <p:cTn id="12" dur="500"/>
                                        <p:tgtEl>
                                          <p:spTgt spid="2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xEl>
                                              <p:pRg st="1" end="1"/>
                                            </p:txEl>
                                          </p:spTgt>
                                        </p:tgtEl>
                                        <p:attrNameLst>
                                          <p:attrName>style.visibility</p:attrName>
                                        </p:attrNameLst>
                                      </p:cBhvr>
                                      <p:to>
                                        <p:strVal val="visible"/>
                                      </p:to>
                                    </p:set>
                                    <p:animEffect transition="in" filter="fade">
                                      <p:cBhvr>
                                        <p:cTn id="25" dur="500"/>
                                        <p:tgtEl>
                                          <p:spTgt spid="28">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8">
                                            <p:txEl>
                                              <p:pRg st="2" end="2"/>
                                            </p:txEl>
                                          </p:spTgt>
                                        </p:tgtEl>
                                        <p:attrNameLst>
                                          <p:attrName>style.visibility</p:attrName>
                                        </p:attrNameLst>
                                      </p:cBhvr>
                                      <p:to>
                                        <p:strVal val="visible"/>
                                      </p:to>
                                    </p:set>
                                    <p:animEffect transition="in" filter="fade">
                                      <p:cBhvr>
                                        <p:cTn id="30"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4300272" y="0"/>
            <a:ext cx="3591451"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DMA</a:t>
            </a:r>
            <a:r>
              <a:rPr lang="zh-CN" altLang="en-US" sz="3200" dirty="0">
                <a:latin typeface="微软雅黑" panose="020B0503020204020204" pitchFamily="34" charset="-122"/>
                <a:ea typeface="微软雅黑" panose="020B0503020204020204" pitchFamily="34" charset="-122"/>
              </a:rPr>
              <a:t>控制器</a:t>
            </a:r>
          </a:p>
        </p:txBody>
      </p:sp>
      <p:sp>
        <p:nvSpPr>
          <p:cNvPr id="13" name="文本框 12">
            <a:extLst>
              <a:ext uri="{FF2B5EF4-FFF2-40B4-BE49-F238E27FC236}">
                <a16:creationId xmlns:a16="http://schemas.microsoft.com/office/drawing/2014/main" id="{3DE77998-A25D-4843-954A-107AC661FB3C}"/>
              </a:ext>
            </a:extLst>
          </p:cNvPr>
          <p:cNvSpPr txBox="1"/>
          <p:nvPr/>
        </p:nvSpPr>
        <p:spPr>
          <a:xfrm>
            <a:off x="275964" y="451653"/>
            <a:ext cx="11640065" cy="1435136"/>
          </a:xfrm>
          <a:prstGeom prst="rect">
            <a:avLst/>
          </a:prstGeom>
          <a:noFill/>
        </p:spPr>
        <p:txBody>
          <a:bodyPr wrap="square">
            <a:spAutoFit/>
          </a:bodyPr>
          <a:lstStyle/>
          <a:p>
            <a:pPr>
              <a:lnSpc>
                <a:spcPts val="3600"/>
              </a:lnSpc>
            </a:pPr>
            <a:r>
              <a:rPr lang="zh-CN" altLang="en-US" sz="2400" dirty="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DMA</a:t>
            </a:r>
            <a:r>
              <a:rPr lang="zh-CN" altLang="en-US" sz="2400" dirty="0">
                <a:latin typeface="微软雅黑" panose="020B0503020204020204" pitchFamily="34" charset="-122"/>
                <a:ea typeface="微软雅黑" panose="020B0503020204020204" pitchFamily="34" charset="-122"/>
              </a:rPr>
              <a:t>方式中，当</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设备需要进行数据传送时，通过</a:t>
            </a:r>
            <a:r>
              <a:rPr lang="en-US" altLang="zh-CN" sz="2400" dirty="0">
                <a:latin typeface="微软雅黑" panose="020B0503020204020204" pitchFamily="34" charset="-122"/>
                <a:ea typeface="微软雅黑" panose="020B0503020204020204" pitchFamily="34" charset="-122"/>
              </a:rPr>
              <a:t>DMA</a:t>
            </a:r>
            <a:r>
              <a:rPr lang="zh-CN" altLang="en-US" sz="2400" dirty="0">
                <a:latin typeface="微软雅黑" panose="020B0503020204020204" pitchFamily="34" charset="-122"/>
                <a:ea typeface="微软雅黑" panose="020B0503020204020204" pitchFamily="34" charset="-122"/>
              </a:rPr>
              <a:t>控制器</a:t>
            </a:r>
            <a:r>
              <a:rPr lang="en-US" altLang="zh-CN" sz="2400" dirty="0">
                <a:latin typeface="微软雅黑" panose="020B0503020204020204" pitchFamily="34" charset="-122"/>
                <a:ea typeface="微软雅黑" panose="020B0503020204020204" pitchFamily="34" charset="-122"/>
              </a:rPr>
              <a:t>(DMA</a:t>
            </a:r>
            <a:r>
              <a:rPr lang="zh-CN" altLang="en-US" sz="2400" dirty="0">
                <a:latin typeface="微软雅黑" panose="020B0503020204020204" pitchFamily="34" charset="-122"/>
                <a:ea typeface="微软雅黑" panose="020B0503020204020204" pitchFamily="34" charset="-122"/>
              </a:rPr>
              <a:t>接口</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向</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提出</a:t>
            </a:r>
            <a:r>
              <a:rPr lang="en-US" altLang="zh-CN" sz="2400" dirty="0">
                <a:latin typeface="微软雅黑" panose="020B0503020204020204" pitchFamily="34" charset="-122"/>
                <a:ea typeface="微软雅黑" panose="020B0503020204020204" pitchFamily="34" charset="-122"/>
              </a:rPr>
              <a:t>DMA</a:t>
            </a:r>
            <a:r>
              <a:rPr lang="zh-CN" altLang="en-US" sz="2400" dirty="0">
                <a:latin typeface="微软雅黑" panose="020B0503020204020204" pitchFamily="34" charset="-122"/>
                <a:ea typeface="微软雅黑" panose="020B0503020204020204" pitchFamily="34" charset="-122"/>
              </a:rPr>
              <a:t>传送请求，</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响应之后将让出系统总线，由</a:t>
            </a:r>
            <a:r>
              <a:rPr lang="en-US" altLang="zh-CN" sz="2400" dirty="0">
                <a:latin typeface="微软雅黑" panose="020B0503020204020204" pitchFamily="34" charset="-122"/>
                <a:ea typeface="微软雅黑" panose="020B0503020204020204" pitchFamily="34" charset="-122"/>
              </a:rPr>
              <a:t>DMA</a:t>
            </a:r>
            <a:r>
              <a:rPr lang="zh-CN" altLang="en-US" sz="2400" dirty="0">
                <a:latin typeface="微软雅黑" panose="020B0503020204020204" pitchFamily="34" charset="-122"/>
                <a:ea typeface="微软雅黑" panose="020B0503020204020204" pitchFamily="34" charset="-122"/>
              </a:rPr>
              <a:t>控制器接管总线进行数据传送。其主要功能有</a:t>
            </a:r>
            <a:r>
              <a:rPr lang="en-US" altLang="zh-CN" sz="2400" dirty="0">
                <a:latin typeface="微软雅黑" panose="020B0503020204020204" pitchFamily="34" charset="-122"/>
                <a:ea typeface="微软雅黑" panose="020B0503020204020204" pitchFamily="34" charset="-122"/>
              </a:rPr>
              <a:t>:</a:t>
            </a:r>
          </a:p>
        </p:txBody>
      </p:sp>
      <p:sp>
        <p:nvSpPr>
          <p:cNvPr id="15" name="矩形 14">
            <a:extLst>
              <a:ext uri="{FF2B5EF4-FFF2-40B4-BE49-F238E27FC236}">
                <a16:creationId xmlns:a16="http://schemas.microsoft.com/office/drawing/2014/main" id="{A6A3BD6A-21B5-45C2-9BE0-E79A52CCC4B2}"/>
              </a:ext>
            </a:extLst>
          </p:cNvPr>
          <p:cNvSpPr/>
          <p:nvPr/>
        </p:nvSpPr>
        <p:spPr>
          <a:xfrm>
            <a:off x="3466126" y="1886789"/>
            <a:ext cx="8291384" cy="593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接受外设发出的</a:t>
            </a:r>
            <a:r>
              <a:rPr lang="en-US" altLang="zh-CN" sz="2600" dirty="0">
                <a:latin typeface="微软雅黑" panose="020B0503020204020204" pitchFamily="34" charset="-122"/>
                <a:ea typeface="微软雅黑" panose="020B0503020204020204" pitchFamily="34" charset="-122"/>
              </a:rPr>
              <a:t>DMA</a:t>
            </a:r>
            <a:r>
              <a:rPr lang="zh-CN" altLang="en-US" sz="2600" dirty="0">
                <a:latin typeface="微软雅黑" panose="020B0503020204020204" pitchFamily="34" charset="-122"/>
                <a:ea typeface="微软雅黑" panose="020B0503020204020204" pitchFamily="34" charset="-122"/>
              </a:rPr>
              <a:t>请求，并向</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发出总线请求</a:t>
            </a:r>
          </a:p>
        </p:txBody>
      </p:sp>
      <p:sp>
        <p:nvSpPr>
          <p:cNvPr id="20" name="矩形 19">
            <a:extLst>
              <a:ext uri="{FF2B5EF4-FFF2-40B4-BE49-F238E27FC236}">
                <a16:creationId xmlns:a16="http://schemas.microsoft.com/office/drawing/2014/main" id="{930EA714-2D37-4C6D-8ACB-8A495D78EA7B}"/>
              </a:ext>
            </a:extLst>
          </p:cNvPr>
          <p:cNvSpPr/>
          <p:nvPr/>
        </p:nvSpPr>
        <p:spPr>
          <a:xfrm>
            <a:off x="3466126" y="2790047"/>
            <a:ext cx="8291384" cy="8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响应此总线请求，发出总线响应信号</a:t>
            </a:r>
            <a:endParaRPr lang="en-US" altLang="zh-CN" sz="2600" dirty="0">
              <a:latin typeface="微软雅黑" panose="020B0503020204020204" pitchFamily="34" charset="-122"/>
              <a:ea typeface="微软雅黑" panose="020B0503020204020204" pitchFamily="34" charset="-122"/>
            </a:endParaRPr>
          </a:p>
          <a:p>
            <a:pPr algn="ctr"/>
            <a:r>
              <a:rPr lang="zh-CN" altLang="en-US" sz="2600" dirty="0">
                <a:latin typeface="微软雅黑" panose="020B0503020204020204" pitchFamily="34" charset="-122"/>
                <a:ea typeface="微软雅黑" panose="020B0503020204020204" pitchFamily="34" charset="-122"/>
              </a:rPr>
              <a:t>接管总线，进入</a:t>
            </a:r>
            <a:r>
              <a:rPr lang="en-US" altLang="zh-CN" sz="2600" dirty="0">
                <a:latin typeface="微软雅黑" panose="020B0503020204020204" pitchFamily="34" charset="-122"/>
                <a:ea typeface="微软雅黑" panose="020B0503020204020204" pitchFamily="34" charset="-122"/>
              </a:rPr>
              <a:t>DMA</a:t>
            </a:r>
            <a:r>
              <a:rPr lang="zh-CN" altLang="en-US" sz="2600" dirty="0">
                <a:latin typeface="微软雅黑" panose="020B0503020204020204" pitchFamily="34" charset="-122"/>
                <a:ea typeface="微软雅黑" panose="020B0503020204020204" pitchFamily="34" charset="-122"/>
              </a:rPr>
              <a:t>操作周期</a:t>
            </a:r>
          </a:p>
        </p:txBody>
      </p:sp>
      <p:sp>
        <p:nvSpPr>
          <p:cNvPr id="21" name="矩形 20">
            <a:extLst>
              <a:ext uri="{FF2B5EF4-FFF2-40B4-BE49-F238E27FC236}">
                <a16:creationId xmlns:a16="http://schemas.microsoft.com/office/drawing/2014/main" id="{B59115AC-B868-4D59-BFCC-584A84BD2670}"/>
              </a:ext>
            </a:extLst>
          </p:cNvPr>
          <p:cNvSpPr/>
          <p:nvPr/>
        </p:nvSpPr>
        <p:spPr>
          <a:xfrm>
            <a:off x="3466126" y="3927535"/>
            <a:ext cx="8291384" cy="8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确定传送数据的主存单元地址及长度</a:t>
            </a:r>
            <a:endParaRPr lang="en-US" altLang="zh-CN" sz="2600" dirty="0">
              <a:latin typeface="微软雅黑" panose="020B0503020204020204" pitchFamily="34" charset="-122"/>
              <a:ea typeface="微软雅黑" panose="020B0503020204020204" pitchFamily="34" charset="-122"/>
            </a:endParaRPr>
          </a:p>
          <a:p>
            <a:pPr algn="ctr"/>
            <a:r>
              <a:rPr lang="zh-CN" altLang="en-US" sz="2600" dirty="0">
                <a:latin typeface="微软雅黑" panose="020B0503020204020204" pitchFamily="34" charset="-122"/>
                <a:ea typeface="微软雅黑" panose="020B0503020204020204" pitchFamily="34" charset="-122"/>
              </a:rPr>
              <a:t>并自动修改主存地址计数和传送长度计数</a:t>
            </a:r>
          </a:p>
        </p:txBody>
      </p:sp>
      <p:sp>
        <p:nvSpPr>
          <p:cNvPr id="22" name="矩形 21">
            <a:extLst>
              <a:ext uri="{FF2B5EF4-FFF2-40B4-BE49-F238E27FC236}">
                <a16:creationId xmlns:a16="http://schemas.microsoft.com/office/drawing/2014/main" id="{3740E522-FAC5-42EC-9364-B17E5B283985}"/>
              </a:ext>
            </a:extLst>
          </p:cNvPr>
          <p:cNvSpPr/>
          <p:nvPr/>
        </p:nvSpPr>
        <p:spPr>
          <a:xfrm>
            <a:off x="3466126" y="5065023"/>
            <a:ext cx="8291384" cy="8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规定数据在主存和外设间的传送方向</a:t>
            </a:r>
            <a:endParaRPr lang="en-US" altLang="zh-CN" sz="2600" dirty="0">
              <a:latin typeface="微软雅黑" panose="020B0503020204020204" pitchFamily="34" charset="-122"/>
              <a:ea typeface="微软雅黑" panose="020B0503020204020204" pitchFamily="34" charset="-122"/>
            </a:endParaRPr>
          </a:p>
          <a:p>
            <a:pPr algn="ctr"/>
            <a:r>
              <a:rPr lang="zh-CN" altLang="en-US" sz="2600" dirty="0">
                <a:latin typeface="微软雅黑" panose="020B0503020204020204" pitchFamily="34" charset="-122"/>
                <a:ea typeface="微软雅黑" panose="020B0503020204020204" pitchFamily="34" charset="-122"/>
              </a:rPr>
              <a:t>发出读写等控制信号，执行数据传送操作</a:t>
            </a:r>
          </a:p>
        </p:txBody>
      </p:sp>
      <p:sp>
        <p:nvSpPr>
          <p:cNvPr id="23" name="矩形 22">
            <a:extLst>
              <a:ext uri="{FF2B5EF4-FFF2-40B4-BE49-F238E27FC236}">
                <a16:creationId xmlns:a16="http://schemas.microsoft.com/office/drawing/2014/main" id="{DD07C014-CA99-47E8-B7E5-7EAE00A88F1E}"/>
              </a:ext>
            </a:extLst>
          </p:cNvPr>
          <p:cNvSpPr/>
          <p:nvPr/>
        </p:nvSpPr>
        <p:spPr>
          <a:xfrm>
            <a:off x="3466126" y="6202513"/>
            <a:ext cx="8291384" cy="593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向</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报告</a:t>
            </a:r>
            <a:r>
              <a:rPr lang="en-US" altLang="zh-CN" sz="2600" dirty="0">
                <a:latin typeface="微软雅黑" panose="020B0503020204020204" pitchFamily="34" charset="-122"/>
                <a:ea typeface="微软雅黑" panose="020B0503020204020204" pitchFamily="34" charset="-122"/>
              </a:rPr>
              <a:t>DMA</a:t>
            </a:r>
            <a:r>
              <a:rPr lang="zh-CN" altLang="en-US" sz="2600" dirty="0">
                <a:latin typeface="微软雅黑" panose="020B0503020204020204" pitchFamily="34" charset="-122"/>
                <a:ea typeface="微软雅黑" panose="020B0503020204020204" pitchFamily="34" charset="-122"/>
              </a:rPr>
              <a:t>操作的结束</a:t>
            </a:r>
          </a:p>
        </p:txBody>
      </p:sp>
      <p:sp>
        <p:nvSpPr>
          <p:cNvPr id="18" name="箭头: 下 17">
            <a:extLst>
              <a:ext uri="{FF2B5EF4-FFF2-40B4-BE49-F238E27FC236}">
                <a16:creationId xmlns:a16="http://schemas.microsoft.com/office/drawing/2014/main" id="{5AA12168-BAF6-4ABE-8481-09152AD2A68E}"/>
              </a:ext>
            </a:extLst>
          </p:cNvPr>
          <p:cNvSpPr/>
          <p:nvPr/>
        </p:nvSpPr>
        <p:spPr>
          <a:xfrm>
            <a:off x="7428524" y="2509303"/>
            <a:ext cx="366588" cy="25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FDB68E3B-09DC-4020-A6ED-840EAB8D08FE}"/>
              </a:ext>
            </a:extLst>
          </p:cNvPr>
          <p:cNvSpPr/>
          <p:nvPr/>
        </p:nvSpPr>
        <p:spPr>
          <a:xfrm>
            <a:off x="7428524" y="3646791"/>
            <a:ext cx="366588" cy="25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5667E1AA-2073-4591-8AC9-6B51B7B2938D}"/>
              </a:ext>
            </a:extLst>
          </p:cNvPr>
          <p:cNvSpPr/>
          <p:nvPr/>
        </p:nvSpPr>
        <p:spPr>
          <a:xfrm>
            <a:off x="7428524" y="4784279"/>
            <a:ext cx="366588" cy="25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DAA3F264-972F-4B35-9395-A97F158FCA53}"/>
              </a:ext>
            </a:extLst>
          </p:cNvPr>
          <p:cNvSpPr/>
          <p:nvPr/>
        </p:nvSpPr>
        <p:spPr>
          <a:xfrm>
            <a:off x="7428524" y="5921767"/>
            <a:ext cx="366588" cy="25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1785A96C-9AA3-460C-9473-CC1DC6294ECD}"/>
              </a:ext>
            </a:extLst>
          </p:cNvPr>
          <p:cNvSpPr txBox="1"/>
          <p:nvPr/>
        </p:nvSpPr>
        <p:spPr>
          <a:xfrm>
            <a:off x="1726270" y="2524634"/>
            <a:ext cx="1164624" cy="473337"/>
          </a:xfrm>
          <a:prstGeom prst="rect">
            <a:avLst/>
          </a:prstGeom>
          <a:noFill/>
        </p:spPr>
        <p:txBody>
          <a:bodyPr wrap="square">
            <a:spAutoFit/>
          </a:bodyPr>
          <a:lstStyle/>
          <a:p>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传送前</a:t>
            </a:r>
            <a:endParaRPr lang="zh-CN" altLang="en-US" dirty="0"/>
          </a:p>
        </p:txBody>
      </p:sp>
      <p:sp>
        <p:nvSpPr>
          <p:cNvPr id="24" name="左大括号 23">
            <a:extLst>
              <a:ext uri="{FF2B5EF4-FFF2-40B4-BE49-F238E27FC236}">
                <a16:creationId xmlns:a16="http://schemas.microsoft.com/office/drawing/2014/main" id="{8879EDE9-7285-4E76-8C16-BC2AEAC6AAC7}"/>
              </a:ext>
            </a:extLst>
          </p:cNvPr>
          <p:cNvSpPr/>
          <p:nvPr/>
        </p:nvSpPr>
        <p:spPr>
          <a:xfrm>
            <a:off x="2960442" y="1886789"/>
            <a:ext cx="366588" cy="1731258"/>
          </a:xfrm>
          <a:prstGeom prst="leftBrace">
            <a:avLst>
              <a:gd name="adj1" fmla="val 31928"/>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5A6EC42D-67EE-424B-87C9-3FFD6DAD8E6A}"/>
              </a:ext>
            </a:extLst>
          </p:cNvPr>
          <p:cNvSpPr txBox="1"/>
          <p:nvPr/>
        </p:nvSpPr>
        <p:spPr>
          <a:xfrm>
            <a:off x="1649642" y="4673610"/>
            <a:ext cx="1164624" cy="473337"/>
          </a:xfrm>
          <a:prstGeom prst="rect">
            <a:avLst/>
          </a:prstGeom>
          <a:noFill/>
        </p:spPr>
        <p:txBody>
          <a:bodyPr wrap="square">
            <a:spAutoFit/>
          </a:bodyPr>
          <a:lstStyle/>
          <a:p>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传送时</a:t>
            </a:r>
            <a:endParaRPr lang="zh-CN" altLang="en-US" dirty="0"/>
          </a:p>
        </p:txBody>
      </p:sp>
      <p:sp>
        <p:nvSpPr>
          <p:cNvPr id="33" name="左大括号 32">
            <a:extLst>
              <a:ext uri="{FF2B5EF4-FFF2-40B4-BE49-F238E27FC236}">
                <a16:creationId xmlns:a16="http://schemas.microsoft.com/office/drawing/2014/main" id="{30438750-32A5-410E-BBC9-E40EC557F0F0}"/>
              </a:ext>
            </a:extLst>
          </p:cNvPr>
          <p:cNvSpPr/>
          <p:nvPr/>
        </p:nvSpPr>
        <p:spPr>
          <a:xfrm>
            <a:off x="2890894" y="3993657"/>
            <a:ext cx="436136" cy="1899366"/>
          </a:xfrm>
          <a:prstGeom prst="leftBrace">
            <a:avLst>
              <a:gd name="adj1" fmla="val 31928"/>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AC1A6669-3CC5-4B57-85D3-C6608F1EAB25}"/>
              </a:ext>
            </a:extLst>
          </p:cNvPr>
          <p:cNvSpPr txBox="1"/>
          <p:nvPr/>
        </p:nvSpPr>
        <p:spPr>
          <a:xfrm>
            <a:off x="1726270" y="6206581"/>
            <a:ext cx="1164624" cy="473337"/>
          </a:xfrm>
          <a:prstGeom prst="rect">
            <a:avLst/>
          </a:prstGeom>
          <a:noFill/>
        </p:spPr>
        <p:txBody>
          <a:bodyPr wrap="square">
            <a:spAutoFit/>
          </a:bodyPr>
          <a:lstStyle/>
          <a:p>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传送后</a:t>
            </a:r>
            <a:endParaRPr lang="zh-CN" altLang="en-US" dirty="0"/>
          </a:p>
        </p:txBody>
      </p:sp>
    </p:spTree>
    <p:extLst>
      <p:ext uri="{BB962C8B-B14F-4D97-AF65-F5344CB8AC3E}">
        <p14:creationId xmlns:p14="http://schemas.microsoft.com/office/powerpoint/2010/main" val="77460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1" grpId="0" animBg="1"/>
      <p:bldP spid="22" grpId="0" animBg="1"/>
      <p:bldP spid="23" grpId="0" animBg="1"/>
      <p:bldP spid="18" grpId="0" animBg="1"/>
      <p:bldP spid="25" grpId="0" animBg="1"/>
      <p:bldP spid="26" grpId="0" animBg="1"/>
      <p:bldP spid="27" grpId="0" animBg="1"/>
      <p:bldP spid="29" grpId="0"/>
      <p:bldP spid="24" grpId="0" animBg="1"/>
      <p:bldP spid="31" grpId="0"/>
      <p:bldP spid="33" grpId="0" animBg="1"/>
      <p:bldP spid="3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4300272" y="0"/>
            <a:ext cx="3591451"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DMA</a:t>
            </a:r>
            <a:r>
              <a:rPr lang="zh-CN" altLang="en-US" sz="3200" dirty="0">
                <a:latin typeface="微软雅黑" panose="020B0503020204020204" pitchFamily="34" charset="-122"/>
                <a:ea typeface="微软雅黑" panose="020B0503020204020204" pitchFamily="34" charset="-122"/>
              </a:rPr>
              <a:t>控制器</a:t>
            </a:r>
          </a:p>
        </p:txBody>
      </p:sp>
      <p:pic>
        <p:nvPicPr>
          <p:cNvPr id="3" name="图片 2">
            <a:extLst>
              <a:ext uri="{FF2B5EF4-FFF2-40B4-BE49-F238E27FC236}">
                <a16:creationId xmlns:a16="http://schemas.microsoft.com/office/drawing/2014/main" id="{C8756504-31C9-47D4-AD5E-414FDDB18901}"/>
              </a:ext>
            </a:extLst>
          </p:cNvPr>
          <p:cNvPicPr>
            <a:picLocks noChangeAspect="1"/>
          </p:cNvPicPr>
          <p:nvPr/>
        </p:nvPicPr>
        <p:blipFill>
          <a:blip r:embed="rId3"/>
          <a:stretch>
            <a:fillRect/>
          </a:stretch>
        </p:blipFill>
        <p:spPr>
          <a:xfrm>
            <a:off x="558279" y="605481"/>
            <a:ext cx="11075441" cy="6252519"/>
          </a:xfrm>
          <a:prstGeom prst="rect">
            <a:avLst/>
          </a:prstGeom>
        </p:spPr>
      </p:pic>
    </p:spTree>
    <p:extLst>
      <p:ext uri="{BB962C8B-B14F-4D97-AF65-F5344CB8AC3E}">
        <p14:creationId xmlns:p14="http://schemas.microsoft.com/office/powerpoint/2010/main" val="3271668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101668" y="-57317"/>
            <a:ext cx="3591451"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DMA</a:t>
            </a:r>
            <a:r>
              <a:rPr lang="zh-CN" altLang="en-US" sz="3200" dirty="0">
                <a:latin typeface="微软雅黑" panose="020B0503020204020204" pitchFamily="34" charset="-122"/>
                <a:ea typeface="微软雅黑" panose="020B0503020204020204" pitchFamily="34" charset="-122"/>
              </a:rPr>
              <a:t>传送过程</a:t>
            </a:r>
          </a:p>
        </p:txBody>
      </p:sp>
      <p:sp>
        <p:nvSpPr>
          <p:cNvPr id="4" name="矩形 3">
            <a:extLst>
              <a:ext uri="{FF2B5EF4-FFF2-40B4-BE49-F238E27FC236}">
                <a16:creationId xmlns:a16="http://schemas.microsoft.com/office/drawing/2014/main" id="{7EC33CC7-4C63-4B89-8C39-0BC6D3ABE113}"/>
              </a:ext>
            </a:extLst>
          </p:cNvPr>
          <p:cNvSpPr/>
          <p:nvPr/>
        </p:nvSpPr>
        <p:spPr>
          <a:xfrm>
            <a:off x="2187028" y="532327"/>
            <a:ext cx="3833116" cy="205122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预处理：</a:t>
            </a:r>
            <a:endParaRPr lang="en-US" altLang="zh-CN" sz="2600" dirty="0">
              <a:solidFill>
                <a:schemeClr val="tx1"/>
              </a:solidFill>
              <a:latin typeface="微软雅黑" panose="020B0503020204020204" pitchFamily="34" charset="-122"/>
              <a:ea typeface="微软雅黑" panose="020B0503020204020204" pitchFamily="34" charset="-122"/>
            </a:endParaRPr>
          </a:p>
          <a:p>
            <a:pPr algn="ctr"/>
            <a:r>
              <a:rPr lang="zh-CN" altLang="en-US" sz="2600" dirty="0">
                <a:solidFill>
                  <a:schemeClr val="tx1"/>
                </a:solidFill>
                <a:latin typeface="微软雅黑" panose="020B0503020204020204" pitchFamily="34" charset="-122"/>
                <a:ea typeface="微软雅黑" panose="020B0503020204020204" pitchFamily="34" charset="-122"/>
              </a:rPr>
              <a:t>主存起始地址→</a:t>
            </a:r>
            <a:r>
              <a:rPr lang="en-US" altLang="zh-CN" sz="2600" dirty="0">
                <a:solidFill>
                  <a:schemeClr val="tx1"/>
                </a:solidFill>
                <a:latin typeface="微软雅黑" panose="020B0503020204020204" pitchFamily="34" charset="-122"/>
                <a:ea typeface="微软雅黑" panose="020B0503020204020204" pitchFamily="34" charset="-122"/>
              </a:rPr>
              <a:t>AR</a:t>
            </a:r>
          </a:p>
          <a:p>
            <a:pPr algn="ctr"/>
            <a:r>
              <a:rPr lang="en-US" altLang="zh-CN" sz="2600" dirty="0">
                <a:solidFill>
                  <a:schemeClr val="tx1"/>
                </a:solidFill>
                <a:latin typeface="微软雅黑" panose="020B0503020204020204" pitchFamily="34" charset="-122"/>
                <a:ea typeface="微软雅黑" panose="020B0503020204020204" pitchFamily="34" charset="-122"/>
              </a:rPr>
              <a:t>I/O</a:t>
            </a:r>
            <a:r>
              <a:rPr lang="zh-CN" altLang="en-US" sz="2600" dirty="0">
                <a:solidFill>
                  <a:schemeClr val="tx1"/>
                </a:solidFill>
                <a:latin typeface="微软雅黑" panose="020B0503020204020204" pitchFamily="34" charset="-122"/>
                <a:ea typeface="微软雅黑" panose="020B0503020204020204" pitchFamily="34" charset="-122"/>
              </a:rPr>
              <a:t>设备地址→</a:t>
            </a:r>
            <a:r>
              <a:rPr lang="en-US" altLang="zh-CN" sz="2600" dirty="0">
                <a:solidFill>
                  <a:schemeClr val="tx1"/>
                </a:solidFill>
                <a:latin typeface="微软雅黑" panose="020B0503020204020204" pitchFamily="34" charset="-122"/>
                <a:ea typeface="微软雅黑" panose="020B0503020204020204" pitchFamily="34" charset="-122"/>
              </a:rPr>
              <a:t>DAR</a:t>
            </a:r>
          </a:p>
          <a:p>
            <a:pPr algn="ctr"/>
            <a:r>
              <a:rPr lang="zh-CN" altLang="en-US" sz="2600" dirty="0">
                <a:solidFill>
                  <a:schemeClr val="tx1"/>
                </a:solidFill>
                <a:latin typeface="微软雅黑" panose="020B0503020204020204" pitchFamily="34" charset="-122"/>
                <a:ea typeface="微软雅黑" panose="020B0503020204020204" pitchFamily="34" charset="-122"/>
              </a:rPr>
              <a:t>传送数据个数→</a:t>
            </a:r>
            <a:r>
              <a:rPr lang="en-US" altLang="zh-CN" sz="2600" dirty="0">
                <a:solidFill>
                  <a:schemeClr val="tx1"/>
                </a:solidFill>
                <a:latin typeface="微软雅黑" panose="020B0503020204020204" pitchFamily="34" charset="-122"/>
                <a:ea typeface="微软雅黑" panose="020B0503020204020204" pitchFamily="34" charset="-122"/>
              </a:rPr>
              <a:t>WC</a:t>
            </a:r>
          </a:p>
          <a:p>
            <a:pPr algn="ctr"/>
            <a:r>
              <a:rPr lang="zh-CN" altLang="en-US" sz="2600" dirty="0">
                <a:solidFill>
                  <a:schemeClr val="tx1"/>
                </a:solidFill>
                <a:latin typeface="微软雅黑" panose="020B0503020204020204" pitchFamily="34" charset="-122"/>
                <a:ea typeface="微软雅黑" panose="020B0503020204020204" pitchFamily="34" charset="-122"/>
              </a:rPr>
              <a:t>启动</a:t>
            </a:r>
            <a:r>
              <a:rPr lang="en-US" altLang="zh-CN" sz="2600" dirty="0">
                <a:solidFill>
                  <a:schemeClr val="tx1"/>
                </a:solidFill>
                <a:latin typeface="微软雅黑" panose="020B0503020204020204" pitchFamily="34" charset="-122"/>
                <a:ea typeface="微软雅黑" panose="020B0503020204020204" pitchFamily="34" charset="-122"/>
              </a:rPr>
              <a:t>I/O</a:t>
            </a:r>
            <a:r>
              <a:rPr lang="zh-CN" altLang="en-US" sz="2600" dirty="0">
                <a:solidFill>
                  <a:schemeClr val="tx1"/>
                </a:solidFill>
                <a:latin typeface="微软雅黑" panose="020B0503020204020204" pitchFamily="34" charset="-122"/>
                <a:ea typeface="微软雅黑" panose="020B0503020204020204" pitchFamily="34" charset="-122"/>
              </a:rPr>
              <a:t>设备</a:t>
            </a:r>
          </a:p>
        </p:txBody>
      </p:sp>
      <p:sp>
        <p:nvSpPr>
          <p:cNvPr id="5" name="矩形 4">
            <a:extLst>
              <a:ext uri="{FF2B5EF4-FFF2-40B4-BE49-F238E27FC236}">
                <a16:creationId xmlns:a16="http://schemas.microsoft.com/office/drawing/2014/main" id="{34D027B8-CFEE-405C-A602-EA01639EE35F}"/>
              </a:ext>
            </a:extLst>
          </p:cNvPr>
          <p:cNvSpPr/>
          <p:nvPr/>
        </p:nvSpPr>
        <p:spPr>
          <a:xfrm>
            <a:off x="2187028" y="2977700"/>
            <a:ext cx="3833116" cy="12375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数据传送：</a:t>
            </a:r>
            <a:endParaRPr lang="en-US" altLang="zh-CN" sz="2600" dirty="0">
              <a:solidFill>
                <a:schemeClr val="tx1"/>
              </a:solidFill>
              <a:latin typeface="微软雅黑" panose="020B0503020204020204" pitchFamily="34" charset="-122"/>
              <a:ea typeface="微软雅黑" panose="020B0503020204020204" pitchFamily="34" charset="-122"/>
            </a:endParaRPr>
          </a:p>
          <a:p>
            <a:pPr algn="ctr"/>
            <a:r>
              <a:rPr lang="en-US" altLang="zh-CN" sz="2600" dirty="0">
                <a:solidFill>
                  <a:schemeClr val="tx1"/>
                </a:solidFill>
                <a:latin typeface="微软雅黑" panose="020B0503020204020204" pitchFamily="34" charset="-122"/>
                <a:ea typeface="微软雅黑" panose="020B0503020204020204" pitchFamily="34" charset="-122"/>
              </a:rPr>
              <a:t>CPU</a:t>
            </a:r>
            <a:r>
              <a:rPr lang="zh-CN" altLang="en-US" sz="2600" dirty="0">
                <a:solidFill>
                  <a:schemeClr val="tx1"/>
                </a:solidFill>
                <a:latin typeface="微软雅黑" panose="020B0503020204020204" pitchFamily="34" charset="-122"/>
                <a:ea typeface="微软雅黑" panose="020B0503020204020204" pitchFamily="34" charset="-122"/>
              </a:rPr>
              <a:t>继续执行主程序</a:t>
            </a:r>
            <a:endParaRPr lang="en-US" altLang="zh-CN" sz="2600" dirty="0">
              <a:solidFill>
                <a:schemeClr val="tx1"/>
              </a:solidFill>
              <a:latin typeface="微软雅黑" panose="020B0503020204020204" pitchFamily="34" charset="-122"/>
              <a:ea typeface="微软雅黑" panose="020B0503020204020204" pitchFamily="34" charset="-122"/>
            </a:endParaRPr>
          </a:p>
          <a:p>
            <a:pPr algn="ctr"/>
            <a:r>
              <a:rPr lang="zh-CN" altLang="en-US" sz="2600" dirty="0">
                <a:solidFill>
                  <a:schemeClr val="tx1"/>
                </a:solidFill>
                <a:latin typeface="微软雅黑" panose="020B0503020204020204" pitchFamily="34" charset="-122"/>
                <a:ea typeface="微软雅黑" panose="020B0503020204020204" pitchFamily="34" charset="-122"/>
              </a:rPr>
              <a:t>同时完成一批数据的传送</a:t>
            </a:r>
          </a:p>
        </p:txBody>
      </p:sp>
      <p:sp>
        <p:nvSpPr>
          <p:cNvPr id="7" name="矩形 6">
            <a:extLst>
              <a:ext uri="{FF2B5EF4-FFF2-40B4-BE49-F238E27FC236}">
                <a16:creationId xmlns:a16="http://schemas.microsoft.com/office/drawing/2014/main" id="{A3C41CA3-E950-44F6-B13C-8675E0FE6449}"/>
              </a:ext>
            </a:extLst>
          </p:cNvPr>
          <p:cNvSpPr/>
          <p:nvPr/>
        </p:nvSpPr>
        <p:spPr>
          <a:xfrm>
            <a:off x="2187028" y="4609424"/>
            <a:ext cx="3833116" cy="123757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后处理：</a:t>
            </a:r>
            <a:endParaRPr lang="en-US" altLang="zh-CN" sz="2600" dirty="0">
              <a:solidFill>
                <a:schemeClr val="tx1"/>
              </a:solidFill>
              <a:latin typeface="微软雅黑" panose="020B0503020204020204" pitchFamily="34" charset="-122"/>
              <a:ea typeface="微软雅黑" panose="020B0503020204020204" pitchFamily="34" charset="-122"/>
            </a:endParaRPr>
          </a:p>
          <a:p>
            <a:pPr algn="ctr"/>
            <a:r>
              <a:rPr lang="zh-CN" altLang="en-US" sz="2600" dirty="0">
                <a:solidFill>
                  <a:schemeClr val="tx1"/>
                </a:solidFill>
                <a:latin typeface="微软雅黑" panose="020B0503020204020204" pitchFamily="34" charset="-122"/>
                <a:ea typeface="微软雅黑" panose="020B0503020204020204" pitchFamily="34" charset="-122"/>
              </a:rPr>
              <a:t>中断服务程序</a:t>
            </a:r>
            <a:endParaRPr lang="en-US" altLang="zh-CN" sz="2600" dirty="0">
              <a:solidFill>
                <a:schemeClr val="tx1"/>
              </a:solidFill>
              <a:latin typeface="微软雅黑" panose="020B0503020204020204" pitchFamily="34" charset="-122"/>
              <a:ea typeface="微软雅黑" panose="020B0503020204020204" pitchFamily="34" charset="-122"/>
            </a:endParaRPr>
          </a:p>
          <a:p>
            <a:pPr algn="ctr"/>
            <a:r>
              <a:rPr lang="zh-CN" altLang="en-US" sz="2600" dirty="0">
                <a:solidFill>
                  <a:schemeClr val="tx1"/>
                </a:solidFill>
                <a:latin typeface="微软雅黑" panose="020B0503020204020204" pitchFamily="34" charset="-122"/>
                <a:ea typeface="微软雅黑" panose="020B0503020204020204" pitchFamily="34" charset="-122"/>
              </a:rPr>
              <a:t>做</a:t>
            </a:r>
            <a:r>
              <a:rPr lang="en-US" altLang="zh-CN" sz="2600" dirty="0">
                <a:solidFill>
                  <a:schemeClr val="tx1"/>
                </a:solidFill>
                <a:latin typeface="微软雅黑" panose="020B0503020204020204" pitchFamily="34" charset="-122"/>
                <a:ea typeface="微软雅黑" panose="020B0503020204020204" pitchFamily="34" charset="-122"/>
              </a:rPr>
              <a:t>DMA</a:t>
            </a:r>
            <a:r>
              <a:rPr lang="zh-CN" altLang="en-US" sz="2600" dirty="0">
                <a:solidFill>
                  <a:schemeClr val="tx1"/>
                </a:solidFill>
                <a:latin typeface="微软雅黑" panose="020B0503020204020204" pitchFamily="34" charset="-122"/>
                <a:ea typeface="微软雅黑" panose="020B0503020204020204" pitchFamily="34" charset="-122"/>
              </a:rPr>
              <a:t>结束处理</a:t>
            </a:r>
          </a:p>
        </p:txBody>
      </p:sp>
      <p:sp>
        <p:nvSpPr>
          <p:cNvPr id="8" name="矩形 7">
            <a:extLst>
              <a:ext uri="{FF2B5EF4-FFF2-40B4-BE49-F238E27FC236}">
                <a16:creationId xmlns:a16="http://schemas.microsoft.com/office/drawing/2014/main" id="{DD78FBB2-77D0-45BA-9C40-5AF9384A16D6}"/>
              </a:ext>
            </a:extLst>
          </p:cNvPr>
          <p:cNvSpPr/>
          <p:nvPr/>
        </p:nvSpPr>
        <p:spPr>
          <a:xfrm>
            <a:off x="2187028" y="6241146"/>
            <a:ext cx="3833116" cy="518984"/>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继续执行主程序</a:t>
            </a:r>
          </a:p>
        </p:txBody>
      </p:sp>
      <p:sp>
        <p:nvSpPr>
          <p:cNvPr id="2" name="箭头: 下 1">
            <a:extLst>
              <a:ext uri="{FF2B5EF4-FFF2-40B4-BE49-F238E27FC236}">
                <a16:creationId xmlns:a16="http://schemas.microsoft.com/office/drawing/2014/main" id="{55AF102B-2CE7-4F94-A12E-2F5E3474DA7A}"/>
              </a:ext>
            </a:extLst>
          </p:cNvPr>
          <p:cNvSpPr/>
          <p:nvPr/>
        </p:nvSpPr>
        <p:spPr>
          <a:xfrm>
            <a:off x="3936770" y="2626164"/>
            <a:ext cx="333632" cy="30892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下 8">
            <a:extLst>
              <a:ext uri="{FF2B5EF4-FFF2-40B4-BE49-F238E27FC236}">
                <a16:creationId xmlns:a16="http://schemas.microsoft.com/office/drawing/2014/main" id="{047AE979-4CF0-4C9F-8FFB-3F081D35AFD2}"/>
              </a:ext>
            </a:extLst>
          </p:cNvPr>
          <p:cNvSpPr/>
          <p:nvPr/>
        </p:nvSpPr>
        <p:spPr>
          <a:xfrm>
            <a:off x="3936770" y="4257888"/>
            <a:ext cx="333632" cy="30892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63E8612A-B171-44E3-9E0B-5D1A743274F4}"/>
              </a:ext>
            </a:extLst>
          </p:cNvPr>
          <p:cNvSpPr/>
          <p:nvPr/>
        </p:nvSpPr>
        <p:spPr>
          <a:xfrm>
            <a:off x="3936770" y="5889612"/>
            <a:ext cx="333632" cy="30892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决策 10">
            <a:extLst>
              <a:ext uri="{FF2B5EF4-FFF2-40B4-BE49-F238E27FC236}">
                <a16:creationId xmlns:a16="http://schemas.microsoft.com/office/drawing/2014/main" id="{A4A61605-DC16-4402-8D33-B99587A24CEB}"/>
              </a:ext>
            </a:extLst>
          </p:cNvPr>
          <p:cNvSpPr/>
          <p:nvPr/>
        </p:nvSpPr>
        <p:spPr>
          <a:xfrm>
            <a:off x="7826129" y="1240748"/>
            <a:ext cx="3949868" cy="852616"/>
          </a:xfrm>
          <a:prstGeom prst="flowChartDecis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允许传送？</a:t>
            </a:r>
          </a:p>
        </p:txBody>
      </p:sp>
      <p:sp>
        <p:nvSpPr>
          <p:cNvPr id="12" name="矩形 11">
            <a:extLst>
              <a:ext uri="{FF2B5EF4-FFF2-40B4-BE49-F238E27FC236}">
                <a16:creationId xmlns:a16="http://schemas.microsoft.com/office/drawing/2014/main" id="{842DE62D-526D-4512-96D3-306E8CE56DAF}"/>
              </a:ext>
            </a:extLst>
          </p:cNvPr>
          <p:cNvSpPr/>
          <p:nvPr/>
        </p:nvSpPr>
        <p:spPr>
          <a:xfrm>
            <a:off x="7826127" y="2504095"/>
            <a:ext cx="3949869" cy="16523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主存起始地址送总线</a:t>
            </a:r>
            <a:endParaRPr lang="en-US" altLang="zh-CN" sz="2600" dirty="0">
              <a:solidFill>
                <a:schemeClr val="tx1"/>
              </a:solidFill>
              <a:latin typeface="微软雅黑" panose="020B0503020204020204" pitchFamily="34" charset="-122"/>
              <a:ea typeface="微软雅黑" panose="020B0503020204020204" pitchFamily="34" charset="-122"/>
            </a:endParaRPr>
          </a:p>
          <a:p>
            <a:pPr algn="ctr"/>
            <a:r>
              <a:rPr lang="zh-CN" altLang="en-US" sz="2600" dirty="0">
                <a:solidFill>
                  <a:schemeClr val="tx1"/>
                </a:solidFill>
                <a:latin typeface="微软雅黑" panose="020B0503020204020204" pitchFamily="34" charset="-122"/>
                <a:ea typeface="微软雅黑" panose="020B0503020204020204" pitchFamily="34" charset="-122"/>
              </a:rPr>
              <a:t>数据送</a:t>
            </a:r>
            <a:r>
              <a:rPr lang="en-US" altLang="zh-CN" sz="2600" dirty="0">
                <a:solidFill>
                  <a:schemeClr val="tx1"/>
                </a:solidFill>
                <a:latin typeface="微软雅黑" panose="020B0503020204020204" pitchFamily="34" charset="-122"/>
                <a:ea typeface="微软雅黑" panose="020B0503020204020204" pitchFamily="34" charset="-122"/>
              </a:rPr>
              <a:t>I/O</a:t>
            </a:r>
            <a:r>
              <a:rPr lang="zh-CN" altLang="en-US" sz="2600" dirty="0">
                <a:solidFill>
                  <a:schemeClr val="tx1"/>
                </a:solidFill>
                <a:latin typeface="微软雅黑" panose="020B0503020204020204" pitchFamily="34" charset="-122"/>
                <a:ea typeface="微软雅黑" panose="020B0503020204020204" pitchFamily="34" charset="-122"/>
              </a:rPr>
              <a:t>设备（或主存）</a:t>
            </a:r>
            <a:endParaRPr lang="en-US" altLang="zh-CN" sz="2600" dirty="0">
              <a:solidFill>
                <a:schemeClr val="tx1"/>
              </a:solidFill>
              <a:latin typeface="微软雅黑" panose="020B0503020204020204" pitchFamily="34" charset="-122"/>
              <a:ea typeface="微软雅黑" panose="020B0503020204020204" pitchFamily="34" charset="-122"/>
            </a:endParaRPr>
          </a:p>
          <a:p>
            <a:pPr algn="ctr"/>
            <a:r>
              <a:rPr lang="zh-CN" altLang="en-US" sz="2600" dirty="0">
                <a:solidFill>
                  <a:schemeClr val="tx1"/>
                </a:solidFill>
                <a:latin typeface="微软雅黑" panose="020B0503020204020204" pitchFamily="34" charset="-122"/>
                <a:ea typeface="微软雅黑" panose="020B0503020204020204" pitchFamily="34" charset="-122"/>
              </a:rPr>
              <a:t>修改主存地址</a:t>
            </a:r>
            <a:endParaRPr lang="en-US" altLang="zh-CN" sz="2600" dirty="0">
              <a:solidFill>
                <a:schemeClr val="tx1"/>
              </a:solidFill>
              <a:latin typeface="微软雅黑" panose="020B0503020204020204" pitchFamily="34" charset="-122"/>
              <a:ea typeface="微软雅黑" panose="020B0503020204020204" pitchFamily="34" charset="-122"/>
            </a:endParaRPr>
          </a:p>
          <a:p>
            <a:pPr algn="ctr"/>
            <a:r>
              <a:rPr lang="zh-CN" altLang="en-US" sz="2600" dirty="0">
                <a:solidFill>
                  <a:schemeClr val="tx1"/>
                </a:solidFill>
                <a:latin typeface="微软雅黑" panose="020B0503020204020204" pitchFamily="34" charset="-122"/>
                <a:ea typeface="微软雅黑" panose="020B0503020204020204" pitchFamily="34" charset="-122"/>
              </a:rPr>
              <a:t>修改字计数器</a:t>
            </a:r>
          </a:p>
        </p:txBody>
      </p:sp>
      <p:sp>
        <p:nvSpPr>
          <p:cNvPr id="13" name="流程图: 决策 12">
            <a:extLst>
              <a:ext uri="{FF2B5EF4-FFF2-40B4-BE49-F238E27FC236}">
                <a16:creationId xmlns:a16="http://schemas.microsoft.com/office/drawing/2014/main" id="{2FECD0EB-B9FA-44F4-A678-C55727C7A035}"/>
              </a:ext>
            </a:extLst>
          </p:cNvPr>
          <p:cNvSpPr/>
          <p:nvPr/>
        </p:nvSpPr>
        <p:spPr>
          <a:xfrm>
            <a:off x="7826129" y="4567145"/>
            <a:ext cx="3949868" cy="1237572"/>
          </a:xfrm>
          <a:prstGeom prst="flowChartDecis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数据块传送结束？</a:t>
            </a:r>
          </a:p>
        </p:txBody>
      </p:sp>
      <p:sp>
        <p:nvSpPr>
          <p:cNvPr id="14" name="矩形 13">
            <a:extLst>
              <a:ext uri="{FF2B5EF4-FFF2-40B4-BE49-F238E27FC236}">
                <a16:creationId xmlns:a16="http://schemas.microsoft.com/office/drawing/2014/main" id="{AD4A8611-9062-453A-B9EF-2A3CDB342D1F}"/>
              </a:ext>
            </a:extLst>
          </p:cNvPr>
          <p:cNvSpPr/>
          <p:nvPr/>
        </p:nvSpPr>
        <p:spPr>
          <a:xfrm>
            <a:off x="7826127" y="6215448"/>
            <a:ext cx="3949868" cy="5189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向</a:t>
            </a:r>
            <a:r>
              <a:rPr lang="en-US" altLang="zh-CN" sz="2600" dirty="0">
                <a:solidFill>
                  <a:schemeClr val="tx1"/>
                </a:solidFill>
                <a:latin typeface="微软雅黑" panose="020B0503020204020204" pitchFamily="34" charset="-122"/>
                <a:ea typeface="微软雅黑" panose="020B0503020204020204" pitchFamily="34" charset="-122"/>
              </a:rPr>
              <a:t>CPU</a:t>
            </a:r>
            <a:r>
              <a:rPr lang="zh-CN" altLang="en-US" sz="2600" dirty="0">
                <a:solidFill>
                  <a:schemeClr val="tx1"/>
                </a:solidFill>
                <a:latin typeface="微软雅黑" panose="020B0503020204020204" pitchFamily="34" charset="-122"/>
                <a:ea typeface="微软雅黑" panose="020B0503020204020204" pitchFamily="34" charset="-122"/>
              </a:rPr>
              <a:t>申请中断</a:t>
            </a:r>
          </a:p>
        </p:txBody>
      </p:sp>
      <p:cxnSp>
        <p:nvCxnSpPr>
          <p:cNvPr id="16" name="直接箭头连接符 15">
            <a:extLst>
              <a:ext uri="{FF2B5EF4-FFF2-40B4-BE49-F238E27FC236}">
                <a16:creationId xmlns:a16="http://schemas.microsoft.com/office/drawing/2014/main" id="{96D0C77B-B0B5-429C-91D3-31AF90F89F07}"/>
              </a:ext>
            </a:extLst>
          </p:cNvPr>
          <p:cNvCxnSpPr>
            <a:cxnSpLocks/>
            <a:stCxn id="11" idx="2"/>
            <a:endCxn id="12" idx="0"/>
          </p:cNvCxnSpPr>
          <p:nvPr/>
        </p:nvCxnSpPr>
        <p:spPr>
          <a:xfrm flipH="1">
            <a:off x="9801062" y="2093364"/>
            <a:ext cx="1" cy="41073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6EF18E1-BEB4-427F-89D3-5E3A60D5E8B7}"/>
              </a:ext>
            </a:extLst>
          </p:cNvPr>
          <p:cNvCxnSpPr>
            <a:cxnSpLocks/>
            <a:stCxn id="12" idx="2"/>
            <a:endCxn id="13" idx="0"/>
          </p:cNvCxnSpPr>
          <p:nvPr/>
        </p:nvCxnSpPr>
        <p:spPr>
          <a:xfrm>
            <a:off x="9801062" y="4156414"/>
            <a:ext cx="1" cy="41073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9216AE5F-6A1D-4ABB-8632-578DB712723E}"/>
              </a:ext>
            </a:extLst>
          </p:cNvPr>
          <p:cNvCxnSpPr>
            <a:cxnSpLocks/>
            <a:stCxn id="13" idx="2"/>
            <a:endCxn id="14" idx="0"/>
          </p:cNvCxnSpPr>
          <p:nvPr/>
        </p:nvCxnSpPr>
        <p:spPr>
          <a:xfrm flipH="1">
            <a:off x="9801061" y="5804717"/>
            <a:ext cx="2" cy="41073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AB86C61-C947-421D-862E-D05EC1F67FC0}"/>
              </a:ext>
            </a:extLst>
          </p:cNvPr>
          <p:cNvCxnSpPr/>
          <p:nvPr/>
        </p:nvCxnSpPr>
        <p:spPr>
          <a:xfrm flipH="1">
            <a:off x="9795914" y="830017"/>
            <a:ext cx="1" cy="41073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连接符: 肘形 24">
            <a:extLst>
              <a:ext uri="{FF2B5EF4-FFF2-40B4-BE49-F238E27FC236}">
                <a16:creationId xmlns:a16="http://schemas.microsoft.com/office/drawing/2014/main" id="{6BF34DE9-A611-4E09-937C-AF7F2E076862}"/>
              </a:ext>
            </a:extLst>
          </p:cNvPr>
          <p:cNvCxnSpPr>
            <a:cxnSpLocks/>
            <a:stCxn id="13" idx="1"/>
            <a:endCxn id="11" idx="0"/>
          </p:cNvCxnSpPr>
          <p:nvPr/>
        </p:nvCxnSpPr>
        <p:spPr>
          <a:xfrm rot="10800000" flipH="1">
            <a:off x="7826129" y="1240749"/>
            <a:ext cx="1974934" cy="3945183"/>
          </a:xfrm>
          <a:prstGeom prst="bentConnector4">
            <a:avLst>
              <a:gd name="adj1" fmla="val -25966"/>
              <a:gd name="adj2" fmla="val 105794"/>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31322B43-8E32-4577-9955-E2F9F507462D}"/>
              </a:ext>
            </a:extLst>
          </p:cNvPr>
          <p:cNvCxnSpPr>
            <a:cxnSpLocks/>
          </p:cNvCxnSpPr>
          <p:nvPr/>
        </p:nvCxnSpPr>
        <p:spPr>
          <a:xfrm flipH="1">
            <a:off x="7290501" y="1667056"/>
            <a:ext cx="6120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54BFF96C-3675-4051-94A4-F106697DEB00}"/>
              </a:ext>
            </a:extLst>
          </p:cNvPr>
          <p:cNvSpPr txBox="1"/>
          <p:nvPr/>
        </p:nvSpPr>
        <p:spPr>
          <a:xfrm>
            <a:off x="8935575" y="407773"/>
            <a:ext cx="1720678" cy="492443"/>
          </a:xfrm>
          <a:prstGeom prst="rect">
            <a:avLst/>
          </a:prstGeom>
          <a:noFill/>
        </p:spPr>
        <p:txBody>
          <a:bodyPr wrap="square">
            <a:spAutoFit/>
          </a:bodyPr>
          <a:lstStyle/>
          <a:p>
            <a:r>
              <a:rPr lang="en-US" altLang="zh-CN" sz="2600" dirty="0">
                <a:latin typeface="微软雅黑" panose="020B0503020204020204" pitchFamily="34" charset="-122"/>
                <a:ea typeface="微软雅黑" panose="020B0503020204020204" pitchFamily="34" charset="-122"/>
              </a:rPr>
              <a:t>DMA</a:t>
            </a:r>
            <a:r>
              <a:rPr lang="zh-CN" altLang="en-US" sz="2600" dirty="0">
                <a:latin typeface="微软雅黑" panose="020B0503020204020204" pitchFamily="34" charset="-122"/>
                <a:ea typeface="微软雅黑" panose="020B0503020204020204" pitchFamily="34" charset="-122"/>
              </a:rPr>
              <a:t>请求</a:t>
            </a:r>
          </a:p>
        </p:txBody>
      </p:sp>
      <p:sp>
        <p:nvSpPr>
          <p:cNvPr id="33" name="文本框 32">
            <a:extLst>
              <a:ext uri="{FF2B5EF4-FFF2-40B4-BE49-F238E27FC236}">
                <a16:creationId xmlns:a16="http://schemas.microsoft.com/office/drawing/2014/main" id="{A73542A8-9233-4998-A4A2-5D80C957B0FA}"/>
              </a:ext>
            </a:extLst>
          </p:cNvPr>
          <p:cNvSpPr txBox="1"/>
          <p:nvPr/>
        </p:nvSpPr>
        <p:spPr>
          <a:xfrm>
            <a:off x="9823307" y="2052507"/>
            <a:ext cx="447851" cy="492443"/>
          </a:xfrm>
          <a:prstGeom prst="rect">
            <a:avLst/>
          </a:prstGeom>
          <a:noFill/>
        </p:spPr>
        <p:txBody>
          <a:bodyPr wrap="square">
            <a:spAutoFit/>
          </a:bodyPr>
          <a:lstStyle/>
          <a:p>
            <a:r>
              <a:rPr lang="en-US" altLang="zh-CN" sz="2600" dirty="0">
                <a:latin typeface="微软雅黑" panose="020B0503020204020204" pitchFamily="34" charset="-122"/>
                <a:ea typeface="微软雅黑" panose="020B0503020204020204" pitchFamily="34" charset="-122"/>
              </a:rPr>
              <a:t>Y</a:t>
            </a:r>
            <a:endParaRPr lang="zh-CN" altLang="en-US" sz="2600"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6D08FE51-4A87-49BE-873C-2CB7DC494790}"/>
              </a:ext>
            </a:extLst>
          </p:cNvPr>
          <p:cNvSpPr txBox="1"/>
          <p:nvPr/>
        </p:nvSpPr>
        <p:spPr>
          <a:xfrm>
            <a:off x="7402672" y="1240747"/>
            <a:ext cx="447851" cy="492443"/>
          </a:xfrm>
          <a:prstGeom prst="rect">
            <a:avLst/>
          </a:prstGeom>
          <a:noFill/>
        </p:spPr>
        <p:txBody>
          <a:bodyPr wrap="square">
            <a:spAutoFit/>
          </a:bodyPr>
          <a:lstStyle/>
          <a:p>
            <a:r>
              <a:rPr lang="en-US" altLang="zh-CN" sz="2600" dirty="0">
                <a:latin typeface="微软雅黑" panose="020B0503020204020204" pitchFamily="34" charset="-122"/>
                <a:ea typeface="微软雅黑" panose="020B0503020204020204" pitchFamily="34" charset="-122"/>
              </a:rPr>
              <a:t>N</a:t>
            </a:r>
            <a:endParaRPr lang="zh-CN" altLang="en-US" sz="2600" dirty="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81AAD54F-0688-4667-A7E2-6A00D6CBB6A6}"/>
              </a:ext>
            </a:extLst>
          </p:cNvPr>
          <p:cNvSpPr txBox="1"/>
          <p:nvPr/>
        </p:nvSpPr>
        <p:spPr>
          <a:xfrm>
            <a:off x="9867056" y="5748703"/>
            <a:ext cx="447851" cy="492443"/>
          </a:xfrm>
          <a:prstGeom prst="rect">
            <a:avLst/>
          </a:prstGeom>
          <a:noFill/>
        </p:spPr>
        <p:txBody>
          <a:bodyPr wrap="square">
            <a:spAutoFit/>
          </a:bodyPr>
          <a:lstStyle/>
          <a:p>
            <a:r>
              <a:rPr lang="en-US" altLang="zh-CN" sz="2600" dirty="0">
                <a:latin typeface="微软雅黑" panose="020B0503020204020204" pitchFamily="34" charset="-122"/>
                <a:ea typeface="微软雅黑" panose="020B0503020204020204" pitchFamily="34" charset="-122"/>
              </a:rPr>
              <a:t>Y</a:t>
            </a:r>
            <a:endParaRPr lang="zh-CN" altLang="en-US" sz="2600"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EA599C6-E36B-4C4C-9525-75A4641F89A1}"/>
              </a:ext>
            </a:extLst>
          </p:cNvPr>
          <p:cNvSpPr txBox="1"/>
          <p:nvPr/>
        </p:nvSpPr>
        <p:spPr>
          <a:xfrm>
            <a:off x="7356034" y="4770635"/>
            <a:ext cx="447851" cy="492443"/>
          </a:xfrm>
          <a:prstGeom prst="rect">
            <a:avLst/>
          </a:prstGeom>
          <a:noFill/>
        </p:spPr>
        <p:txBody>
          <a:bodyPr wrap="square">
            <a:spAutoFit/>
          </a:bodyPr>
          <a:lstStyle/>
          <a:p>
            <a:r>
              <a:rPr lang="en-US" altLang="zh-CN" sz="2600" dirty="0">
                <a:latin typeface="微软雅黑" panose="020B0503020204020204" pitchFamily="34" charset="-122"/>
                <a:ea typeface="微软雅黑" panose="020B0503020204020204" pitchFamily="34" charset="-122"/>
              </a:rPr>
              <a:t>N</a:t>
            </a:r>
            <a:endParaRPr lang="zh-CN" altLang="en-US" sz="2600" dirty="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A4828750-C938-444E-9764-530DE5675B7D}"/>
              </a:ext>
            </a:extLst>
          </p:cNvPr>
          <p:cNvSpPr/>
          <p:nvPr/>
        </p:nvSpPr>
        <p:spPr>
          <a:xfrm>
            <a:off x="7068082" y="407773"/>
            <a:ext cx="4967406" cy="638844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C211EF45-F931-430C-BD55-B09E0D14EC91}"/>
              </a:ext>
            </a:extLst>
          </p:cNvPr>
          <p:cNvCxnSpPr>
            <a:cxnSpLocks/>
          </p:cNvCxnSpPr>
          <p:nvPr/>
        </p:nvCxnSpPr>
        <p:spPr>
          <a:xfrm flipV="1">
            <a:off x="6005399" y="407773"/>
            <a:ext cx="1062682" cy="26060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3EC0F8BD-39F1-409B-8BC9-B995CEB03FD5}"/>
              </a:ext>
            </a:extLst>
          </p:cNvPr>
          <p:cNvCxnSpPr>
            <a:cxnSpLocks/>
          </p:cNvCxnSpPr>
          <p:nvPr/>
        </p:nvCxnSpPr>
        <p:spPr>
          <a:xfrm>
            <a:off x="6020144" y="4215272"/>
            <a:ext cx="1047937" cy="258094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对话气泡: 圆角矩形 54">
            <a:extLst>
              <a:ext uri="{FF2B5EF4-FFF2-40B4-BE49-F238E27FC236}">
                <a16:creationId xmlns:a16="http://schemas.microsoft.com/office/drawing/2014/main" id="{A31D9075-A0A9-4968-A21E-40AA44B26339}"/>
              </a:ext>
            </a:extLst>
          </p:cNvPr>
          <p:cNvSpPr/>
          <p:nvPr/>
        </p:nvSpPr>
        <p:spPr>
          <a:xfrm>
            <a:off x="807792" y="830017"/>
            <a:ext cx="1064161" cy="584775"/>
          </a:xfrm>
          <a:prstGeom prst="wedgeRoundRectCallout">
            <a:avLst>
              <a:gd name="adj1" fmla="val 72960"/>
              <a:gd name="adj2" fmla="val 8754"/>
              <a:gd name="adj3" fmla="val 16667"/>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600" dirty="0">
                <a:solidFill>
                  <a:schemeClr val="accent1"/>
                </a:solidFill>
                <a:latin typeface="微软雅黑" panose="020B0503020204020204" pitchFamily="34" charset="-122"/>
                <a:ea typeface="微软雅黑" panose="020B0503020204020204" pitchFamily="34" charset="-122"/>
              </a:rPr>
              <a:t>CPU</a:t>
            </a:r>
          </a:p>
        </p:txBody>
      </p:sp>
      <p:sp>
        <p:nvSpPr>
          <p:cNvPr id="56" name="对话气泡: 圆角矩形 55">
            <a:extLst>
              <a:ext uri="{FF2B5EF4-FFF2-40B4-BE49-F238E27FC236}">
                <a16:creationId xmlns:a16="http://schemas.microsoft.com/office/drawing/2014/main" id="{094B2F2D-B942-4506-876F-ADCB103C23A3}"/>
              </a:ext>
            </a:extLst>
          </p:cNvPr>
          <p:cNvSpPr/>
          <p:nvPr/>
        </p:nvSpPr>
        <p:spPr>
          <a:xfrm>
            <a:off x="807792" y="4970690"/>
            <a:ext cx="1064161" cy="584775"/>
          </a:xfrm>
          <a:prstGeom prst="wedgeRoundRectCallout">
            <a:avLst>
              <a:gd name="adj1" fmla="val 70638"/>
              <a:gd name="adj2" fmla="val 4528"/>
              <a:gd name="adj3" fmla="val 16667"/>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600" dirty="0">
                <a:solidFill>
                  <a:schemeClr val="accent1"/>
                </a:solidFill>
                <a:latin typeface="微软雅黑" panose="020B0503020204020204" pitchFamily="34" charset="-122"/>
                <a:ea typeface="微软雅黑" panose="020B0503020204020204" pitchFamily="34" charset="-122"/>
              </a:rPr>
              <a:t>CPU</a:t>
            </a:r>
          </a:p>
        </p:txBody>
      </p:sp>
      <p:sp>
        <p:nvSpPr>
          <p:cNvPr id="57" name="对话气泡: 圆角矩形 56">
            <a:extLst>
              <a:ext uri="{FF2B5EF4-FFF2-40B4-BE49-F238E27FC236}">
                <a16:creationId xmlns:a16="http://schemas.microsoft.com/office/drawing/2014/main" id="{914DA7D5-8801-4C61-BA06-CE8AD522C66C}"/>
              </a:ext>
            </a:extLst>
          </p:cNvPr>
          <p:cNvSpPr/>
          <p:nvPr/>
        </p:nvSpPr>
        <p:spPr>
          <a:xfrm>
            <a:off x="568411" y="3091914"/>
            <a:ext cx="1303542" cy="584775"/>
          </a:xfrm>
          <a:prstGeom prst="wedgeRoundRectCallout">
            <a:avLst>
              <a:gd name="adj1" fmla="val 74122"/>
              <a:gd name="adj2" fmla="val 23546"/>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600" dirty="0">
                <a:solidFill>
                  <a:srgbClr val="FF0000"/>
                </a:solidFill>
                <a:latin typeface="微软雅黑" panose="020B0503020204020204" pitchFamily="34" charset="-122"/>
                <a:ea typeface="微软雅黑" panose="020B0503020204020204" pitchFamily="34" charset="-122"/>
              </a:rPr>
              <a:t>DMAC</a:t>
            </a:r>
          </a:p>
        </p:txBody>
      </p:sp>
    </p:spTree>
    <p:extLst>
      <p:ext uri="{BB962C8B-B14F-4D97-AF65-F5344CB8AC3E}">
        <p14:creationId xmlns:p14="http://schemas.microsoft.com/office/powerpoint/2010/main" val="87349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par>
                                <p:cTn id="79" presetID="10" presetClass="entr" presetSubtype="0" fill="hold"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500"/>
                                        <p:tgtEl>
                                          <p:spTgt spid="4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500"/>
                                        <p:tgtEl>
                                          <p:spTgt spid="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fade">
                                      <p:cBhvr>
                                        <p:cTn id="89" dur="500"/>
                                        <p:tgtEl>
                                          <p:spTgt spid="7"/>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56"/>
                                        </p:tgtEl>
                                        <p:attrNameLst>
                                          <p:attrName>style.visibility</p:attrName>
                                        </p:attrNameLst>
                                      </p:cBhvr>
                                      <p:to>
                                        <p:strVal val="visible"/>
                                      </p:to>
                                    </p:set>
                                    <p:animEffect transition="in" filter="fade">
                                      <p:cBhvr>
                                        <p:cTn id="94" dur="500"/>
                                        <p:tgtEl>
                                          <p:spTgt spid="56"/>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500"/>
                                        <p:tgtEl>
                                          <p:spTgt spid="1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
                                        </p:tgtEl>
                                        <p:attrNameLst>
                                          <p:attrName>style.visibility</p:attrName>
                                        </p:attrNameLst>
                                      </p:cBhvr>
                                      <p:to>
                                        <p:strVal val="visible"/>
                                      </p:to>
                                    </p:set>
                                    <p:animEffect transition="in" filter="fade">
                                      <p:cBhvr>
                                        <p:cTn id="10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2" grpId="0" animBg="1"/>
      <p:bldP spid="9" grpId="0" animBg="1"/>
      <p:bldP spid="10" grpId="0" animBg="1"/>
      <p:bldP spid="11" grpId="0" animBg="1"/>
      <p:bldP spid="12" grpId="0" animBg="1"/>
      <p:bldP spid="13" grpId="0" animBg="1"/>
      <p:bldP spid="14" grpId="0" animBg="1"/>
      <p:bldP spid="32" grpId="0"/>
      <p:bldP spid="33" grpId="0"/>
      <p:bldP spid="34" grpId="0"/>
      <p:bldP spid="35" grpId="0"/>
      <p:bldP spid="36" grpId="0"/>
      <p:bldP spid="37" grpId="0" animBg="1"/>
      <p:bldP spid="55" grpId="0" animBg="1"/>
      <p:bldP spid="56" grpId="0" animBg="1"/>
      <p:bldP spid="5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B026D5F-6042-465E-BB2F-A761E011BF99}"/>
              </a:ext>
            </a:extLst>
          </p:cNvPr>
          <p:cNvPicPr>
            <a:picLocks noChangeAspect="1"/>
          </p:cNvPicPr>
          <p:nvPr/>
        </p:nvPicPr>
        <p:blipFill>
          <a:blip r:embed="rId3"/>
          <a:stretch>
            <a:fillRect/>
          </a:stretch>
        </p:blipFill>
        <p:spPr>
          <a:xfrm>
            <a:off x="1150802" y="0"/>
            <a:ext cx="9890393" cy="6858000"/>
          </a:xfrm>
          <a:prstGeom prst="rect">
            <a:avLst/>
          </a:prstGeom>
        </p:spPr>
      </p:pic>
      <p:sp>
        <p:nvSpPr>
          <p:cNvPr id="6" name="文本框 5">
            <a:extLst>
              <a:ext uri="{FF2B5EF4-FFF2-40B4-BE49-F238E27FC236}">
                <a16:creationId xmlns:a16="http://schemas.microsoft.com/office/drawing/2014/main" id="{916E28C2-3817-4627-A490-EBEAC38915F5}"/>
              </a:ext>
            </a:extLst>
          </p:cNvPr>
          <p:cNvSpPr txBox="1"/>
          <p:nvPr/>
        </p:nvSpPr>
        <p:spPr>
          <a:xfrm>
            <a:off x="1150802" y="0"/>
            <a:ext cx="5888109"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I/O</a:t>
            </a:r>
            <a:r>
              <a:rPr lang="zh-CN" altLang="en-US" sz="3200" dirty="0">
                <a:latin typeface="微软雅黑" panose="020B0503020204020204" pitchFamily="34" charset="-122"/>
                <a:ea typeface="微软雅黑" panose="020B0503020204020204" pitchFamily="34" charset="-122"/>
              </a:rPr>
              <a:t>控制器（</a:t>
            </a:r>
            <a:r>
              <a:rPr lang="en-US" altLang="zh-CN" sz="3200" dirty="0">
                <a:latin typeface="微软雅黑" panose="020B0503020204020204" pitchFamily="34" charset="-122"/>
                <a:ea typeface="微软雅黑" panose="020B0503020204020204" pitchFamily="34" charset="-122"/>
              </a:rPr>
              <a:t>I/O</a:t>
            </a:r>
            <a:r>
              <a:rPr lang="zh-CN" altLang="en-US" sz="3200" dirty="0">
                <a:latin typeface="微软雅黑" panose="020B0503020204020204" pitchFamily="34" charset="-122"/>
                <a:ea typeface="微软雅黑" panose="020B0503020204020204" pitchFamily="34" charset="-122"/>
              </a:rPr>
              <a:t>接口）</a:t>
            </a:r>
          </a:p>
        </p:txBody>
      </p:sp>
    </p:spTree>
    <p:extLst>
      <p:ext uri="{BB962C8B-B14F-4D97-AF65-F5344CB8AC3E}">
        <p14:creationId xmlns:p14="http://schemas.microsoft.com/office/powerpoint/2010/main" val="2683707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4300272" y="0"/>
            <a:ext cx="3591451"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DMA</a:t>
            </a:r>
            <a:r>
              <a:rPr lang="zh-CN" altLang="en-US" sz="3200" dirty="0">
                <a:latin typeface="微软雅黑" panose="020B0503020204020204" pitchFamily="34" charset="-122"/>
                <a:ea typeface="微软雅黑" panose="020B0503020204020204" pitchFamily="34" charset="-122"/>
              </a:rPr>
              <a:t>传送方式</a:t>
            </a:r>
          </a:p>
        </p:txBody>
      </p:sp>
      <p:sp>
        <p:nvSpPr>
          <p:cNvPr id="13" name="文本框 12">
            <a:extLst>
              <a:ext uri="{FF2B5EF4-FFF2-40B4-BE49-F238E27FC236}">
                <a16:creationId xmlns:a16="http://schemas.microsoft.com/office/drawing/2014/main" id="{3DE77998-A25D-4843-954A-107AC661FB3C}"/>
              </a:ext>
            </a:extLst>
          </p:cNvPr>
          <p:cNvSpPr txBox="1"/>
          <p:nvPr/>
        </p:nvSpPr>
        <p:spPr>
          <a:xfrm>
            <a:off x="275964" y="584775"/>
            <a:ext cx="11640065" cy="1435136"/>
          </a:xfrm>
          <a:prstGeom prst="rect">
            <a:avLst/>
          </a:prstGeom>
          <a:noFill/>
        </p:spPr>
        <p:txBody>
          <a:bodyPr wrap="square">
            <a:spAutoFit/>
          </a:bodyPr>
          <a:lstStyle/>
          <a:p>
            <a:pPr>
              <a:lnSpc>
                <a:spcPts val="3600"/>
              </a:lnSpc>
            </a:pPr>
            <a:r>
              <a:rPr lang="zh-CN" altLang="en-US" sz="2600" dirty="0">
                <a:latin typeface="微软雅黑" panose="020B0503020204020204" pitchFamily="34" charset="-122"/>
                <a:ea typeface="微软雅黑" panose="020B0503020204020204" pitchFamily="34" charset="-122"/>
              </a:rPr>
              <a:t>主存和</a:t>
            </a:r>
            <a:r>
              <a:rPr lang="en-US" altLang="zh-CN" sz="2600" dirty="0">
                <a:latin typeface="微软雅黑" panose="020B0503020204020204" pitchFamily="34" charset="-122"/>
                <a:ea typeface="微软雅黑" panose="020B0503020204020204" pitchFamily="34" charset="-122"/>
              </a:rPr>
              <a:t>DMA</a:t>
            </a:r>
            <a:r>
              <a:rPr lang="zh-CN" altLang="en-US" sz="2600" dirty="0">
                <a:latin typeface="微软雅黑" panose="020B0503020204020204" pitchFamily="34" charset="-122"/>
                <a:ea typeface="微软雅黑" panose="020B0503020204020204" pitchFamily="34" charset="-122"/>
              </a:rPr>
              <a:t>控制器之间有一条数据通路，因此主存和</a:t>
            </a:r>
            <a:r>
              <a:rPr lang="en-US" altLang="zh-CN" sz="2600" dirty="0">
                <a:latin typeface="微软雅黑" panose="020B0503020204020204" pitchFamily="34" charset="-122"/>
                <a:ea typeface="微软雅黑" panose="020B0503020204020204" pitchFamily="34" charset="-122"/>
              </a:rPr>
              <a:t>I/O</a:t>
            </a:r>
            <a:r>
              <a:rPr lang="zh-CN" altLang="en-US" sz="2600" dirty="0">
                <a:latin typeface="微软雅黑" panose="020B0503020204020204" pitchFamily="34" charset="-122"/>
                <a:ea typeface="微软雅黑" panose="020B0503020204020204" pitchFamily="34" charset="-122"/>
              </a:rPr>
              <a:t>设备之间交换信息时，不通过</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。当</a:t>
            </a:r>
            <a:r>
              <a:rPr lang="en-US" altLang="zh-CN" sz="2600" dirty="0">
                <a:latin typeface="微软雅黑" panose="020B0503020204020204" pitchFamily="34" charset="-122"/>
                <a:ea typeface="微软雅黑" panose="020B0503020204020204" pitchFamily="34" charset="-122"/>
              </a:rPr>
              <a:t>I/O</a:t>
            </a:r>
            <a:r>
              <a:rPr lang="zh-CN" altLang="en-US" sz="2600" dirty="0">
                <a:latin typeface="微软雅黑" panose="020B0503020204020204" pitchFamily="34" charset="-122"/>
                <a:ea typeface="微软雅黑" panose="020B0503020204020204" pitchFamily="34" charset="-122"/>
              </a:rPr>
              <a:t>设备和</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同时访问主存时，可能发生冲突，为了有效地使用主存，</a:t>
            </a:r>
            <a:r>
              <a:rPr lang="en-US" altLang="zh-CN" sz="2600" dirty="0">
                <a:latin typeface="微软雅黑" panose="020B0503020204020204" pitchFamily="34" charset="-122"/>
                <a:ea typeface="微软雅黑" panose="020B0503020204020204" pitchFamily="34" charset="-122"/>
              </a:rPr>
              <a:t>DMA</a:t>
            </a:r>
            <a:r>
              <a:rPr lang="zh-CN" altLang="en-US" sz="2600" dirty="0">
                <a:latin typeface="微软雅黑" panose="020B0503020204020204" pitchFamily="34" charset="-122"/>
                <a:ea typeface="微软雅黑" panose="020B0503020204020204" pitchFamily="34" charset="-122"/>
              </a:rPr>
              <a:t>控制器与</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通常采用以下</a:t>
            </a:r>
            <a:r>
              <a:rPr lang="en-US" altLang="zh-CN" sz="2600" dirty="0">
                <a:latin typeface="微软雅黑" panose="020B0503020204020204" pitchFamily="34" charset="-122"/>
                <a:ea typeface="微软雅黑" panose="020B0503020204020204" pitchFamily="34" charset="-122"/>
              </a:rPr>
              <a:t>3</a:t>
            </a:r>
            <a:r>
              <a:rPr lang="zh-CN" altLang="en-US" sz="2600" dirty="0">
                <a:latin typeface="微软雅黑" panose="020B0503020204020204" pitchFamily="34" charset="-122"/>
                <a:ea typeface="微软雅黑" panose="020B0503020204020204" pitchFamily="34" charset="-122"/>
              </a:rPr>
              <a:t>种方法使用主存。</a:t>
            </a:r>
            <a:endParaRPr lang="en-US" altLang="zh-CN" sz="2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F84EFA7D-A201-4727-9B8F-B8247F99EA36}"/>
              </a:ext>
            </a:extLst>
          </p:cNvPr>
          <p:cNvPicPr>
            <a:picLocks noChangeAspect="1"/>
          </p:cNvPicPr>
          <p:nvPr/>
        </p:nvPicPr>
        <p:blipFill>
          <a:blip r:embed="rId3"/>
          <a:stretch>
            <a:fillRect/>
          </a:stretch>
        </p:blipFill>
        <p:spPr>
          <a:xfrm>
            <a:off x="275964" y="2801569"/>
            <a:ext cx="11503737" cy="2709863"/>
          </a:xfrm>
          <a:prstGeom prst="rect">
            <a:avLst/>
          </a:prstGeom>
        </p:spPr>
      </p:pic>
      <p:sp>
        <p:nvSpPr>
          <p:cNvPr id="28" name="文本框 27">
            <a:extLst>
              <a:ext uri="{FF2B5EF4-FFF2-40B4-BE49-F238E27FC236}">
                <a16:creationId xmlns:a16="http://schemas.microsoft.com/office/drawing/2014/main" id="{4D458A5D-03CD-4507-BCBF-253F187ADD8B}"/>
              </a:ext>
            </a:extLst>
          </p:cNvPr>
          <p:cNvSpPr txBox="1"/>
          <p:nvPr/>
        </p:nvSpPr>
        <p:spPr>
          <a:xfrm>
            <a:off x="275964" y="2250706"/>
            <a:ext cx="2873636" cy="492494"/>
          </a:xfrm>
          <a:prstGeom prst="rect">
            <a:avLst/>
          </a:prstGeom>
          <a:noFill/>
        </p:spPr>
        <p:txBody>
          <a:bodyPr wrap="square">
            <a:spAutoFit/>
          </a:bodyPr>
          <a:lstStyle/>
          <a:p>
            <a:r>
              <a:rPr lang="en-US" altLang="zh-CN" sz="2600" dirty="0">
                <a:solidFill>
                  <a:prstClr val="black"/>
                </a:solidFill>
                <a:latin typeface="微软雅黑" panose="020B0503020204020204" pitchFamily="34" charset="-122"/>
                <a:ea typeface="微软雅黑" panose="020B0503020204020204" pitchFamily="34" charset="-122"/>
              </a:rPr>
              <a:t>(1)</a:t>
            </a:r>
            <a:r>
              <a:rPr lang="zh-CN" altLang="en-US" sz="2600" dirty="0">
                <a:solidFill>
                  <a:prstClr val="black"/>
                </a:solidFill>
                <a:latin typeface="微软雅黑" panose="020B0503020204020204" pitchFamily="34" charset="-122"/>
                <a:ea typeface="微软雅黑" panose="020B0503020204020204" pitchFamily="34" charset="-122"/>
              </a:rPr>
              <a:t> 停止</a:t>
            </a:r>
            <a:r>
              <a:rPr lang="en-US" altLang="zh-CN" sz="2600" dirty="0">
                <a:solidFill>
                  <a:prstClr val="black"/>
                </a:solidFill>
                <a:latin typeface="微软雅黑" panose="020B0503020204020204" pitchFamily="34" charset="-122"/>
                <a:ea typeface="微软雅黑" panose="020B0503020204020204" pitchFamily="34" charset="-122"/>
              </a:rPr>
              <a:t>CPU</a:t>
            </a:r>
            <a:r>
              <a:rPr lang="zh-CN" altLang="en-US" sz="2600" dirty="0">
                <a:solidFill>
                  <a:prstClr val="black"/>
                </a:solidFill>
                <a:latin typeface="微软雅黑" panose="020B0503020204020204" pitchFamily="34" charset="-122"/>
                <a:ea typeface="微软雅黑" panose="020B0503020204020204" pitchFamily="34" charset="-122"/>
              </a:rPr>
              <a:t>访存</a:t>
            </a:r>
            <a:endParaRPr lang="zh-CN" altLang="en-US" dirty="0"/>
          </a:p>
        </p:txBody>
      </p:sp>
      <p:sp>
        <p:nvSpPr>
          <p:cNvPr id="30" name="文本框 29">
            <a:extLst>
              <a:ext uri="{FF2B5EF4-FFF2-40B4-BE49-F238E27FC236}">
                <a16:creationId xmlns:a16="http://schemas.microsoft.com/office/drawing/2014/main" id="{0E87FF6A-523F-4CDB-A1EE-2C960A9AC62C}"/>
              </a:ext>
            </a:extLst>
          </p:cNvPr>
          <p:cNvSpPr txBox="1"/>
          <p:nvPr/>
        </p:nvSpPr>
        <p:spPr>
          <a:xfrm>
            <a:off x="275964" y="5569801"/>
            <a:ext cx="11503736" cy="1221938"/>
          </a:xfrm>
          <a:prstGeom prst="rect">
            <a:avLst/>
          </a:prstGeom>
          <a:noFill/>
        </p:spPr>
        <p:txBody>
          <a:bodyPr wrap="square">
            <a:spAutoFit/>
          </a:bodyPr>
          <a:lstStyle/>
          <a:p>
            <a:pPr>
              <a:lnSpc>
                <a:spcPct val="150000"/>
              </a:lnSpc>
            </a:pPr>
            <a:r>
              <a:rPr lang="zh-CN" altLang="en-US" sz="2600" dirty="0">
                <a:solidFill>
                  <a:srgbClr val="00B050"/>
                </a:solidFill>
                <a:latin typeface="微软雅黑" panose="020B0503020204020204" pitchFamily="34" charset="-122"/>
                <a:ea typeface="微软雅黑" panose="020B0503020204020204" pitchFamily="34" charset="-122"/>
              </a:rPr>
              <a:t>控制简单</a:t>
            </a:r>
            <a:endParaRPr lang="en-US" altLang="zh-CN" sz="2600" dirty="0">
              <a:solidFill>
                <a:srgbClr val="00B050"/>
              </a:solidFill>
              <a:latin typeface="微软雅黑" panose="020B0503020204020204" pitchFamily="34" charset="-122"/>
              <a:ea typeface="微软雅黑" panose="020B0503020204020204" pitchFamily="34" charset="-122"/>
            </a:endParaRPr>
          </a:p>
          <a:p>
            <a:pPr>
              <a:lnSpc>
                <a:spcPct val="150000"/>
              </a:lnSpc>
            </a:pPr>
            <a:r>
              <a:rPr lang="en-US" altLang="zh-CN" sz="2600" dirty="0">
                <a:solidFill>
                  <a:srgbClr val="C00000"/>
                </a:solidFill>
                <a:latin typeface="微软雅黑" panose="020B0503020204020204" pitchFamily="34" charset="-122"/>
                <a:ea typeface="微软雅黑" panose="020B0503020204020204" pitchFamily="34" charset="-122"/>
              </a:rPr>
              <a:t>CPU</a:t>
            </a:r>
            <a:r>
              <a:rPr lang="zh-CN" altLang="en-US" sz="2600" dirty="0">
                <a:solidFill>
                  <a:srgbClr val="C00000"/>
                </a:solidFill>
                <a:latin typeface="微软雅黑" panose="020B0503020204020204" pitchFamily="34" charset="-122"/>
                <a:ea typeface="微软雅黑" panose="020B0503020204020204" pitchFamily="34" charset="-122"/>
              </a:rPr>
              <a:t>处于不工作状态或保持状态，未充分发挥</a:t>
            </a:r>
            <a:r>
              <a:rPr lang="en-US" altLang="zh-CN" sz="2600" dirty="0">
                <a:solidFill>
                  <a:srgbClr val="C00000"/>
                </a:solidFill>
                <a:latin typeface="微软雅黑" panose="020B0503020204020204" pitchFamily="34" charset="-122"/>
                <a:ea typeface="微软雅黑" panose="020B0503020204020204" pitchFamily="34" charset="-122"/>
              </a:rPr>
              <a:t>CPU</a:t>
            </a:r>
            <a:r>
              <a:rPr lang="zh-CN" altLang="en-US" sz="2600" dirty="0">
                <a:solidFill>
                  <a:srgbClr val="C00000"/>
                </a:solidFill>
                <a:latin typeface="微软雅黑" panose="020B0503020204020204" pitchFamily="34" charset="-122"/>
                <a:ea typeface="微软雅黑" panose="020B0503020204020204" pitchFamily="34" charset="-122"/>
              </a:rPr>
              <a:t>对主存的利用率</a:t>
            </a:r>
            <a:endParaRPr lang="en-US" altLang="zh-CN" sz="2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871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xEl>
                                              <p:pRg st="0" end="0"/>
                                            </p:txEl>
                                          </p:spTgt>
                                        </p:tgtEl>
                                        <p:attrNameLst>
                                          <p:attrName>style.visibility</p:attrName>
                                        </p:attrNameLst>
                                      </p:cBhvr>
                                      <p:to>
                                        <p:strVal val="visible"/>
                                      </p:to>
                                    </p:set>
                                    <p:animEffect transition="in" filter="fade">
                                      <p:cBhvr>
                                        <p:cTn id="20" dur="500"/>
                                        <p:tgtEl>
                                          <p:spTgt spid="3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
                                            <p:txEl>
                                              <p:pRg st="1" end="1"/>
                                            </p:txEl>
                                          </p:spTgt>
                                        </p:tgtEl>
                                        <p:attrNameLst>
                                          <p:attrName>style.visibility</p:attrName>
                                        </p:attrNameLst>
                                      </p:cBhvr>
                                      <p:to>
                                        <p:strVal val="visible"/>
                                      </p:to>
                                    </p:set>
                                    <p:animEffect transition="in" filter="fade">
                                      <p:cBhvr>
                                        <p:cTn id="25" dur="500"/>
                                        <p:tgtEl>
                                          <p:spTgt spid="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4300272" y="0"/>
            <a:ext cx="3591451"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DMA</a:t>
            </a:r>
            <a:r>
              <a:rPr lang="zh-CN" altLang="en-US" sz="3200" dirty="0">
                <a:latin typeface="微软雅黑" panose="020B0503020204020204" pitchFamily="34" charset="-122"/>
                <a:ea typeface="微软雅黑" panose="020B0503020204020204" pitchFamily="34" charset="-122"/>
              </a:rPr>
              <a:t>传送方式</a:t>
            </a:r>
          </a:p>
        </p:txBody>
      </p:sp>
      <p:sp>
        <p:nvSpPr>
          <p:cNvPr id="28" name="文本框 27">
            <a:extLst>
              <a:ext uri="{FF2B5EF4-FFF2-40B4-BE49-F238E27FC236}">
                <a16:creationId xmlns:a16="http://schemas.microsoft.com/office/drawing/2014/main" id="{4D458A5D-03CD-4507-BCBF-253F187ADD8B}"/>
              </a:ext>
            </a:extLst>
          </p:cNvPr>
          <p:cNvSpPr txBox="1"/>
          <p:nvPr/>
        </p:nvSpPr>
        <p:spPr>
          <a:xfrm>
            <a:off x="174364" y="584775"/>
            <a:ext cx="3978536" cy="492443"/>
          </a:xfrm>
          <a:prstGeom prst="rect">
            <a:avLst/>
          </a:prstGeom>
          <a:noFill/>
        </p:spPr>
        <p:txBody>
          <a:bodyPr wrap="square">
            <a:spAutoFit/>
          </a:bodyPr>
          <a:lstStyle/>
          <a:p>
            <a:r>
              <a:rPr lang="en-US" altLang="zh-CN" sz="2600" dirty="0">
                <a:solidFill>
                  <a:prstClr val="black"/>
                </a:solidFill>
                <a:latin typeface="微软雅黑" panose="020B0503020204020204" pitchFamily="34" charset="-122"/>
                <a:ea typeface="微软雅黑" panose="020B0503020204020204" pitchFamily="34" charset="-122"/>
              </a:rPr>
              <a:t>(2)</a:t>
            </a:r>
            <a:r>
              <a:rPr lang="zh-CN" altLang="en-US" sz="2600" dirty="0">
                <a:solidFill>
                  <a:prstClr val="black"/>
                </a:solidFill>
                <a:latin typeface="微软雅黑" panose="020B0503020204020204" pitchFamily="34" charset="-122"/>
                <a:ea typeface="微软雅黑" panose="020B0503020204020204" pitchFamily="34" charset="-122"/>
              </a:rPr>
              <a:t> </a:t>
            </a:r>
            <a:r>
              <a:rPr lang="en-US" altLang="zh-CN" sz="2600" dirty="0">
                <a:solidFill>
                  <a:prstClr val="black"/>
                </a:solidFill>
                <a:latin typeface="微软雅黑" panose="020B0503020204020204" pitchFamily="34" charset="-122"/>
                <a:ea typeface="微软雅黑" panose="020B0503020204020204" pitchFamily="34" charset="-122"/>
              </a:rPr>
              <a:t>DMA</a:t>
            </a:r>
            <a:r>
              <a:rPr lang="zh-CN" altLang="en-US" sz="2600" dirty="0">
                <a:solidFill>
                  <a:prstClr val="black"/>
                </a:solidFill>
                <a:latin typeface="微软雅黑" panose="020B0503020204020204" pitchFamily="34" charset="-122"/>
                <a:ea typeface="微软雅黑" panose="020B0503020204020204" pitchFamily="34" charset="-122"/>
              </a:rPr>
              <a:t>与</a:t>
            </a:r>
            <a:r>
              <a:rPr lang="en-US" altLang="zh-CN" sz="2600" dirty="0">
                <a:solidFill>
                  <a:prstClr val="black"/>
                </a:solidFill>
                <a:latin typeface="微软雅黑" panose="020B0503020204020204" pitchFamily="34" charset="-122"/>
                <a:ea typeface="微软雅黑" panose="020B0503020204020204" pitchFamily="34" charset="-122"/>
              </a:rPr>
              <a:t>CPU</a:t>
            </a:r>
            <a:r>
              <a:rPr lang="zh-CN" altLang="en-US" sz="2600" dirty="0">
                <a:solidFill>
                  <a:prstClr val="black"/>
                </a:solidFill>
                <a:latin typeface="微软雅黑" panose="020B0503020204020204" pitchFamily="34" charset="-122"/>
                <a:ea typeface="微软雅黑" panose="020B0503020204020204" pitchFamily="34" charset="-122"/>
              </a:rPr>
              <a:t>交替访存</a:t>
            </a:r>
            <a:endParaRPr lang="zh-CN" altLang="en-US" dirty="0"/>
          </a:p>
        </p:txBody>
      </p:sp>
      <p:pic>
        <p:nvPicPr>
          <p:cNvPr id="4" name="图片 3">
            <a:extLst>
              <a:ext uri="{FF2B5EF4-FFF2-40B4-BE49-F238E27FC236}">
                <a16:creationId xmlns:a16="http://schemas.microsoft.com/office/drawing/2014/main" id="{3512F72B-7EC4-4F63-8515-697A700C57D5}"/>
              </a:ext>
            </a:extLst>
          </p:cNvPr>
          <p:cNvPicPr>
            <a:picLocks noChangeAspect="1"/>
          </p:cNvPicPr>
          <p:nvPr/>
        </p:nvPicPr>
        <p:blipFill>
          <a:blip r:embed="rId3"/>
          <a:stretch>
            <a:fillRect/>
          </a:stretch>
        </p:blipFill>
        <p:spPr>
          <a:xfrm>
            <a:off x="174364" y="1077218"/>
            <a:ext cx="11700136" cy="2420718"/>
          </a:xfrm>
          <a:prstGeom prst="rect">
            <a:avLst/>
          </a:prstGeom>
        </p:spPr>
      </p:pic>
      <p:sp>
        <p:nvSpPr>
          <p:cNvPr id="9" name="对话气泡: 圆角矩形 8">
            <a:extLst>
              <a:ext uri="{FF2B5EF4-FFF2-40B4-BE49-F238E27FC236}">
                <a16:creationId xmlns:a16="http://schemas.microsoft.com/office/drawing/2014/main" id="{885BA688-1636-4B27-9AA4-D1E41F29EEC6}"/>
              </a:ext>
            </a:extLst>
          </p:cNvPr>
          <p:cNvSpPr/>
          <p:nvPr/>
        </p:nvSpPr>
        <p:spPr>
          <a:xfrm>
            <a:off x="8300792" y="127001"/>
            <a:ext cx="3345108" cy="950218"/>
          </a:xfrm>
          <a:prstGeom prst="wedgeRoundRectCallout">
            <a:avLst>
              <a:gd name="adj1" fmla="val -35981"/>
              <a:gd name="adj2" fmla="val 74575"/>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600" dirty="0">
                <a:solidFill>
                  <a:schemeClr val="tx1"/>
                </a:solidFill>
                <a:latin typeface="微软雅黑" panose="020B0503020204020204" pitchFamily="34" charset="-122"/>
                <a:ea typeface="微软雅黑" panose="020B0503020204020204" pitchFamily="34" charset="-122"/>
              </a:rPr>
              <a:t>一个</a:t>
            </a:r>
            <a:r>
              <a:rPr lang="en-US" altLang="zh-CN" sz="2600" dirty="0">
                <a:solidFill>
                  <a:schemeClr val="tx1"/>
                </a:solidFill>
                <a:latin typeface="微软雅黑" panose="020B0503020204020204" pitchFamily="34" charset="-122"/>
                <a:ea typeface="微软雅黑" panose="020B0503020204020204" pitchFamily="34" charset="-122"/>
              </a:rPr>
              <a:t>CPU</a:t>
            </a:r>
            <a:r>
              <a:rPr lang="zh-CN" altLang="en-US" sz="2600" dirty="0">
                <a:solidFill>
                  <a:schemeClr val="tx1"/>
                </a:solidFill>
                <a:latin typeface="微软雅黑" panose="020B0503020204020204" pitchFamily="34" charset="-122"/>
                <a:ea typeface="微软雅黑" panose="020B0503020204020204" pitchFamily="34" charset="-122"/>
              </a:rPr>
              <a:t>周期，分为</a:t>
            </a:r>
            <a:r>
              <a:rPr lang="en-US" altLang="zh-CN" sz="2600" dirty="0">
                <a:solidFill>
                  <a:schemeClr val="tx1"/>
                </a:solidFill>
                <a:latin typeface="微软雅黑" panose="020B0503020204020204" pitchFamily="34" charset="-122"/>
                <a:ea typeface="微软雅黑" panose="020B0503020204020204" pitchFamily="34" charset="-122"/>
              </a:rPr>
              <a:t>C1</a:t>
            </a:r>
            <a:r>
              <a:rPr lang="zh-CN" altLang="en-US" sz="2600" dirty="0">
                <a:solidFill>
                  <a:schemeClr val="tx1"/>
                </a:solidFill>
                <a:latin typeface="微软雅黑" panose="020B0503020204020204" pitchFamily="34" charset="-122"/>
                <a:ea typeface="微软雅黑" panose="020B0503020204020204" pitchFamily="34" charset="-122"/>
              </a:rPr>
              <a:t>和</a:t>
            </a:r>
            <a:r>
              <a:rPr lang="en-US" altLang="zh-CN" sz="2600" dirty="0">
                <a:solidFill>
                  <a:schemeClr val="tx1"/>
                </a:solidFill>
                <a:latin typeface="微软雅黑" panose="020B0503020204020204" pitchFamily="34" charset="-122"/>
                <a:ea typeface="微软雅黑" panose="020B0503020204020204" pitchFamily="34" charset="-122"/>
              </a:rPr>
              <a:t>C2</a:t>
            </a:r>
            <a:r>
              <a:rPr lang="zh-CN" altLang="en-US" sz="2600" dirty="0">
                <a:solidFill>
                  <a:schemeClr val="tx1"/>
                </a:solidFill>
                <a:latin typeface="微软雅黑" panose="020B0503020204020204" pitchFamily="34" charset="-122"/>
                <a:ea typeface="微软雅黑" panose="020B0503020204020204" pitchFamily="34" charset="-122"/>
              </a:rPr>
              <a:t>两个周期</a:t>
            </a:r>
            <a:endParaRPr lang="en-US" altLang="zh-CN" sz="2600" dirty="0">
              <a:solidFill>
                <a:schemeClr val="tx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0E3FB75-7C60-4544-AEF2-4153B0A4EE76}"/>
              </a:ext>
            </a:extLst>
          </p:cNvPr>
          <p:cNvSpPr txBox="1"/>
          <p:nvPr/>
        </p:nvSpPr>
        <p:spPr>
          <a:xfrm>
            <a:off x="174364" y="4399636"/>
            <a:ext cx="11471536" cy="1221938"/>
          </a:xfrm>
          <a:prstGeom prst="rect">
            <a:avLst/>
          </a:prstGeom>
          <a:noFill/>
        </p:spPr>
        <p:txBody>
          <a:bodyPr wrap="square">
            <a:spAutoFit/>
          </a:bodyPr>
          <a:lstStyle/>
          <a:p>
            <a:pPr>
              <a:lnSpc>
                <a:spcPct val="150000"/>
              </a:lnSpc>
            </a:pPr>
            <a:r>
              <a:rPr lang="zh-CN" altLang="en-US" sz="2600" dirty="0">
                <a:solidFill>
                  <a:srgbClr val="00B050"/>
                </a:solidFill>
                <a:latin typeface="微软雅黑" panose="020B0503020204020204" pitchFamily="34" charset="-122"/>
                <a:ea typeface="微软雅黑" panose="020B0503020204020204" pitchFamily="34" charset="-122"/>
              </a:rPr>
              <a:t>不需要总线使用权的申请、建立和归还过程</a:t>
            </a:r>
            <a:endParaRPr lang="en-US" altLang="zh-CN" sz="2600" dirty="0">
              <a:solidFill>
                <a:srgbClr val="00B050"/>
              </a:solidFill>
              <a:latin typeface="微软雅黑" panose="020B0503020204020204" pitchFamily="34" charset="-122"/>
              <a:ea typeface="微软雅黑" panose="020B0503020204020204" pitchFamily="34" charset="-122"/>
            </a:endParaRPr>
          </a:p>
          <a:p>
            <a:pPr>
              <a:lnSpc>
                <a:spcPct val="150000"/>
              </a:lnSpc>
            </a:pPr>
            <a:r>
              <a:rPr lang="zh-CN" altLang="en-US" sz="2600" dirty="0">
                <a:solidFill>
                  <a:srgbClr val="C00000"/>
                </a:solidFill>
                <a:latin typeface="微软雅黑" panose="020B0503020204020204" pitchFamily="34" charset="-122"/>
                <a:ea typeface="微软雅黑" panose="020B0503020204020204" pitchFamily="34" charset="-122"/>
              </a:rPr>
              <a:t>硬件逻辑更为复杂</a:t>
            </a:r>
            <a:endParaRPr lang="en-US" altLang="zh-CN" sz="2600" dirty="0">
              <a:solidFill>
                <a:srgbClr val="C00000"/>
              </a:solidFill>
              <a:latin typeface="微软雅黑" panose="020B0503020204020204" pitchFamily="34" charset="-122"/>
              <a:ea typeface="微软雅黑" panose="020B0503020204020204" pitchFamily="34" charset="-122"/>
            </a:endParaRPr>
          </a:p>
        </p:txBody>
      </p:sp>
      <p:sp>
        <p:nvSpPr>
          <p:cNvPr id="11" name="对话气泡: 圆角矩形 10">
            <a:extLst>
              <a:ext uri="{FF2B5EF4-FFF2-40B4-BE49-F238E27FC236}">
                <a16:creationId xmlns:a16="http://schemas.microsoft.com/office/drawing/2014/main" id="{A00F5538-3534-4C10-AD51-DBEF28E452F2}"/>
              </a:ext>
            </a:extLst>
          </p:cNvPr>
          <p:cNvSpPr/>
          <p:nvPr/>
        </p:nvSpPr>
        <p:spPr>
          <a:xfrm>
            <a:off x="6816069" y="3497936"/>
            <a:ext cx="1972331" cy="950218"/>
          </a:xfrm>
          <a:prstGeom prst="wedgeRoundRectCallout">
            <a:avLst>
              <a:gd name="adj1" fmla="val 39047"/>
              <a:gd name="adj2" fmla="val -200744"/>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600" dirty="0">
                <a:solidFill>
                  <a:srgbClr val="C00000"/>
                </a:solidFill>
                <a:latin typeface="微软雅黑" panose="020B0503020204020204" pitchFamily="34" charset="-122"/>
                <a:ea typeface="微软雅黑" panose="020B0503020204020204" pitchFamily="34" charset="-122"/>
              </a:rPr>
              <a:t>C1</a:t>
            </a:r>
            <a:r>
              <a:rPr lang="zh-CN" altLang="en-US" sz="2600" dirty="0">
                <a:solidFill>
                  <a:srgbClr val="C00000"/>
                </a:solidFill>
                <a:latin typeface="微软雅黑" panose="020B0503020204020204" pitchFamily="34" charset="-122"/>
                <a:ea typeface="微软雅黑" panose="020B0503020204020204" pitchFamily="34" charset="-122"/>
              </a:rPr>
              <a:t>专供</a:t>
            </a:r>
            <a:r>
              <a:rPr lang="en-US" altLang="zh-CN" sz="2600" dirty="0">
                <a:solidFill>
                  <a:srgbClr val="C00000"/>
                </a:solidFill>
                <a:latin typeface="微软雅黑" panose="020B0503020204020204" pitchFamily="34" charset="-122"/>
                <a:ea typeface="微软雅黑" panose="020B0503020204020204" pitchFamily="34" charset="-122"/>
              </a:rPr>
              <a:t>DMA</a:t>
            </a:r>
            <a:r>
              <a:rPr lang="zh-CN" altLang="en-US" sz="2600" dirty="0">
                <a:solidFill>
                  <a:srgbClr val="C00000"/>
                </a:solidFill>
                <a:latin typeface="微软雅黑" panose="020B0503020204020204" pitchFamily="34" charset="-122"/>
                <a:ea typeface="微软雅黑" panose="020B0503020204020204" pitchFamily="34" charset="-122"/>
              </a:rPr>
              <a:t>访存</a:t>
            </a:r>
            <a:endParaRPr lang="en-US" altLang="zh-CN" sz="2600" dirty="0">
              <a:solidFill>
                <a:srgbClr val="C00000"/>
              </a:solidFill>
              <a:latin typeface="微软雅黑" panose="020B0503020204020204" pitchFamily="34" charset="-122"/>
              <a:ea typeface="微软雅黑" panose="020B0503020204020204" pitchFamily="34" charset="-122"/>
            </a:endParaRPr>
          </a:p>
        </p:txBody>
      </p:sp>
      <p:sp>
        <p:nvSpPr>
          <p:cNvPr id="12" name="对话气泡: 圆角矩形 11">
            <a:extLst>
              <a:ext uri="{FF2B5EF4-FFF2-40B4-BE49-F238E27FC236}">
                <a16:creationId xmlns:a16="http://schemas.microsoft.com/office/drawing/2014/main" id="{2019C8A1-903A-4B0B-82F8-2DE5A148DA98}"/>
              </a:ext>
            </a:extLst>
          </p:cNvPr>
          <p:cNvSpPr/>
          <p:nvPr/>
        </p:nvSpPr>
        <p:spPr>
          <a:xfrm>
            <a:off x="10148493" y="1978919"/>
            <a:ext cx="1624407" cy="950218"/>
          </a:xfrm>
          <a:prstGeom prst="wedgeRoundRectCallout">
            <a:avLst>
              <a:gd name="adj1" fmla="val -84161"/>
              <a:gd name="adj2" fmla="val 37158"/>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600" dirty="0">
                <a:solidFill>
                  <a:schemeClr val="tx1"/>
                </a:solidFill>
                <a:latin typeface="微软雅黑" panose="020B0503020204020204" pitchFamily="34" charset="-122"/>
                <a:ea typeface="微软雅黑" panose="020B0503020204020204" pitchFamily="34" charset="-122"/>
              </a:rPr>
              <a:t>C2</a:t>
            </a:r>
            <a:r>
              <a:rPr lang="zh-CN" altLang="en-US" sz="2600" dirty="0">
                <a:solidFill>
                  <a:schemeClr val="tx1"/>
                </a:solidFill>
                <a:latin typeface="微软雅黑" panose="020B0503020204020204" pitchFamily="34" charset="-122"/>
                <a:ea typeface="微软雅黑" panose="020B0503020204020204" pitchFamily="34" charset="-122"/>
              </a:rPr>
              <a:t>专供</a:t>
            </a:r>
            <a:r>
              <a:rPr lang="en-US" altLang="zh-CN" sz="2600" dirty="0">
                <a:solidFill>
                  <a:schemeClr val="tx1"/>
                </a:solidFill>
                <a:latin typeface="微软雅黑" panose="020B0503020204020204" pitchFamily="34" charset="-122"/>
                <a:ea typeface="微软雅黑" panose="020B0503020204020204" pitchFamily="34" charset="-122"/>
              </a:rPr>
              <a:t>CPU</a:t>
            </a:r>
            <a:r>
              <a:rPr lang="zh-CN" altLang="en-US" sz="2600" dirty="0">
                <a:solidFill>
                  <a:schemeClr val="tx1"/>
                </a:solidFill>
                <a:latin typeface="微软雅黑" panose="020B0503020204020204" pitchFamily="34" charset="-122"/>
                <a:ea typeface="微软雅黑" panose="020B0503020204020204" pitchFamily="34" charset="-122"/>
              </a:rPr>
              <a:t>访存</a:t>
            </a:r>
            <a:endParaRPr lang="en-US" altLang="zh-CN" sz="26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7461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fade">
                                      <p:cBhvr>
                                        <p:cTn id="30" dur="500"/>
                                        <p:tgtEl>
                                          <p:spTgt spid="10">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animEffect transition="in" filter="fade">
                                      <p:cBhvr>
                                        <p:cTn id="35"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9" grpId="0" animBg="1"/>
      <p:bldP spid="11" grpId="0"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4300272" y="0"/>
            <a:ext cx="3591451"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DMA</a:t>
            </a:r>
            <a:r>
              <a:rPr lang="zh-CN" altLang="en-US" sz="3200" dirty="0">
                <a:latin typeface="微软雅黑" panose="020B0503020204020204" pitchFamily="34" charset="-122"/>
                <a:ea typeface="微软雅黑" panose="020B0503020204020204" pitchFamily="34" charset="-122"/>
              </a:rPr>
              <a:t>传送方式</a:t>
            </a:r>
          </a:p>
        </p:txBody>
      </p:sp>
      <p:sp>
        <p:nvSpPr>
          <p:cNvPr id="28" name="文本框 27">
            <a:extLst>
              <a:ext uri="{FF2B5EF4-FFF2-40B4-BE49-F238E27FC236}">
                <a16:creationId xmlns:a16="http://schemas.microsoft.com/office/drawing/2014/main" id="{4D458A5D-03CD-4507-BCBF-253F187ADD8B}"/>
              </a:ext>
            </a:extLst>
          </p:cNvPr>
          <p:cNvSpPr txBox="1"/>
          <p:nvPr/>
        </p:nvSpPr>
        <p:spPr>
          <a:xfrm>
            <a:off x="174364" y="864175"/>
            <a:ext cx="3978536" cy="492443"/>
          </a:xfrm>
          <a:prstGeom prst="rect">
            <a:avLst/>
          </a:prstGeom>
          <a:noFill/>
        </p:spPr>
        <p:txBody>
          <a:bodyPr wrap="square">
            <a:spAutoFit/>
          </a:bodyPr>
          <a:lstStyle/>
          <a:p>
            <a:r>
              <a:rPr lang="en-US" altLang="zh-CN" sz="2600" dirty="0">
                <a:solidFill>
                  <a:prstClr val="black"/>
                </a:solidFill>
                <a:latin typeface="微软雅黑" panose="020B0503020204020204" pitchFamily="34" charset="-122"/>
                <a:ea typeface="微软雅黑" panose="020B0503020204020204" pitchFamily="34" charset="-122"/>
              </a:rPr>
              <a:t>(3)</a:t>
            </a:r>
            <a:r>
              <a:rPr lang="zh-CN" altLang="en-US" sz="2600" dirty="0">
                <a:solidFill>
                  <a:prstClr val="black"/>
                </a:solidFill>
                <a:latin typeface="微软雅黑" panose="020B0503020204020204" pitchFamily="34" charset="-122"/>
                <a:ea typeface="微软雅黑" panose="020B0503020204020204" pitchFamily="34" charset="-122"/>
              </a:rPr>
              <a:t> 周期挪用（周期窃取）</a:t>
            </a:r>
            <a:endParaRPr lang="zh-CN" altLang="en-US" dirty="0"/>
          </a:p>
        </p:txBody>
      </p:sp>
      <p:sp>
        <p:nvSpPr>
          <p:cNvPr id="9" name="对话气泡: 圆角矩形 8">
            <a:extLst>
              <a:ext uri="{FF2B5EF4-FFF2-40B4-BE49-F238E27FC236}">
                <a16:creationId xmlns:a16="http://schemas.microsoft.com/office/drawing/2014/main" id="{885BA688-1636-4B27-9AA4-D1E41F29EEC6}"/>
              </a:ext>
            </a:extLst>
          </p:cNvPr>
          <p:cNvSpPr/>
          <p:nvPr/>
        </p:nvSpPr>
        <p:spPr>
          <a:xfrm>
            <a:off x="681578" y="139002"/>
            <a:ext cx="1821108" cy="478952"/>
          </a:xfrm>
          <a:prstGeom prst="wedgeRoundRectCallout">
            <a:avLst>
              <a:gd name="adj1" fmla="val -28310"/>
              <a:gd name="adj2" fmla="val 95788"/>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600" dirty="0">
                <a:solidFill>
                  <a:schemeClr val="tx1"/>
                </a:solidFill>
                <a:latin typeface="微软雅黑" panose="020B0503020204020204" pitchFamily="34" charset="-122"/>
                <a:ea typeface="微软雅黑" panose="020B0503020204020204" pitchFamily="34" charset="-122"/>
              </a:rPr>
              <a:t>存取周期</a:t>
            </a:r>
            <a:endParaRPr lang="en-US" altLang="zh-CN" sz="2600" dirty="0">
              <a:solidFill>
                <a:schemeClr val="tx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0E3FB75-7C60-4544-AEF2-4153B0A4EE76}"/>
              </a:ext>
            </a:extLst>
          </p:cNvPr>
          <p:cNvSpPr txBox="1"/>
          <p:nvPr/>
        </p:nvSpPr>
        <p:spPr>
          <a:xfrm>
            <a:off x="174364" y="4143851"/>
            <a:ext cx="11471536" cy="2422266"/>
          </a:xfrm>
          <a:prstGeom prst="rect">
            <a:avLst/>
          </a:prstGeom>
          <a:noFill/>
        </p:spPr>
        <p:txBody>
          <a:bodyPr wrap="square">
            <a:spAutoFit/>
          </a:bodyPr>
          <a:lstStyle/>
          <a:p>
            <a:pPr>
              <a:lnSpc>
                <a:spcPct val="150000"/>
              </a:lnSpc>
            </a:pPr>
            <a:r>
              <a:rPr lang="en-US" altLang="zh-CN" sz="2600" dirty="0">
                <a:latin typeface="微软雅黑" panose="020B0503020204020204" pitchFamily="34" charset="-122"/>
                <a:ea typeface="微软雅黑" panose="020B0503020204020204" pitchFamily="34" charset="-122"/>
              </a:rPr>
              <a:t>DMA</a:t>
            </a:r>
            <a:r>
              <a:rPr lang="zh-CN" altLang="en-US" sz="2600" dirty="0">
                <a:latin typeface="微软雅黑" panose="020B0503020204020204" pitchFamily="34" charset="-122"/>
                <a:ea typeface="微软雅黑" panose="020B0503020204020204" pitchFamily="34" charset="-122"/>
              </a:rPr>
              <a:t>访问主存有三种可能：</a:t>
            </a:r>
            <a:endParaRPr lang="en-US" altLang="zh-CN" sz="26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此时不放存（不冲突）</a:t>
            </a:r>
            <a:endParaRPr lang="en-US" altLang="zh-CN" sz="26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正在访存（存取周期结束让出总线）</a:t>
            </a:r>
            <a:endParaRPr lang="en-US" altLang="zh-CN" sz="26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与</a:t>
            </a:r>
            <a:r>
              <a:rPr lang="en-US" altLang="zh-CN" sz="2600" dirty="0">
                <a:latin typeface="微软雅黑" panose="020B0503020204020204" pitchFamily="34" charset="-122"/>
                <a:ea typeface="微软雅黑" panose="020B0503020204020204" pitchFamily="34" charset="-122"/>
              </a:rPr>
              <a:t>DMA</a:t>
            </a:r>
            <a:r>
              <a:rPr lang="zh-CN" altLang="en-US" sz="2600" dirty="0">
                <a:latin typeface="微软雅黑" panose="020B0503020204020204" pitchFamily="34" charset="-122"/>
                <a:ea typeface="微软雅黑" panose="020B0503020204020204" pitchFamily="34" charset="-122"/>
              </a:rPr>
              <a:t>同时请求访存（</a:t>
            </a:r>
            <a:r>
              <a:rPr lang="en-US" altLang="zh-CN" sz="2600" dirty="0">
                <a:solidFill>
                  <a:srgbClr val="FF0000"/>
                </a:solidFill>
                <a:latin typeface="微软雅黑" panose="020B0503020204020204" pitchFamily="34" charset="-122"/>
                <a:ea typeface="微软雅黑" panose="020B0503020204020204" pitchFamily="34" charset="-122"/>
              </a:rPr>
              <a:t>I/O</a:t>
            </a:r>
            <a:r>
              <a:rPr lang="zh-CN" altLang="en-US" sz="2600" dirty="0">
                <a:solidFill>
                  <a:srgbClr val="FF0000"/>
                </a:solidFill>
                <a:latin typeface="微软雅黑" panose="020B0503020204020204" pitchFamily="34" charset="-122"/>
                <a:ea typeface="微软雅黑" panose="020B0503020204020204" pitchFamily="34" charset="-122"/>
              </a:rPr>
              <a:t>访存优先</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A15AE0F-2FF1-416D-B78D-57EE8D07256E}"/>
              </a:ext>
            </a:extLst>
          </p:cNvPr>
          <p:cNvPicPr>
            <a:picLocks noChangeAspect="1"/>
          </p:cNvPicPr>
          <p:nvPr/>
        </p:nvPicPr>
        <p:blipFill>
          <a:blip r:embed="rId3"/>
          <a:stretch>
            <a:fillRect/>
          </a:stretch>
        </p:blipFill>
        <p:spPr>
          <a:xfrm>
            <a:off x="174364" y="1356618"/>
            <a:ext cx="11674335" cy="2660234"/>
          </a:xfrm>
          <a:prstGeom prst="rect">
            <a:avLst/>
          </a:prstGeom>
        </p:spPr>
      </p:pic>
    </p:spTree>
    <p:extLst>
      <p:ext uri="{BB962C8B-B14F-4D97-AF65-F5344CB8AC3E}">
        <p14:creationId xmlns:p14="http://schemas.microsoft.com/office/powerpoint/2010/main" val="168275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fade">
                                      <p:cBhvr>
                                        <p:cTn id="25" dur="500"/>
                                        <p:tgtEl>
                                          <p:spTgt spid="10">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2" end="2"/>
                                            </p:txEl>
                                          </p:spTgt>
                                        </p:tgtEl>
                                        <p:attrNameLst>
                                          <p:attrName>style.visibility</p:attrName>
                                        </p:attrNameLst>
                                      </p:cBhvr>
                                      <p:to>
                                        <p:strVal val="visible"/>
                                      </p:to>
                                    </p:set>
                                    <p:animEffect transition="in" filter="fade">
                                      <p:cBhvr>
                                        <p:cTn id="30" dur="500"/>
                                        <p:tgtEl>
                                          <p:spTgt spid="10">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animEffect transition="in" filter="fade">
                                      <p:cBhvr>
                                        <p:cTn id="35"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7536579" y="-2470"/>
            <a:ext cx="3591451"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DMA</a:t>
            </a:r>
            <a:r>
              <a:rPr lang="zh-CN" altLang="en-US" sz="3200" dirty="0">
                <a:latin typeface="微软雅黑" panose="020B0503020204020204" pitchFamily="34" charset="-122"/>
                <a:ea typeface="微软雅黑" panose="020B0503020204020204" pitchFamily="34" charset="-122"/>
              </a:rPr>
              <a:t>方式的特点</a:t>
            </a:r>
          </a:p>
        </p:txBody>
      </p:sp>
      <p:sp>
        <p:nvSpPr>
          <p:cNvPr id="13" name="文本框 12">
            <a:extLst>
              <a:ext uri="{FF2B5EF4-FFF2-40B4-BE49-F238E27FC236}">
                <a16:creationId xmlns:a16="http://schemas.microsoft.com/office/drawing/2014/main" id="{3DE77998-A25D-4843-954A-107AC661FB3C}"/>
              </a:ext>
            </a:extLst>
          </p:cNvPr>
          <p:cNvSpPr txBox="1"/>
          <p:nvPr/>
        </p:nvSpPr>
        <p:spPr>
          <a:xfrm>
            <a:off x="6586910" y="584775"/>
            <a:ext cx="5490790" cy="5978368"/>
          </a:xfrm>
          <a:prstGeom prst="rect">
            <a:avLst/>
          </a:prstGeom>
          <a:noFill/>
        </p:spPr>
        <p:txBody>
          <a:bodyPr wrap="square">
            <a:spAutoFit/>
          </a:bodyPr>
          <a:lstStyle/>
          <a:p>
            <a:pPr>
              <a:lnSpc>
                <a:spcPts val="3300"/>
              </a:lnSpc>
            </a:pPr>
            <a:r>
              <a:rPr lang="zh-CN" altLang="en-US" sz="2200" dirty="0">
                <a:latin typeface="微软雅黑" panose="020B0503020204020204" pitchFamily="34" charset="-122"/>
                <a:ea typeface="微软雅黑" panose="020B0503020204020204" pitchFamily="34" charset="-122"/>
              </a:rPr>
              <a:t>主存和</a:t>
            </a:r>
            <a:r>
              <a:rPr lang="en-US" altLang="zh-CN" sz="2200" dirty="0">
                <a:latin typeface="微软雅黑" panose="020B0503020204020204" pitchFamily="34" charset="-122"/>
                <a:ea typeface="微软雅黑" panose="020B0503020204020204" pitchFamily="34" charset="-122"/>
              </a:rPr>
              <a:t>DMA</a:t>
            </a:r>
            <a:r>
              <a:rPr lang="zh-CN" altLang="en-US" sz="2200" dirty="0">
                <a:latin typeface="微软雅黑" panose="020B0503020204020204" pitchFamily="34" charset="-122"/>
                <a:ea typeface="微软雅黑" panose="020B0503020204020204" pitchFamily="34" charset="-122"/>
              </a:rPr>
              <a:t>接口之间有直接数据通路。由于</a:t>
            </a:r>
            <a:r>
              <a:rPr lang="en-US" altLang="zh-CN" sz="2200" dirty="0">
                <a:latin typeface="微软雅黑" panose="020B0503020204020204" pitchFamily="34" charset="-122"/>
                <a:ea typeface="微软雅黑" panose="020B0503020204020204" pitchFamily="34" charset="-122"/>
              </a:rPr>
              <a:t>DMA</a:t>
            </a:r>
            <a:r>
              <a:rPr lang="zh-CN" altLang="en-US" sz="2200" dirty="0">
                <a:latin typeface="微软雅黑" panose="020B0503020204020204" pitchFamily="34" charset="-122"/>
                <a:ea typeface="微软雅黑" panose="020B0503020204020204" pitchFamily="34" charset="-122"/>
              </a:rPr>
              <a:t>方式传送数据不需要经过</a:t>
            </a:r>
            <a:r>
              <a:rPr lang="en-US" altLang="zh-CN" sz="2200" dirty="0">
                <a:latin typeface="微软雅黑" panose="020B0503020204020204" pitchFamily="34" charset="-122"/>
                <a:ea typeface="微软雅黑" panose="020B0503020204020204" pitchFamily="34" charset="-122"/>
              </a:rPr>
              <a:t>CPU</a:t>
            </a:r>
            <a:r>
              <a:rPr lang="zh-CN" altLang="en-US" sz="2200" dirty="0">
                <a:latin typeface="微软雅黑" panose="020B0503020204020204" pitchFamily="34" charset="-122"/>
                <a:ea typeface="微软雅黑" panose="020B0503020204020204" pitchFamily="34" charset="-122"/>
              </a:rPr>
              <a:t>，因此不必中断现行程序，</a:t>
            </a:r>
            <a:r>
              <a:rPr lang="en-US" altLang="zh-CN" sz="2200" dirty="0">
                <a:solidFill>
                  <a:srgbClr val="FF0000"/>
                </a:solidFill>
                <a:latin typeface="微软雅黑" panose="020B0503020204020204" pitchFamily="34" charset="-122"/>
                <a:ea typeface="微软雅黑" panose="020B0503020204020204" pitchFamily="34" charset="-122"/>
              </a:rPr>
              <a:t>I/O</a:t>
            </a:r>
            <a:r>
              <a:rPr lang="zh-CN" altLang="en-US" sz="2200" dirty="0">
                <a:solidFill>
                  <a:srgbClr val="FF0000"/>
                </a:solidFill>
                <a:latin typeface="微软雅黑" panose="020B0503020204020204" pitchFamily="34" charset="-122"/>
                <a:ea typeface="微软雅黑" panose="020B0503020204020204" pitchFamily="34" charset="-122"/>
              </a:rPr>
              <a:t>与主机并行工作，程序和传送并行工作</a:t>
            </a:r>
            <a:r>
              <a:rPr lang="zh-CN"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a:p>
            <a:pPr>
              <a:lnSpc>
                <a:spcPts val="3300"/>
              </a:lnSpc>
            </a:pPr>
            <a:r>
              <a:rPr lang="en-US" altLang="zh-CN" sz="2200" dirty="0">
                <a:latin typeface="微软雅黑" panose="020B0503020204020204" pitchFamily="34" charset="-122"/>
                <a:ea typeface="微软雅黑" panose="020B0503020204020204" pitchFamily="34" charset="-122"/>
              </a:rPr>
              <a:t>DMA</a:t>
            </a:r>
            <a:r>
              <a:rPr lang="zh-CN" altLang="en-US" sz="2200" dirty="0">
                <a:latin typeface="微软雅黑" panose="020B0503020204020204" pitchFamily="34" charset="-122"/>
                <a:ea typeface="微软雅黑" panose="020B0503020204020204" pitchFamily="34" charset="-122"/>
              </a:rPr>
              <a:t>方式具有下列特点</a:t>
            </a:r>
            <a:r>
              <a:rPr lang="en-US" altLang="zh-CN" sz="2200" dirty="0">
                <a:latin typeface="微软雅黑" panose="020B0503020204020204" pitchFamily="34" charset="-122"/>
                <a:ea typeface="微软雅黑" panose="020B0503020204020204" pitchFamily="34" charset="-122"/>
              </a:rPr>
              <a:t>:</a:t>
            </a:r>
          </a:p>
          <a:p>
            <a:pPr marL="457200" indent="-457200">
              <a:lnSpc>
                <a:spcPts val="3300"/>
              </a:lnSpc>
              <a:buFont typeface="+mj-ea"/>
              <a:buAutoNum type="circleNumDbPlain"/>
            </a:pPr>
            <a:r>
              <a:rPr lang="zh-CN" altLang="en-US" sz="2200" dirty="0">
                <a:latin typeface="微软雅黑" panose="020B0503020204020204" pitchFamily="34" charset="-122"/>
                <a:ea typeface="微软雅黑" panose="020B0503020204020204" pitchFamily="34" charset="-122"/>
              </a:rPr>
              <a:t>主存既可被</a:t>
            </a:r>
            <a:r>
              <a:rPr lang="en-US" altLang="zh-CN" sz="2200" dirty="0">
                <a:latin typeface="微软雅黑" panose="020B0503020204020204" pitchFamily="34" charset="-122"/>
                <a:ea typeface="微软雅黑" panose="020B0503020204020204" pitchFamily="34" charset="-122"/>
              </a:rPr>
              <a:t>CPU</a:t>
            </a:r>
            <a:r>
              <a:rPr lang="zh-CN" altLang="en-US" sz="2200" dirty="0">
                <a:latin typeface="微软雅黑" panose="020B0503020204020204" pitchFamily="34" charset="-122"/>
                <a:ea typeface="微软雅黑" panose="020B0503020204020204" pitchFamily="34" charset="-122"/>
              </a:rPr>
              <a:t>访问，又可被外设访问。</a:t>
            </a:r>
            <a:endParaRPr lang="en-US" altLang="zh-CN" sz="2200" dirty="0">
              <a:latin typeface="微软雅黑" panose="020B0503020204020204" pitchFamily="34" charset="-122"/>
              <a:ea typeface="微软雅黑" panose="020B0503020204020204" pitchFamily="34" charset="-122"/>
            </a:endParaRPr>
          </a:p>
          <a:p>
            <a:pPr marL="457200" indent="-457200">
              <a:lnSpc>
                <a:spcPts val="3300"/>
              </a:lnSpc>
              <a:buFont typeface="+mj-ea"/>
              <a:buAutoNum type="circleNumDbPlain"/>
            </a:pPr>
            <a:r>
              <a:rPr lang="zh-CN" altLang="en-US" sz="2200" dirty="0">
                <a:latin typeface="微软雅黑" panose="020B0503020204020204" pitchFamily="34" charset="-122"/>
                <a:ea typeface="微软雅黑" panose="020B0503020204020204" pitchFamily="34" charset="-122"/>
              </a:rPr>
              <a:t>在数据块传送时，主存地址的确定、传送数据的计数等都由硬件电路直接实现。</a:t>
            </a:r>
            <a:endParaRPr lang="en-US" altLang="zh-CN" sz="2200" dirty="0">
              <a:latin typeface="微软雅黑" panose="020B0503020204020204" pitchFamily="34" charset="-122"/>
              <a:ea typeface="微软雅黑" panose="020B0503020204020204" pitchFamily="34" charset="-122"/>
            </a:endParaRPr>
          </a:p>
          <a:p>
            <a:pPr marL="457200" indent="-457200">
              <a:lnSpc>
                <a:spcPts val="3300"/>
              </a:lnSpc>
              <a:buFont typeface="+mj-ea"/>
              <a:buAutoNum type="circleNumDbPlain"/>
            </a:pPr>
            <a:r>
              <a:rPr lang="zh-CN" altLang="en-US" sz="2200" dirty="0">
                <a:latin typeface="微软雅黑" panose="020B0503020204020204" pitchFamily="34" charset="-122"/>
                <a:ea typeface="微软雅黑" panose="020B0503020204020204" pitchFamily="34" charset="-122"/>
              </a:rPr>
              <a:t>主存中要开辟专用缓冲区，及时供给和接收外设的数据。</a:t>
            </a:r>
            <a:endParaRPr lang="en-US" altLang="zh-CN" sz="2200" dirty="0">
              <a:latin typeface="微软雅黑" panose="020B0503020204020204" pitchFamily="34" charset="-122"/>
              <a:ea typeface="微软雅黑" panose="020B0503020204020204" pitchFamily="34" charset="-122"/>
            </a:endParaRPr>
          </a:p>
          <a:p>
            <a:pPr marL="457200" indent="-457200">
              <a:lnSpc>
                <a:spcPts val="3300"/>
              </a:lnSpc>
              <a:buFont typeface="+mj-ea"/>
              <a:buAutoNum type="circleNumDbPlain"/>
            </a:pPr>
            <a:r>
              <a:rPr lang="zh-CN" altLang="en-US" sz="2200" dirty="0">
                <a:latin typeface="微软雅黑" panose="020B0503020204020204" pitchFamily="34" charset="-122"/>
                <a:ea typeface="微软雅黑" panose="020B0503020204020204" pitchFamily="34" charset="-122"/>
              </a:rPr>
              <a:t>传送速度快，</a:t>
            </a:r>
            <a:r>
              <a:rPr lang="en-US" altLang="zh-CN" sz="2200" dirty="0">
                <a:latin typeface="微软雅黑" panose="020B0503020204020204" pitchFamily="34" charset="-122"/>
                <a:ea typeface="微软雅黑" panose="020B0503020204020204" pitchFamily="34" charset="-122"/>
              </a:rPr>
              <a:t>CPU</a:t>
            </a:r>
            <a:r>
              <a:rPr lang="zh-CN" altLang="en-US" sz="2200" dirty="0">
                <a:latin typeface="微软雅黑" panose="020B0503020204020204" pitchFamily="34" charset="-122"/>
                <a:ea typeface="微软雅黑" panose="020B0503020204020204" pitchFamily="34" charset="-122"/>
              </a:rPr>
              <a:t>和外设并行工作，提高了系统效率。</a:t>
            </a:r>
            <a:endParaRPr lang="en-US" altLang="zh-CN" sz="2200" dirty="0">
              <a:latin typeface="微软雅黑" panose="020B0503020204020204" pitchFamily="34" charset="-122"/>
              <a:ea typeface="微软雅黑" panose="020B0503020204020204" pitchFamily="34" charset="-122"/>
            </a:endParaRPr>
          </a:p>
          <a:p>
            <a:pPr marL="457200" indent="-457200">
              <a:lnSpc>
                <a:spcPts val="3300"/>
              </a:lnSpc>
              <a:buFont typeface="+mj-ea"/>
              <a:buAutoNum type="circleNumDbPlain"/>
            </a:pPr>
            <a:r>
              <a:rPr lang="zh-CN" altLang="en-US" sz="2200" dirty="0">
                <a:latin typeface="微软雅黑" panose="020B0503020204020204" pitchFamily="34" charset="-122"/>
                <a:ea typeface="微软雅黑" panose="020B0503020204020204" pitchFamily="34" charset="-122"/>
              </a:rPr>
              <a:t>在传送开始前要通过程序进行预处理，结束后要通过中断方式进行后处理。</a:t>
            </a:r>
            <a:endParaRPr lang="en-US" altLang="zh-CN" sz="22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A85EC5CA-05E0-44D1-9E4F-62BE9E179D7F}"/>
              </a:ext>
            </a:extLst>
          </p:cNvPr>
          <p:cNvPicPr>
            <a:picLocks noChangeAspect="1"/>
          </p:cNvPicPr>
          <p:nvPr/>
        </p:nvPicPr>
        <p:blipFill>
          <a:blip r:embed="rId3"/>
          <a:stretch>
            <a:fillRect/>
          </a:stretch>
        </p:blipFill>
        <p:spPr>
          <a:xfrm>
            <a:off x="0" y="0"/>
            <a:ext cx="6586910" cy="6858000"/>
          </a:xfrm>
          <a:prstGeom prst="rect">
            <a:avLst/>
          </a:prstGeom>
        </p:spPr>
      </p:pic>
    </p:spTree>
    <p:extLst>
      <p:ext uri="{BB962C8B-B14F-4D97-AF65-F5344CB8AC3E}">
        <p14:creationId xmlns:p14="http://schemas.microsoft.com/office/powerpoint/2010/main" val="215633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fade">
                                      <p:cBhvr>
                                        <p:cTn id="27" dur="500"/>
                                        <p:tgtEl>
                                          <p:spTgt spid="1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4" end="4"/>
                                            </p:txEl>
                                          </p:spTgt>
                                        </p:tgtEl>
                                        <p:attrNameLst>
                                          <p:attrName>style.visibility</p:attrName>
                                        </p:attrNameLst>
                                      </p:cBhvr>
                                      <p:to>
                                        <p:strVal val="visible"/>
                                      </p:to>
                                    </p:set>
                                    <p:animEffect transition="in" filter="fade">
                                      <p:cBhvr>
                                        <p:cTn id="32" dur="500"/>
                                        <p:tgtEl>
                                          <p:spTgt spid="1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xEl>
                                              <p:pRg st="5" end="5"/>
                                            </p:txEl>
                                          </p:spTgt>
                                        </p:tgtEl>
                                        <p:attrNameLst>
                                          <p:attrName>style.visibility</p:attrName>
                                        </p:attrNameLst>
                                      </p:cBhvr>
                                      <p:to>
                                        <p:strVal val="visible"/>
                                      </p:to>
                                    </p:set>
                                    <p:animEffect transition="in" filter="fade">
                                      <p:cBhvr>
                                        <p:cTn id="37" dur="500"/>
                                        <p:tgtEl>
                                          <p:spTgt spid="1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xEl>
                                              <p:pRg st="6" end="6"/>
                                            </p:txEl>
                                          </p:spTgt>
                                        </p:tgtEl>
                                        <p:attrNameLst>
                                          <p:attrName>style.visibility</p:attrName>
                                        </p:attrNameLst>
                                      </p:cBhvr>
                                      <p:to>
                                        <p:strVal val="visible"/>
                                      </p:to>
                                    </p:set>
                                    <p:animEffect transition="in" filter="fade">
                                      <p:cBhvr>
                                        <p:cTn id="4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858286" y="0"/>
            <a:ext cx="4475428"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DMA</a:t>
            </a:r>
            <a:r>
              <a:rPr lang="zh-CN" altLang="en-US" sz="3200" dirty="0">
                <a:latin typeface="微软雅黑" panose="020B0503020204020204" pitchFamily="34" charset="-122"/>
                <a:ea typeface="微软雅黑" panose="020B0503020204020204" pitchFamily="34" charset="-122"/>
              </a:rPr>
              <a:t>方式 </a:t>
            </a:r>
            <a:r>
              <a:rPr lang="en-US" altLang="zh-CN" sz="3200" dirty="0">
                <a:latin typeface="微软雅黑" panose="020B0503020204020204" pitchFamily="34" charset="-122"/>
                <a:ea typeface="微软雅黑" panose="020B0503020204020204" pitchFamily="34" charset="-122"/>
              </a:rPr>
              <a:t>vs </a:t>
            </a:r>
            <a:r>
              <a:rPr lang="zh-CN" altLang="en-US" sz="3200" dirty="0">
                <a:latin typeface="微软雅黑" panose="020B0503020204020204" pitchFamily="34" charset="-122"/>
                <a:ea typeface="微软雅黑" panose="020B0503020204020204" pitchFamily="34" charset="-122"/>
              </a:rPr>
              <a:t>中断方式</a:t>
            </a:r>
          </a:p>
        </p:txBody>
      </p:sp>
      <p:graphicFrame>
        <p:nvGraphicFramePr>
          <p:cNvPr id="2" name="表格 3">
            <a:extLst>
              <a:ext uri="{FF2B5EF4-FFF2-40B4-BE49-F238E27FC236}">
                <a16:creationId xmlns:a16="http://schemas.microsoft.com/office/drawing/2014/main" id="{5B110DA8-6355-4C17-AC95-D8C71387FDC3}"/>
              </a:ext>
            </a:extLst>
          </p:cNvPr>
          <p:cNvGraphicFramePr>
            <a:graphicFrameLocks noGrp="1"/>
          </p:cNvGraphicFramePr>
          <p:nvPr>
            <p:extLst>
              <p:ext uri="{D42A27DB-BD31-4B8C-83A1-F6EECF244321}">
                <p14:modId xmlns:p14="http://schemas.microsoft.com/office/powerpoint/2010/main" val="832890679"/>
              </p:ext>
            </p:extLst>
          </p:nvPr>
        </p:nvGraphicFramePr>
        <p:xfrm>
          <a:off x="114300" y="686376"/>
          <a:ext cx="11938000" cy="5940285"/>
        </p:xfrm>
        <a:graphic>
          <a:graphicData uri="http://schemas.openxmlformats.org/drawingml/2006/table">
            <a:tbl>
              <a:tblPr firstRow="1" bandRow="1">
                <a:tableStyleId>{5C22544A-7EE6-4342-B048-85BDC9FD1C3A}</a:tableStyleId>
              </a:tblPr>
              <a:tblGrid>
                <a:gridCol w="1633972">
                  <a:extLst>
                    <a:ext uri="{9D8B030D-6E8A-4147-A177-3AD203B41FA5}">
                      <a16:colId xmlns:a16="http://schemas.microsoft.com/office/drawing/2014/main" val="1979714704"/>
                    </a:ext>
                  </a:extLst>
                </a:gridCol>
                <a:gridCol w="5152014">
                  <a:extLst>
                    <a:ext uri="{9D8B030D-6E8A-4147-A177-3AD203B41FA5}">
                      <a16:colId xmlns:a16="http://schemas.microsoft.com/office/drawing/2014/main" val="3005151724"/>
                    </a:ext>
                  </a:extLst>
                </a:gridCol>
                <a:gridCol w="5152014">
                  <a:extLst>
                    <a:ext uri="{9D8B030D-6E8A-4147-A177-3AD203B41FA5}">
                      <a16:colId xmlns:a16="http://schemas.microsoft.com/office/drawing/2014/main" val="253115564"/>
                    </a:ext>
                  </a:extLst>
                </a:gridCol>
              </a:tblGrid>
              <a:tr h="834489">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中断</a:t>
                      </a: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DMA</a:t>
                      </a: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426609727"/>
                  </a:ext>
                </a:extLst>
              </a:tr>
              <a:tr h="834489">
                <a:tc>
                  <a:txBody>
                    <a:bodyPr/>
                    <a:lstStyle/>
                    <a:p>
                      <a:pPr algn="ctr"/>
                      <a:r>
                        <a:rPr lang="zh-CN" altLang="en-US" sz="2600" dirty="0">
                          <a:latin typeface="微软雅黑" panose="020B0503020204020204" pitchFamily="34" charset="-122"/>
                          <a:ea typeface="微软雅黑" panose="020B0503020204020204" pitchFamily="34" charset="-122"/>
                        </a:rPr>
                        <a:t>数据传送</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程序控制</a:t>
                      </a:r>
                      <a:endParaRPr lang="en-US" altLang="zh-CN" sz="2600" dirty="0">
                        <a:latin typeface="微软雅黑" panose="020B0503020204020204" pitchFamily="34" charset="-122"/>
                        <a:ea typeface="微软雅黑" panose="020B0503020204020204" pitchFamily="34" charset="-122"/>
                      </a:endParaRPr>
                    </a:p>
                    <a:p>
                      <a:pPr algn="ctr"/>
                      <a:r>
                        <a:rPr lang="zh-CN" altLang="en-US" sz="2600" dirty="0">
                          <a:latin typeface="微软雅黑" panose="020B0503020204020204" pitchFamily="34" charset="-122"/>
                          <a:ea typeface="微软雅黑" panose="020B0503020204020204" pitchFamily="34" charset="-122"/>
                        </a:rPr>
                        <a:t>程序的切换→保存和恢复现场</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硬件控制</a:t>
                      </a:r>
                      <a:endParaRPr lang="en-US" altLang="zh-CN" sz="2600" dirty="0">
                        <a:latin typeface="微软雅黑" panose="020B0503020204020204" pitchFamily="34" charset="-122"/>
                        <a:ea typeface="微软雅黑" panose="020B0503020204020204" pitchFamily="34" charset="-122"/>
                      </a:endParaRPr>
                    </a:p>
                    <a:p>
                      <a:pPr algn="ct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只需进行预处理和后处理</a:t>
                      </a:r>
                    </a:p>
                  </a:txBody>
                  <a:tcPr anchor="ctr"/>
                </a:tc>
                <a:extLst>
                  <a:ext uri="{0D108BD9-81ED-4DB2-BD59-A6C34878D82A}">
                    <a16:rowId xmlns:a16="http://schemas.microsoft.com/office/drawing/2014/main" val="205037412"/>
                  </a:ext>
                </a:extLst>
              </a:tr>
              <a:tr h="834489">
                <a:tc>
                  <a:txBody>
                    <a:bodyPr/>
                    <a:lstStyle/>
                    <a:p>
                      <a:pPr algn="ctr"/>
                      <a:r>
                        <a:rPr lang="zh-CN" altLang="en-US" sz="2600" dirty="0">
                          <a:latin typeface="微软雅黑" panose="020B0503020204020204" pitchFamily="34" charset="-122"/>
                          <a:ea typeface="微软雅黑" panose="020B0503020204020204" pitchFamily="34" charset="-122"/>
                        </a:rPr>
                        <a:t>中断请求</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传送数据</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后处理</a:t>
                      </a:r>
                    </a:p>
                  </a:txBody>
                  <a:tcPr anchor="ctr"/>
                </a:tc>
                <a:extLst>
                  <a:ext uri="{0D108BD9-81ED-4DB2-BD59-A6C34878D82A}">
                    <a16:rowId xmlns:a16="http://schemas.microsoft.com/office/drawing/2014/main" val="4146932009"/>
                  </a:ext>
                </a:extLst>
              </a:tr>
              <a:tr h="834489">
                <a:tc>
                  <a:txBody>
                    <a:bodyPr/>
                    <a:lstStyle/>
                    <a:p>
                      <a:pPr algn="ctr"/>
                      <a:r>
                        <a:rPr lang="zh-CN" altLang="en-US" sz="2600" dirty="0">
                          <a:latin typeface="微软雅黑" panose="020B0503020204020204" pitchFamily="34" charset="-122"/>
                          <a:ea typeface="微软雅黑" panose="020B0503020204020204" pitchFamily="34" charset="-122"/>
                        </a:rPr>
                        <a:t>响应</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指令执行周期结束后响应中断</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每个机器周期结束均可，总线空闲时即可响应</a:t>
                      </a:r>
                      <a:r>
                        <a:rPr lang="en-US" altLang="zh-CN" sz="2600" dirty="0">
                          <a:latin typeface="微软雅黑" panose="020B0503020204020204" pitchFamily="34" charset="-122"/>
                          <a:ea typeface="微软雅黑" panose="020B0503020204020204" pitchFamily="34" charset="-122"/>
                        </a:rPr>
                        <a:t>DMA</a:t>
                      </a:r>
                      <a:r>
                        <a:rPr lang="zh-CN" altLang="en-US" sz="2600" dirty="0">
                          <a:latin typeface="微软雅黑" panose="020B0503020204020204" pitchFamily="34" charset="-122"/>
                          <a:ea typeface="微软雅黑" panose="020B0503020204020204" pitchFamily="34" charset="-122"/>
                        </a:rPr>
                        <a:t>请求</a:t>
                      </a:r>
                    </a:p>
                  </a:txBody>
                  <a:tcPr anchor="ctr"/>
                </a:tc>
                <a:extLst>
                  <a:ext uri="{0D108BD9-81ED-4DB2-BD59-A6C34878D82A}">
                    <a16:rowId xmlns:a16="http://schemas.microsoft.com/office/drawing/2014/main" val="1138428202"/>
                  </a:ext>
                </a:extLst>
              </a:tr>
              <a:tr h="834489">
                <a:tc>
                  <a:txBody>
                    <a:bodyPr/>
                    <a:lstStyle/>
                    <a:p>
                      <a:pPr algn="ctr"/>
                      <a:r>
                        <a:rPr lang="zh-CN" altLang="en-US" sz="2600" dirty="0">
                          <a:latin typeface="微软雅黑" panose="020B0503020204020204" pitchFamily="34" charset="-122"/>
                          <a:ea typeface="微软雅黑" panose="020B0503020204020204" pitchFamily="34" charset="-122"/>
                        </a:rPr>
                        <a:t>场景</a:t>
                      </a: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控制，低速设备</a:t>
                      </a: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DMA</a:t>
                      </a:r>
                      <a:r>
                        <a:rPr lang="zh-CN" altLang="en-US" sz="2600" dirty="0">
                          <a:latin typeface="微软雅黑" panose="020B0503020204020204" pitchFamily="34" charset="-122"/>
                          <a:ea typeface="微软雅黑" panose="020B0503020204020204" pitchFamily="34" charset="-122"/>
                        </a:rPr>
                        <a:t>控制器控制，高速设备</a:t>
                      </a:r>
                    </a:p>
                  </a:txBody>
                  <a:tcPr anchor="ctr"/>
                </a:tc>
                <a:extLst>
                  <a:ext uri="{0D108BD9-81ED-4DB2-BD59-A6C34878D82A}">
                    <a16:rowId xmlns:a16="http://schemas.microsoft.com/office/drawing/2014/main" val="3232157809"/>
                  </a:ext>
                </a:extLst>
              </a:tr>
              <a:tr h="834489">
                <a:tc>
                  <a:txBody>
                    <a:bodyPr/>
                    <a:lstStyle/>
                    <a:p>
                      <a:pPr algn="ctr"/>
                      <a:r>
                        <a:rPr lang="zh-CN" altLang="en-US" sz="2600" dirty="0">
                          <a:latin typeface="微软雅黑" panose="020B0503020204020204" pitchFamily="34" charset="-122"/>
                          <a:ea typeface="微软雅黑" panose="020B0503020204020204" pitchFamily="34" charset="-122"/>
                        </a:rPr>
                        <a:t>优先级</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优先级低于</a:t>
                      </a:r>
                      <a:r>
                        <a:rPr lang="en-US" altLang="zh-CN" sz="2600" dirty="0">
                          <a:latin typeface="微软雅黑" panose="020B0503020204020204" pitchFamily="34" charset="-122"/>
                          <a:ea typeface="微软雅黑" panose="020B0503020204020204" pitchFamily="34" charset="-122"/>
                        </a:rPr>
                        <a:t>DMA</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优先级高于中断</a:t>
                      </a:r>
                    </a:p>
                  </a:txBody>
                  <a:tcPr anchor="ctr"/>
                </a:tc>
                <a:extLst>
                  <a:ext uri="{0D108BD9-81ED-4DB2-BD59-A6C34878D82A}">
                    <a16:rowId xmlns:a16="http://schemas.microsoft.com/office/drawing/2014/main" val="2429731271"/>
                  </a:ext>
                </a:extLst>
              </a:tr>
              <a:tr h="834489">
                <a:tc>
                  <a:txBody>
                    <a:bodyPr/>
                    <a:lstStyle/>
                    <a:p>
                      <a:pPr algn="ctr"/>
                      <a:r>
                        <a:rPr lang="zh-CN" altLang="en-US" sz="2600" dirty="0">
                          <a:latin typeface="微软雅黑" panose="020B0503020204020204" pitchFamily="34" charset="-122"/>
                          <a:ea typeface="微软雅黑" panose="020B0503020204020204" pitchFamily="34" charset="-122"/>
                        </a:rPr>
                        <a:t>异常处理</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能处理异常事件</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仅传送数据</a:t>
                      </a:r>
                    </a:p>
                  </a:txBody>
                  <a:tcPr anchor="ctr"/>
                </a:tc>
                <a:extLst>
                  <a:ext uri="{0D108BD9-81ED-4DB2-BD59-A6C34878D82A}">
                    <a16:rowId xmlns:a16="http://schemas.microsoft.com/office/drawing/2014/main" val="3929388885"/>
                  </a:ext>
                </a:extLst>
              </a:tr>
            </a:tbl>
          </a:graphicData>
        </a:graphic>
      </p:graphicFrame>
    </p:spTree>
    <p:extLst>
      <p:ext uri="{BB962C8B-B14F-4D97-AF65-F5344CB8AC3E}">
        <p14:creationId xmlns:p14="http://schemas.microsoft.com/office/powerpoint/2010/main" val="1032724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858286" y="0"/>
            <a:ext cx="4475428"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CPU</a:t>
            </a:r>
            <a:r>
              <a:rPr lang="zh-CN" altLang="en-US" sz="3200" dirty="0">
                <a:latin typeface="微软雅黑" panose="020B0503020204020204" pitchFamily="34" charset="-122"/>
                <a:ea typeface="微软雅黑" panose="020B0503020204020204" pitchFamily="34" charset="-122"/>
              </a:rPr>
              <a:t>占用情况</a:t>
            </a:r>
          </a:p>
        </p:txBody>
      </p:sp>
      <p:sp>
        <p:nvSpPr>
          <p:cNvPr id="5" name="文本框 4">
            <a:extLst>
              <a:ext uri="{FF2B5EF4-FFF2-40B4-BE49-F238E27FC236}">
                <a16:creationId xmlns:a16="http://schemas.microsoft.com/office/drawing/2014/main" id="{7DACA850-BF7A-4070-8F05-828410851498}"/>
              </a:ext>
            </a:extLst>
          </p:cNvPr>
          <p:cNvSpPr txBox="1"/>
          <p:nvPr/>
        </p:nvSpPr>
        <p:spPr>
          <a:xfrm>
            <a:off x="133350" y="584774"/>
            <a:ext cx="11925300" cy="2826223"/>
          </a:xfrm>
          <a:prstGeom prst="rect">
            <a:avLst/>
          </a:prstGeom>
          <a:noFill/>
        </p:spPr>
        <p:txBody>
          <a:bodyPr wrap="square">
            <a:spAutoFit/>
          </a:bodyPr>
          <a:lstStyle/>
          <a:p>
            <a:pPr>
              <a:lnSpc>
                <a:spcPts val="3600"/>
              </a:lnSpc>
            </a:pPr>
            <a:r>
              <a:rPr lang="zh-CN" altLang="en-US" sz="2600" dirty="0">
                <a:latin typeface="微软雅黑" panose="020B0503020204020204" pitchFamily="34" charset="-122"/>
                <a:ea typeface="微软雅黑" panose="020B0503020204020204" pitchFamily="34" charset="-122"/>
              </a:rPr>
              <a:t>某计算机的</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主频为</a:t>
            </a:r>
            <a:r>
              <a:rPr lang="en-US" altLang="zh-CN" sz="2600" dirty="0">
                <a:latin typeface="微软雅黑" panose="020B0503020204020204" pitchFamily="34" charset="-122"/>
                <a:ea typeface="微软雅黑" panose="020B0503020204020204" pitchFamily="34" charset="-122"/>
              </a:rPr>
              <a:t>500MHz</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CP1</a:t>
            </a:r>
            <a:r>
              <a:rPr lang="zh-CN" altLang="en-US" sz="2600" dirty="0">
                <a:latin typeface="微软雅黑" panose="020B0503020204020204" pitchFamily="34" charset="-122"/>
                <a:ea typeface="微软雅黑" panose="020B0503020204020204" pitchFamily="34" charset="-122"/>
              </a:rPr>
              <a:t>为</a:t>
            </a:r>
            <a:r>
              <a:rPr lang="en-US" altLang="zh-CN" sz="2600" dirty="0">
                <a:latin typeface="微软雅黑" panose="020B0503020204020204" pitchFamily="34" charset="-122"/>
                <a:ea typeface="微软雅黑" panose="020B0503020204020204" pitchFamily="34" charset="-122"/>
              </a:rPr>
              <a:t>5(</a:t>
            </a:r>
            <a:r>
              <a:rPr lang="zh-CN" altLang="en-US" sz="2600" dirty="0">
                <a:latin typeface="微软雅黑" panose="020B0503020204020204" pitchFamily="34" charset="-122"/>
                <a:ea typeface="微软雅黑" panose="020B0503020204020204" pitchFamily="34" charset="-122"/>
              </a:rPr>
              <a:t>即执行每条指令平均需</a:t>
            </a:r>
            <a:r>
              <a:rPr lang="en-US" altLang="zh-CN" sz="2600" dirty="0">
                <a:latin typeface="微软雅黑" panose="020B0503020204020204" pitchFamily="34" charset="-122"/>
                <a:ea typeface="微软雅黑" panose="020B0503020204020204" pitchFamily="34" charset="-122"/>
              </a:rPr>
              <a:t>5</a:t>
            </a:r>
            <a:r>
              <a:rPr lang="zh-CN" altLang="en-US" sz="2600" dirty="0">
                <a:latin typeface="微软雅黑" panose="020B0503020204020204" pitchFamily="34" charset="-122"/>
                <a:ea typeface="微软雅黑" panose="020B0503020204020204" pitchFamily="34" charset="-122"/>
              </a:rPr>
              <a:t>个时钟周期</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。假定某外设的数据传输率为</a:t>
            </a:r>
            <a:r>
              <a:rPr lang="en-US" altLang="zh-CN" sz="2600" dirty="0">
                <a:latin typeface="微软雅黑" panose="020B0503020204020204" pitchFamily="34" charset="-122"/>
                <a:ea typeface="微软雅黑" panose="020B0503020204020204" pitchFamily="34" charset="-122"/>
              </a:rPr>
              <a:t>0.5MB/s</a:t>
            </a:r>
            <a:r>
              <a:rPr lang="zh-CN" altLang="en-US" sz="2600" dirty="0">
                <a:latin typeface="微软雅黑" panose="020B0503020204020204" pitchFamily="34" charset="-122"/>
                <a:ea typeface="微软雅黑" panose="020B0503020204020204" pitchFamily="34" charset="-122"/>
              </a:rPr>
              <a:t>，采用中断方式与主机进行数据传送，以</a:t>
            </a:r>
            <a:r>
              <a:rPr lang="en-US" altLang="zh-CN" sz="2600" dirty="0">
                <a:latin typeface="微软雅黑" panose="020B0503020204020204" pitchFamily="34" charset="-122"/>
                <a:ea typeface="微软雅黑" panose="020B0503020204020204" pitchFamily="34" charset="-122"/>
              </a:rPr>
              <a:t>32</a:t>
            </a:r>
            <a:r>
              <a:rPr lang="zh-CN" altLang="en-US" sz="2600" dirty="0">
                <a:latin typeface="微软雅黑" panose="020B0503020204020204" pitchFamily="34" charset="-122"/>
                <a:ea typeface="微软雅黑" panose="020B0503020204020204" pitchFamily="34" charset="-122"/>
              </a:rPr>
              <a:t>位为传输单位，对应的中断服务程序包含</a:t>
            </a:r>
            <a:r>
              <a:rPr lang="en-US" altLang="zh-CN" sz="2600" dirty="0">
                <a:latin typeface="微软雅黑" panose="020B0503020204020204" pitchFamily="34" charset="-122"/>
                <a:ea typeface="微软雅黑" panose="020B0503020204020204" pitchFamily="34" charset="-122"/>
              </a:rPr>
              <a:t>18</a:t>
            </a:r>
            <a:r>
              <a:rPr lang="zh-CN" altLang="en-US" sz="2600" dirty="0">
                <a:latin typeface="微软雅黑" panose="020B0503020204020204" pitchFamily="34" charset="-122"/>
                <a:ea typeface="微软雅黑" panose="020B0503020204020204" pitchFamily="34" charset="-122"/>
              </a:rPr>
              <a:t>条指令中断服务的其他开销相当于</a:t>
            </a:r>
            <a:r>
              <a:rPr lang="en-US" altLang="zh-CN" sz="2600" dirty="0">
                <a:latin typeface="微软雅黑" panose="020B0503020204020204" pitchFamily="34" charset="-122"/>
                <a:ea typeface="微软雅黑" panose="020B0503020204020204" pitchFamily="34" charset="-122"/>
              </a:rPr>
              <a:t>2</a:t>
            </a:r>
            <a:r>
              <a:rPr lang="zh-CN" altLang="en-US" sz="2600" dirty="0">
                <a:latin typeface="微软雅黑" panose="020B0503020204020204" pitchFamily="34" charset="-122"/>
                <a:ea typeface="微软雅黑" panose="020B0503020204020204" pitchFamily="34" charset="-122"/>
              </a:rPr>
              <a:t>条指令的执行时间。请回答下列问题，要求给出计算过程。</a:t>
            </a:r>
            <a:r>
              <a:rPr lang="en-US" altLang="zh-CN" sz="2600" dirty="0">
                <a:latin typeface="微软雅黑" panose="020B0503020204020204" pitchFamily="34" charset="-122"/>
                <a:ea typeface="微软雅黑" panose="020B0503020204020204" pitchFamily="34" charset="-122"/>
              </a:rPr>
              <a:t>1)</a:t>
            </a:r>
            <a:r>
              <a:rPr lang="zh-CN" altLang="en-US" sz="2600" dirty="0">
                <a:latin typeface="微软雅黑" panose="020B0503020204020204" pitchFamily="34" charset="-122"/>
                <a:ea typeface="微软雅黑" panose="020B0503020204020204" pitchFamily="34" charset="-122"/>
              </a:rPr>
              <a:t>在中断方式下，</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用于该外设</a:t>
            </a:r>
            <a:r>
              <a:rPr lang="en-US" altLang="zh-CN" sz="2600" dirty="0">
                <a:latin typeface="微软雅黑" panose="020B0503020204020204" pitchFamily="34" charset="-122"/>
                <a:ea typeface="微软雅黑" panose="020B0503020204020204" pitchFamily="34" charset="-122"/>
              </a:rPr>
              <a:t>1/0</a:t>
            </a:r>
            <a:r>
              <a:rPr lang="zh-CN" altLang="en-US" sz="2600" dirty="0">
                <a:latin typeface="微软雅黑" panose="020B0503020204020204" pitchFamily="34" charset="-122"/>
                <a:ea typeface="微软雅黑" panose="020B0503020204020204" pitchFamily="34" charset="-122"/>
              </a:rPr>
              <a:t>的时间占整个</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时间的百分比是多少</a:t>
            </a:r>
            <a:r>
              <a:rPr lang="en-US" altLang="zh-CN" sz="2600" dirty="0">
                <a:latin typeface="微软雅黑" panose="020B0503020204020204" pitchFamily="34" charset="-122"/>
                <a:ea typeface="微软雅黑" panose="020B0503020204020204" pitchFamily="34" charset="-122"/>
              </a:rPr>
              <a:t>?</a:t>
            </a:r>
          </a:p>
          <a:p>
            <a:pPr>
              <a:lnSpc>
                <a:spcPts val="3600"/>
              </a:lnSpc>
            </a:pPr>
            <a:r>
              <a:rPr lang="en-US" altLang="zh-CN" sz="2600" dirty="0">
                <a:latin typeface="微软雅黑" panose="020B0503020204020204" pitchFamily="34" charset="-122"/>
                <a:ea typeface="微软雅黑" panose="020B0503020204020204" pitchFamily="34" charset="-122"/>
              </a:rPr>
              <a:t>1</a:t>
            </a:r>
            <a:r>
              <a:rPr lang="zh-CN" altLang="en-US" sz="2600" dirty="0">
                <a:latin typeface="微软雅黑" panose="020B0503020204020204" pitchFamily="34" charset="-122"/>
                <a:ea typeface="微软雅黑" panose="020B0503020204020204" pitchFamily="34" charset="-122"/>
              </a:rPr>
              <a:t>）在中断方式下，</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用于该外设</a:t>
            </a:r>
            <a:r>
              <a:rPr lang="en-US" altLang="zh-CN" sz="2600" dirty="0">
                <a:latin typeface="微软雅黑" panose="020B0503020204020204" pitchFamily="34" charset="-122"/>
                <a:ea typeface="微软雅黑" panose="020B0503020204020204" pitchFamily="34" charset="-122"/>
              </a:rPr>
              <a:t>I/O</a:t>
            </a:r>
            <a:r>
              <a:rPr lang="zh-CN" altLang="en-US" sz="2600" dirty="0">
                <a:latin typeface="微软雅黑" panose="020B0503020204020204" pitchFamily="34" charset="-122"/>
                <a:ea typeface="微软雅黑" panose="020B0503020204020204" pitchFamily="34" charset="-122"/>
              </a:rPr>
              <a:t>的时间占整个</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时间的百分比是多少？</a:t>
            </a:r>
          </a:p>
        </p:txBody>
      </p:sp>
      <p:sp>
        <p:nvSpPr>
          <p:cNvPr id="7" name="文本框 6">
            <a:extLst>
              <a:ext uri="{FF2B5EF4-FFF2-40B4-BE49-F238E27FC236}">
                <a16:creationId xmlns:a16="http://schemas.microsoft.com/office/drawing/2014/main" id="{FFF5CB25-23C9-4667-863A-B7A2A52180ED}"/>
              </a:ext>
            </a:extLst>
          </p:cNvPr>
          <p:cNvSpPr txBox="1"/>
          <p:nvPr/>
        </p:nvSpPr>
        <p:spPr>
          <a:xfrm>
            <a:off x="133350" y="3447003"/>
            <a:ext cx="11925300" cy="3287888"/>
          </a:xfrm>
          <a:prstGeom prst="rect">
            <a:avLst/>
          </a:prstGeom>
          <a:noFill/>
        </p:spPr>
        <p:txBody>
          <a:bodyPr wrap="square">
            <a:spAutoFit/>
          </a:bodyPr>
          <a:lstStyle/>
          <a:p>
            <a:pPr>
              <a:lnSpc>
                <a:spcPts val="3600"/>
              </a:lnSpc>
            </a:pPr>
            <a:r>
              <a:rPr lang="zh-CN" altLang="en-US" sz="2600" dirty="0">
                <a:solidFill>
                  <a:schemeClr val="accent5">
                    <a:lumMod val="75000"/>
                  </a:schemeClr>
                </a:solidFill>
                <a:latin typeface="微软雅黑" panose="020B0503020204020204" pitchFamily="34" charset="-122"/>
                <a:ea typeface="微软雅黑" panose="020B0503020204020204" pitchFamily="34" charset="-122"/>
              </a:rPr>
              <a:t>每传送一次数据，占用</a:t>
            </a:r>
            <a:r>
              <a:rPr lang="en-US" altLang="zh-CN" sz="2600" dirty="0">
                <a:solidFill>
                  <a:schemeClr val="accent5">
                    <a:lumMod val="75000"/>
                  </a:schemeClr>
                </a:solidFill>
                <a:latin typeface="微软雅黑" panose="020B0503020204020204" pitchFamily="34" charset="-122"/>
                <a:ea typeface="微软雅黑" panose="020B0503020204020204" pitchFamily="34" charset="-122"/>
              </a:rPr>
              <a:t>CPU</a:t>
            </a:r>
            <a:r>
              <a:rPr lang="zh-CN" altLang="en-US" sz="2600" dirty="0">
                <a:solidFill>
                  <a:schemeClr val="accent5">
                    <a:lumMod val="75000"/>
                  </a:schemeClr>
                </a:solidFill>
                <a:latin typeface="微软雅黑" panose="020B0503020204020204" pitchFamily="34" charset="-122"/>
                <a:ea typeface="微软雅黑" panose="020B0503020204020204" pitchFamily="34" charset="-122"/>
              </a:rPr>
              <a:t>的时间为 </a:t>
            </a:r>
            <a:r>
              <a:rPr lang="en-US" altLang="zh-CN" sz="2600" dirty="0">
                <a:solidFill>
                  <a:schemeClr val="accent5">
                    <a:lumMod val="75000"/>
                  </a:schemeClr>
                </a:solidFill>
                <a:latin typeface="微软雅黑" panose="020B0503020204020204" pitchFamily="34" charset="-122"/>
                <a:ea typeface="微软雅黑" panose="020B0503020204020204" pitchFamily="34" charset="-122"/>
              </a:rPr>
              <a:t>(18+2)×5=100</a:t>
            </a:r>
            <a:r>
              <a:rPr lang="zh-CN" altLang="en-US" sz="2600" dirty="0">
                <a:solidFill>
                  <a:schemeClr val="accent5">
                    <a:lumMod val="75000"/>
                  </a:schemeClr>
                </a:solidFill>
                <a:latin typeface="微软雅黑" panose="020B0503020204020204" pitchFamily="34" charset="-122"/>
                <a:ea typeface="微软雅黑" panose="020B0503020204020204" pitchFamily="34" charset="-122"/>
              </a:rPr>
              <a:t>个时钟周期</a:t>
            </a:r>
            <a:endParaRPr lang="en-US" altLang="zh-CN" sz="2600" dirty="0">
              <a:solidFill>
                <a:schemeClr val="accent5">
                  <a:lumMod val="75000"/>
                </a:schemeClr>
              </a:solidFill>
              <a:latin typeface="微软雅黑" panose="020B0503020204020204" pitchFamily="34" charset="-122"/>
              <a:ea typeface="微软雅黑" panose="020B0503020204020204" pitchFamily="34" charset="-122"/>
            </a:endParaRPr>
          </a:p>
          <a:p>
            <a:pPr>
              <a:lnSpc>
                <a:spcPts val="3600"/>
              </a:lnSpc>
            </a:pPr>
            <a:r>
              <a:rPr lang="zh-CN" altLang="en-US" sz="2600" dirty="0">
                <a:solidFill>
                  <a:schemeClr val="accent5">
                    <a:lumMod val="75000"/>
                  </a:schemeClr>
                </a:solidFill>
                <a:latin typeface="微软雅黑" panose="020B0503020204020204" pitchFamily="34" charset="-122"/>
                <a:ea typeface="微软雅黑" panose="020B0503020204020204" pitchFamily="34" charset="-122"/>
              </a:rPr>
              <a:t>外设准备</a:t>
            </a:r>
            <a:r>
              <a:rPr lang="en-US" altLang="zh-CN" sz="2600" dirty="0">
                <a:solidFill>
                  <a:schemeClr val="accent5">
                    <a:lumMod val="75000"/>
                  </a:schemeClr>
                </a:solidFill>
                <a:latin typeface="微软雅黑" panose="020B0503020204020204" pitchFamily="34" charset="-122"/>
                <a:ea typeface="微软雅黑" panose="020B0503020204020204" pitchFamily="34" charset="-122"/>
              </a:rPr>
              <a:t>32</a:t>
            </a:r>
            <a:r>
              <a:rPr lang="zh-CN" altLang="en-US" sz="2600" dirty="0">
                <a:solidFill>
                  <a:schemeClr val="accent5">
                    <a:lumMod val="75000"/>
                  </a:schemeClr>
                </a:solidFill>
                <a:latin typeface="微软雅黑" panose="020B0503020204020204" pitchFamily="34" charset="-122"/>
                <a:ea typeface="微软雅黑" panose="020B0503020204020204" pitchFamily="34" charset="-122"/>
              </a:rPr>
              <a:t>位的数据需要的时间为</a:t>
            </a:r>
            <a:r>
              <a:rPr lang="en-US" altLang="zh-CN" sz="2600" dirty="0">
                <a:solidFill>
                  <a:schemeClr val="accent5">
                    <a:lumMod val="75000"/>
                  </a:schemeClr>
                </a:solidFill>
                <a:latin typeface="微软雅黑" panose="020B0503020204020204" pitchFamily="34" charset="-122"/>
                <a:ea typeface="微软雅黑" panose="020B0503020204020204" pitchFamily="34" charset="-122"/>
              </a:rPr>
              <a:t>32bit÷0.5MB/s=8μs</a:t>
            </a:r>
          </a:p>
          <a:p>
            <a:pPr>
              <a:lnSpc>
                <a:spcPts val="3600"/>
              </a:lnSpc>
            </a:pPr>
            <a:r>
              <a:rPr lang="zh-CN" altLang="en-US" sz="2600" dirty="0">
                <a:solidFill>
                  <a:schemeClr val="accent5">
                    <a:lumMod val="75000"/>
                  </a:schemeClr>
                </a:solidFill>
                <a:latin typeface="微软雅黑" panose="020B0503020204020204" pitchFamily="34" charset="-122"/>
                <a:ea typeface="微软雅黑" panose="020B0503020204020204" pitchFamily="34" charset="-122"/>
              </a:rPr>
              <a:t>每秒可准备的数据个数为 </a:t>
            </a:r>
            <a:r>
              <a:rPr lang="en-US" altLang="zh-CN" sz="2600" dirty="0">
                <a:solidFill>
                  <a:schemeClr val="accent5">
                    <a:lumMod val="75000"/>
                  </a:schemeClr>
                </a:solidFill>
                <a:latin typeface="微软雅黑" panose="020B0503020204020204" pitchFamily="34" charset="-122"/>
                <a:ea typeface="微软雅黑" panose="020B0503020204020204" pitchFamily="34" charset="-122"/>
              </a:rPr>
              <a:t>1s÷8μs=125000</a:t>
            </a:r>
            <a:r>
              <a:rPr lang="zh-CN" altLang="en-US" sz="2600" dirty="0">
                <a:solidFill>
                  <a:schemeClr val="accent5">
                    <a:lumMod val="75000"/>
                  </a:schemeClr>
                </a:solidFill>
                <a:latin typeface="微软雅黑" panose="020B0503020204020204" pitchFamily="34" charset="-122"/>
                <a:ea typeface="微软雅黑" panose="020B0503020204020204" pitchFamily="34" charset="-122"/>
              </a:rPr>
              <a:t>个</a:t>
            </a:r>
            <a:endParaRPr lang="en-US" altLang="zh-CN" sz="2600" dirty="0">
              <a:solidFill>
                <a:schemeClr val="accent5">
                  <a:lumMod val="75000"/>
                </a:schemeClr>
              </a:solidFill>
              <a:latin typeface="微软雅黑" panose="020B0503020204020204" pitchFamily="34" charset="-122"/>
              <a:ea typeface="微软雅黑" panose="020B0503020204020204" pitchFamily="34" charset="-122"/>
            </a:endParaRPr>
          </a:p>
          <a:p>
            <a:pPr>
              <a:lnSpc>
                <a:spcPts val="3600"/>
              </a:lnSpc>
            </a:pPr>
            <a:r>
              <a:rPr lang="zh-CN" altLang="en-US" sz="2600" dirty="0">
                <a:solidFill>
                  <a:schemeClr val="accent5">
                    <a:lumMod val="75000"/>
                  </a:schemeClr>
                </a:solidFill>
                <a:latin typeface="微软雅黑" panose="020B0503020204020204" pitchFamily="34" charset="-122"/>
                <a:ea typeface="微软雅黑" panose="020B0503020204020204" pitchFamily="34" charset="-122"/>
              </a:rPr>
              <a:t>即每秒需中断的次数为</a:t>
            </a:r>
            <a:r>
              <a:rPr lang="en-US" altLang="zh-CN" sz="2600" dirty="0">
                <a:solidFill>
                  <a:schemeClr val="accent5">
                    <a:lumMod val="75000"/>
                  </a:schemeClr>
                </a:solidFill>
                <a:latin typeface="微软雅黑" panose="020B0503020204020204" pitchFamily="34" charset="-122"/>
                <a:ea typeface="微软雅黑" panose="020B0503020204020204" pitchFamily="34" charset="-122"/>
              </a:rPr>
              <a:t>125000</a:t>
            </a:r>
            <a:r>
              <a:rPr lang="zh-CN" altLang="en-US" sz="2600" dirty="0">
                <a:solidFill>
                  <a:schemeClr val="accent5">
                    <a:lumMod val="75000"/>
                  </a:schemeClr>
                </a:solidFill>
                <a:latin typeface="微软雅黑" panose="020B0503020204020204" pitchFamily="34" charset="-122"/>
                <a:ea typeface="微软雅黑" panose="020B0503020204020204" pitchFamily="34" charset="-122"/>
              </a:rPr>
              <a:t>次</a:t>
            </a:r>
            <a:endParaRPr lang="en-US" altLang="zh-CN" sz="2600" dirty="0">
              <a:solidFill>
                <a:schemeClr val="accent5">
                  <a:lumMod val="75000"/>
                </a:schemeClr>
              </a:solidFill>
              <a:latin typeface="微软雅黑" panose="020B0503020204020204" pitchFamily="34" charset="-122"/>
              <a:ea typeface="微软雅黑" panose="020B0503020204020204" pitchFamily="34" charset="-122"/>
            </a:endParaRPr>
          </a:p>
          <a:p>
            <a:pPr>
              <a:lnSpc>
                <a:spcPts val="3600"/>
              </a:lnSpc>
            </a:pPr>
            <a:r>
              <a:rPr lang="zh-CN" altLang="en-US" sz="2600" dirty="0">
                <a:solidFill>
                  <a:schemeClr val="accent5">
                    <a:lumMod val="75000"/>
                  </a:schemeClr>
                </a:solidFill>
                <a:latin typeface="微软雅黑" panose="020B0503020204020204" pitchFamily="34" charset="-122"/>
                <a:ea typeface="微软雅黑" panose="020B0503020204020204" pitchFamily="34" charset="-122"/>
              </a:rPr>
              <a:t>则</a:t>
            </a:r>
            <a:r>
              <a:rPr lang="en-US" altLang="zh-CN" sz="2600" dirty="0">
                <a:solidFill>
                  <a:schemeClr val="accent5">
                    <a:lumMod val="75000"/>
                  </a:schemeClr>
                </a:solidFill>
                <a:latin typeface="微软雅黑" panose="020B0503020204020204" pitchFamily="34" charset="-122"/>
                <a:ea typeface="微软雅黑" panose="020B0503020204020204" pitchFamily="34" charset="-122"/>
              </a:rPr>
              <a:t>1s</a:t>
            </a:r>
            <a:r>
              <a:rPr lang="zh-CN" altLang="en-US" sz="2600" dirty="0">
                <a:solidFill>
                  <a:schemeClr val="accent5">
                    <a:lumMod val="75000"/>
                  </a:schemeClr>
                </a:solidFill>
                <a:latin typeface="微软雅黑" panose="020B0503020204020204" pitchFamily="34" charset="-122"/>
                <a:ea typeface="微软雅黑" panose="020B0503020204020204" pitchFamily="34" charset="-122"/>
              </a:rPr>
              <a:t>内用于处理中断的时钟周期数为</a:t>
            </a:r>
            <a:r>
              <a:rPr lang="en-US" altLang="zh-CN" sz="2600" dirty="0">
                <a:solidFill>
                  <a:schemeClr val="accent5">
                    <a:lumMod val="75000"/>
                  </a:schemeClr>
                </a:solidFill>
                <a:latin typeface="微软雅黑" panose="020B0503020204020204" pitchFamily="34" charset="-122"/>
                <a:ea typeface="微软雅黑" panose="020B0503020204020204" pitchFamily="34" charset="-122"/>
              </a:rPr>
              <a:t>125000×100=12.5M</a:t>
            </a:r>
            <a:r>
              <a:rPr lang="zh-CN" altLang="en-US" sz="2600" dirty="0">
                <a:solidFill>
                  <a:schemeClr val="accent5">
                    <a:lumMod val="75000"/>
                  </a:schemeClr>
                </a:solidFill>
                <a:latin typeface="微软雅黑" panose="020B0503020204020204" pitchFamily="34" charset="-122"/>
                <a:ea typeface="微软雅黑" panose="020B0503020204020204" pitchFamily="34" charset="-122"/>
              </a:rPr>
              <a:t>个</a:t>
            </a:r>
            <a:endParaRPr lang="en-US" altLang="zh-CN" sz="2600" dirty="0">
              <a:solidFill>
                <a:schemeClr val="accent5">
                  <a:lumMod val="75000"/>
                </a:schemeClr>
              </a:solidFill>
              <a:latin typeface="微软雅黑" panose="020B0503020204020204" pitchFamily="34" charset="-122"/>
              <a:ea typeface="微软雅黑" panose="020B0503020204020204" pitchFamily="34" charset="-122"/>
            </a:endParaRPr>
          </a:p>
          <a:p>
            <a:pPr>
              <a:lnSpc>
                <a:spcPts val="3600"/>
              </a:lnSpc>
            </a:pPr>
            <a:r>
              <a:rPr lang="zh-CN" altLang="en-US" sz="2600" dirty="0">
                <a:solidFill>
                  <a:schemeClr val="accent5">
                    <a:lumMod val="75000"/>
                  </a:schemeClr>
                </a:solidFill>
                <a:latin typeface="微软雅黑" panose="020B0503020204020204" pitchFamily="34" charset="-122"/>
                <a:ea typeface="微软雅黑" panose="020B0503020204020204" pitchFamily="34" charset="-122"/>
              </a:rPr>
              <a:t>故</a:t>
            </a:r>
            <a:r>
              <a:rPr lang="en-US" altLang="zh-CN" sz="2600" dirty="0">
                <a:solidFill>
                  <a:schemeClr val="accent5">
                    <a:lumMod val="75000"/>
                  </a:schemeClr>
                </a:solidFill>
                <a:latin typeface="微软雅黑" panose="020B0503020204020204" pitchFamily="34" charset="-122"/>
                <a:ea typeface="微软雅黑" panose="020B0503020204020204" pitchFamily="34" charset="-122"/>
              </a:rPr>
              <a:t>CPU</a:t>
            </a:r>
            <a:r>
              <a:rPr lang="zh-CN" altLang="en-US" sz="2600" dirty="0">
                <a:solidFill>
                  <a:schemeClr val="accent5">
                    <a:lumMod val="75000"/>
                  </a:schemeClr>
                </a:solidFill>
                <a:latin typeface="微软雅黑" panose="020B0503020204020204" pitchFamily="34" charset="-122"/>
                <a:ea typeface="微软雅黑" panose="020B0503020204020204" pitchFamily="34" charset="-122"/>
              </a:rPr>
              <a:t>用于外设</a:t>
            </a:r>
            <a:r>
              <a:rPr lang="en-US" altLang="zh-CN" sz="2600" dirty="0">
                <a:solidFill>
                  <a:schemeClr val="accent5">
                    <a:lumMod val="75000"/>
                  </a:schemeClr>
                </a:solidFill>
                <a:latin typeface="微软雅黑" panose="020B0503020204020204" pitchFamily="34" charset="-122"/>
                <a:ea typeface="微软雅黑" panose="020B0503020204020204" pitchFamily="34" charset="-122"/>
              </a:rPr>
              <a:t>I/O</a:t>
            </a:r>
            <a:r>
              <a:rPr lang="zh-CN" altLang="en-US" sz="2600" dirty="0">
                <a:solidFill>
                  <a:schemeClr val="accent5">
                    <a:lumMod val="75000"/>
                  </a:schemeClr>
                </a:solidFill>
                <a:latin typeface="微软雅黑" panose="020B0503020204020204" pitchFamily="34" charset="-122"/>
                <a:ea typeface="微软雅黑" panose="020B0503020204020204" pitchFamily="34" charset="-122"/>
              </a:rPr>
              <a:t>的时间占整个</a:t>
            </a:r>
            <a:r>
              <a:rPr lang="en-US" altLang="zh-CN" sz="2600" dirty="0">
                <a:solidFill>
                  <a:schemeClr val="accent5">
                    <a:lumMod val="75000"/>
                  </a:schemeClr>
                </a:solidFill>
                <a:latin typeface="微软雅黑" panose="020B0503020204020204" pitchFamily="34" charset="-122"/>
                <a:ea typeface="微软雅黑" panose="020B0503020204020204" pitchFamily="34" charset="-122"/>
              </a:rPr>
              <a:t>CPU</a:t>
            </a:r>
            <a:r>
              <a:rPr lang="zh-CN" altLang="en-US" sz="2600" dirty="0">
                <a:solidFill>
                  <a:schemeClr val="accent5">
                    <a:lumMod val="75000"/>
                  </a:schemeClr>
                </a:solidFill>
                <a:latin typeface="微软雅黑" panose="020B0503020204020204" pitchFamily="34" charset="-122"/>
                <a:ea typeface="微软雅黑" panose="020B0503020204020204" pitchFamily="34" charset="-122"/>
              </a:rPr>
              <a:t>时间的百分比为</a:t>
            </a:r>
            <a:r>
              <a:rPr lang="en-US" altLang="zh-CN" sz="2600" dirty="0">
                <a:solidFill>
                  <a:schemeClr val="accent5">
                    <a:lumMod val="75000"/>
                  </a:schemeClr>
                </a:solidFill>
                <a:latin typeface="微软雅黑" panose="020B0503020204020204" pitchFamily="34" charset="-122"/>
                <a:ea typeface="微软雅黑" panose="020B0503020204020204" pitchFamily="34" charset="-122"/>
              </a:rPr>
              <a:t>12.5M÷500M=2.5%</a:t>
            </a:r>
          </a:p>
          <a:p>
            <a:pPr>
              <a:lnSpc>
                <a:spcPts val="3600"/>
              </a:lnSpc>
            </a:pPr>
            <a:r>
              <a:rPr lang="zh-CN" altLang="en-US" sz="2600" dirty="0">
                <a:solidFill>
                  <a:srgbClr val="C00000"/>
                </a:solidFill>
                <a:latin typeface="微软雅黑" panose="020B0503020204020204" pitchFamily="34" charset="-122"/>
                <a:ea typeface="微软雅黑" panose="020B0503020204020204" pitchFamily="34" charset="-122"/>
              </a:rPr>
              <a:t>若外设速度达到</a:t>
            </a:r>
            <a:r>
              <a:rPr lang="en-US" altLang="zh-CN" sz="2600" dirty="0">
                <a:solidFill>
                  <a:srgbClr val="C00000"/>
                </a:solidFill>
                <a:latin typeface="微软雅黑" panose="020B0503020204020204" pitchFamily="34" charset="-122"/>
                <a:ea typeface="微软雅黑" panose="020B0503020204020204" pitchFamily="34" charset="-122"/>
              </a:rPr>
              <a:t>5MB/s</a:t>
            </a:r>
            <a:r>
              <a:rPr lang="zh-CN" altLang="en-US" sz="2600" dirty="0">
                <a:solidFill>
                  <a:srgbClr val="C00000"/>
                </a:solidFill>
                <a:latin typeface="微软雅黑" panose="020B0503020204020204" pitchFamily="34" charset="-122"/>
                <a:ea typeface="微软雅黑" panose="020B0503020204020204" pitchFamily="34" charset="-122"/>
              </a:rPr>
              <a:t>，则</a:t>
            </a:r>
            <a:r>
              <a:rPr lang="en-US" altLang="zh-CN" sz="2600" dirty="0">
                <a:solidFill>
                  <a:srgbClr val="C00000"/>
                </a:solidFill>
                <a:latin typeface="微软雅黑" panose="020B0503020204020204" pitchFamily="34" charset="-122"/>
                <a:ea typeface="微软雅黑" panose="020B0503020204020204" pitchFamily="34" charset="-122"/>
              </a:rPr>
              <a:t>CPU</a:t>
            </a:r>
            <a:r>
              <a:rPr lang="zh-CN" altLang="en-US" sz="2600" dirty="0">
                <a:solidFill>
                  <a:srgbClr val="C00000"/>
                </a:solidFill>
                <a:latin typeface="微软雅黑" panose="020B0503020204020204" pitchFamily="34" charset="-122"/>
                <a:ea typeface="微软雅黑" panose="020B0503020204020204" pitchFamily="34" charset="-122"/>
              </a:rPr>
              <a:t>用于外设</a:t>
            </a:r>
            <a:r>
              <a:rPr lang="en-US" altLang="zh-CN" sz="2600" dirty="0">
                <a:solidFill>
                  <a:srgbClr val="C00000"/>
                </a:solidFill>
                <a:latin typeface="微软雅黑" panose="020B0503020204020204" pitchFamily="34" charset="-122"/>
                <a:ea typeface="微软雅黑" panose="020B0503020204020204" pitchFamily="34" charset="-122"/>
              </a:rPr>
              <a:t>I/O</a:t>
            </a:r>
            <a:r>
              <a:rPr lang="zh-CN" altLang="en-US" sz="2600" dirty="0">
                <a:solidFill>
                  <a:srgbClr val="C00000"/>
                </a:solidFill>
                <a:latin typeface="微软雅黑" panose="020B0503020204020204" pitchFamily="34" charset="-122"/>
                <a:ea typeface="微软雅黑" panose="020B0503020204020204" pitchFamily="34" charset="-122"/>
              </a:rPr>
              <a:t>的时间占比为</a:t>
            </a:r>
            <a:r>
              <a:rPr lang="en-US" altLang="zh-CN" sz="2600" dirty="0">
                <a:solidFill>
                  <a:srgbClr val="C00000"/>
                </a:solidFill>
                <a:latin typeface="微软雅黑" panose="020B0503020204020204" pitchFamily="34" charset="-122"/>
                <a:ea typeface="微软雅黑" panose="020B0503020204020204" pitchFamily="34" charset="-122"/>
              </a:rPr>
              <a:t>25%</a:t>
            </a:r>
          </a:p>
        </p:txBody>
      </p:sp>
    </p:spTree>
    <p:extLst>
      <p:ext uri="{BB962C8B-B14F-4D97-AF65-F5344CB8AC3E}">
        <p14:creationId xmlns:p14="http://schemas.microsoft.com/office/powerpoint/2010/main" val="284379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fade">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fade">
                                      <p:cBhvr>
                                        <p:cTn id="32" dur="500"/>
                                        <p:tgtEl>
                                          <p:spTgt spid="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Effect transition="in" filter="fade">
                                      <p:cBhvr>
                                        <p:cTn id="37" dur="5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fade">
                                      <p:cBhvr>
                                        <p:cTn id="42" dur="500"/>
                                        <p:tgtEl>
                                          <p:spTgt spid="7">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6" end="6"/>
                                            </p:txEl>
                                          </p:spTgt>
                                        </p:tgtEl>
                                        <p:attrNameLst>
                                          <p:attrName>style.visibility</p:attrName>
                                        </p:attrNameLst>
                                      </p:cBhvr>
                                      <p:to>
                                        <p:strVal val="visible"/>
                                      </p:to>
                                    </p:set>
                                    <p:animEffect transition="in" filter="fade">
                                      <p:cBhvr>
                                        <p:cTn id="4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858286" y="0"/>
            <a:ext cx="4475428"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CPU</a:t>
            </a:r>
            <a:r>
              <a:rPr lang="zh-CN" altLang="en-US" sz="3200" dirty="0">
                <a:latin typeface="微软雅黑" panose="020B0503020204020204" pitchFamily="34" charset="-122"/>
                <a:ea typeface="微软雅黑" panose="020B0503020204020204" pitchFamily="34" charset="-122"/>
              </a:rPr>
              <a:t>占用情况</a:t>
            </a:r>
          </a:p>
        </p:txBody>
      </p:sp>
      <p:sp>
        <p:nvSpPr>
          <p:cNvPr id="5" name="文本框 4">
            <a:extLst>
              <a:ext uri="{FF2B5EF4-FFF2-40B4-BE49-F238E27FC236}">
                <a16:creationId xmlns:a16="http://schemas.microsoft.com/office/drawing/2014/main" id="{7DACA850-BF7A-4070-8F05-828410851498}"/>
              </a:ext>
            </a:extLst>
          </p:cNvPr>
          <p:cNvSpPr txBox="1"/>
          <p:nvPr/>
        </p:nvSpPr>
        <p:spPr>
          <a:xfrm>
            <a:off x="133350" y="483174"/>
            <a:ext cx="11925300" cy="4211217"/>
          </a:xfrm>
          <a:prstGeom prst="rect">
            <a:avLst/>
          </a:prstGeom>
          <a:noFill/>
        </p:spPr>
        <p:txBody>
          <a:bodyPr wrap="square">
            <a:spAutoFit/>
          </a:bodyPr>
          <a:lstStyle/>
          <a:p>
            <a:pPr>
              <a:lnSpc>
                <a:spcPts val="3600"/>
              </a:lnSpc>
            </a:pPr>
            <a:r>
              <a:rPr lang="zh-CN" altLang="en-US" sz="2600" dirty="0">
                <a:latin typeface="微软雅黑" panose="020B0503020204020204" pitchFamily="34" charset="-122"/>
                <a:ea typeface="微软雅黑" panose="020B0503020204020204" pitchFamily="34" charset="-122"/>
              </a:rPr>
              <a:t>某计算机的</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主频为</a:t>
            </a:r>
            <a:r>
              <a:rPr lang="en-US" altLang="zh-CN" sz="2600" dirty="0">
                <a:latin typeface="微软雅黑" panose="020B0503020204020204" pitchFamily="34" charset="-122"/>
                <a:ea typeface="微软雅黑" panose="020B0503020204020204" pitchFamily="34" charset="-122"/>
              </a:rPr>
              <a:t>500MHz</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CP1</a:t>
            </a:r>
            <a:r>
              <a:rPr lang="zh-CN" altLang="en-US" sz="2600" dirty="0">
                <a:latin typeface="微软雅黑" panose="020B0503020204020204" pitchFamily="34" charset="-122"/>
                <a:ea typeface="微软雅黑" panose="020B0503020204020204" pitchFamily="34" charset="-122"/>
              </a:rPr>
              <a:t>为</a:t>
            </a:r>
            <a:r>
              <a:rPr lang="en-US" altLang="zh-CN" sz="2600" dirty="0">
                <a:latin typeface="微软雅黑" panose="020B0503020204020204" pitchFamily="34" charset="-122"/>
                <a:ea typeface="微软雅黑" panose="020B0503020204020204" pitchFamily="34" charset="-122"/>
              </a:rPr>
              <a:t>5(</a:t>
            </a:r>
            <a:r>
              <a:rPr lang="zh-CN" altLang="en-US" sz="2600" dirty="0">
                <a:latin typeface="微软雅黑" panose="020B0503020204020204" pitchFamily="34" charset="-122"/>
                <a:ea typeface="微软雅黑" panose="020B0503020204020204" pitchFamily="34" charset="-122"/>
              </a:rPr>
              <a:t>即执行每条指令平均需</a:t>
            </a:r>
            <a:r>
              <a:rPr lang="en-US" altLang="zh-CN" sz="2600" dirty="0">
                <a:latin typeface="微软雅黑" panose="020B0503020204020204" pitchFamily="34" charset="-122"/>
                <a:ea typeface="微软雅黑" panose="020B0503020204020204" pitchFamily="34" charset="-122"/>
              </a:rPr>
              <a:t>5</a:t>
            </a:r>
            <a:r>
              <a:rPr lang="zh-CN" altLang="en-US" sz="2600" dirty="0">
                <a:latin typeface="微软雅黑" panose="020B0503020204020204" pitchFamily="34" charset="-122"/>
                <a:ea typeface="微软雅黑" panose="020B0503020204020204" pitchFamily="34" charset="-122"/>
              </a:rPr>
              <a:t>个时钟周期</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。假定某外设的数据传输率为</a:t>
            </a:r>
            <a:r>
              <a:rPr lang="en-US" altLang="zh-CN" sz="2600" dirty="0">
                <a:latin typeface="微软雅黑" panose="020B0503020204020204" pitchFamily="34" charset="-122"/>
                <a:ea typeface="微软雅黑" panose="020B0503020204020204" pitchFamily="34" charset="-122"/>
              </a:rPr>
              <a:t>0.5MB/s</a:t>
            </a:r>
            <a:r>
              <a:rPr lang="zh-CN" altLang="en-US" sz="2600" dirty="0">
                <a:latin typeface="微软雅黑" panose="020B0503020204020204" pitchFamily="34" charset="-122"/>
                <a:ea typeface="微软雅黑" panose="020B0503020204020204" pitchFamily="34" charset="-122"/>
              </a:rPr>
              <a:t>，采用中断方式与主机进行数据传送，以</a:t>
            </a:r>
            <a:r>
              <a:rPr lang="en-US" altLang="zh-CN" sz="2600" dirty="0">
                <a:latin typeface="微软雅黑" panose="020B0503020204020204" pitchFamily="34" charset="-122"/>
                <a:ea typeface="微软雅黑" panose="020B0503020204020204" pitchFamily="34" charset="-122"/>
              </a:rPr>
              <a:t>32</a:t>
            </a:r>
            <a:r>
              <a:rPr lang="zh-CN" altLang="en-US" sz="2600" dirty="0">
                <a:latin typeface="微软雅黑" panose="020B0503020204020204" pitchFamily="34" charset="-122"/>
                <a:ea typeface="微软雅黑" panose="020B0503020204020204" pitchFamily="34" charset="-122"/>
              </a:rPr>
              <a:t>位为传输单位，对应的中断服务程序包含</a:t>
            </a:r>
            <a:r>
              <a:rPr lang="en-US" altLang="zh-CN" sz="2600" dirty="0">
                <a:latin typeface="微软雅黑" panose="020B0503020204020204" pitchFamily="34" charset="-122"/>
                <a:ea typeface="微软雅黑" panose="020B0503020204020204" pitchFamily="34" charset="-122"/>
              </a:rPr>
              <a:t>18</a:t>
            </a:r>
            <a:r>
              <a:rPr lang="zh-CN" altLang="en-US" sz="2600" dirty="0">
                <a:latin typeface="微软雅黑" panose="020B0503020204020204" pitchFamily="34" charset="-122"/>
                <a:ea typeface="微软雅黑" panose="020B0503020204020204" pitchFamily="34" charset="-122"/>
              </a:rPr>
              <a:t>条指令中断服务的其他开销相当于</a:t>
            </a:r>
            <a:r>
              <a:rPr lang="en-US" altLang="zh-CN" sz="2600" dirty="0">
                <a:latin typeface="微软雅黑" panose="020B0503020204020204" pitchFamily="34" charset="-122"/>
                <a:ea typeface="微软雅黑" panose="020B0503020204020204" pitchFamily="34" charset="-122"/>
              </a:rPr>
              <a:t>2</a:t>
            </a:r>
            <a:r>
              <a:rPr lang="zh-CN" altLang="en-US" sz="2600" dirty="0">
                <a:latin typeface="微软雅黑" panose="020B0503020204020204" pitchFamily="34" charset="-122"/>
                <a:ea typeface="微软雅黑" panose="020B0503020204020204" pitchFamily="34" charset="-122"/>
              </a:rPr>
              <a:t>条指令的执行时间。请回答下列问题，要求给出计算过程。</a:t>
            </a:r>
            <a:r>
              <a:rPr lang="en-US" altLang="zh-CN" sz="2600" dirty="0">
                <a:latin typeface="微软雅黑" panose="020B0503020204020204" pitchFamily="34" charset="-122"/>
                <a:ea typeface="微软雅黑" panose="020B0503020204020204" pitchFamily="34" charset="-122"/>
              </a:rPr>
              <a:t>1)</a:t>
            </a:r>
            <a:r>
              <a:rPr lang="zh-CN" altLang="en-US" sz="2600" dirty="0">
                <a:latin typeface="微软雅黑" panose="020B0503020204020204" pitchFamily="34" charset="-122"/>
                <a:ea typeface="微软雅黑" panose="020B0503020204020204" pitchFamily="34" charset="-122"/>
              </a:rPr>
              <a:t>在中断方式下，</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用于该外设</a:t>
            </a:r>
            <a:r>
              <a:rPr lang="en-US" altLang="zh-CN" sz="2600" dirty="0">
                <a:latin typeface="微软雅黑" panose="020B0503020204020204" pitchFamily="34" charset="-122"/>
                <a:ea typeface="微软雅黑" panose="020B0503020204020204" pitchFamily="34" charset="-122"/>
              </a:rPr>
              <a:t>1/0</a:t>
            </a:r>
            <a:r>
              <a:rPr lang="zh-CN" altLang="en-US" sz="2600" dirty="0">
                <a:latin typeface="微软雅黑" panose="020B0503020204020204" pitchFamily="34" charset="-122"/>
                <a:ea typeface="微软雅黑" panose="020B0503020204020204" pitchFamily="34" charset="-122"/>
              </a:rPr>
              <a:t>的时间占整个</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时间的百分比是多少</a:t>
            </a:r>
            <a:r>
              <a:rPr lang="en-US" altLang="zh-CN" sz="2600" dirty="0">
                <a:latin typeface="微软雅黑" panose="020B0503020204020204" pitchFamily="34" charset="-122"/>
                <a:ea typeface="微软雅黑" panose="020B0503020204020204" pitchFamily="34" charset="-122"/>
              </a:rPr>
              <a:t>?</a:t>
            </a:r>
          </a:p>
          <a:p>
            <a:pPr>
              <a:lnSpc>
                <a:spcPts val="3600"/>
              </a:lnSpc>
            </a:pPr>
            <a:r>
              <a:rPr lang="en-US" altLang="zh-CN" sz="2600" dirty="0">
                <a:latin typeface="微软雅黑" panose="020B0503020204020204" pitchFamily="34" charset="-122"/>
                <a:ea typeface="微软雅黑" panose="020B0503020204020204" pitchFamily="34" charset="-122"/>
              </a:rPr>
              <a:t>2</a:t>
            </a:r>
            <a:r>
              <a:rPr lang="zh-CN" altLang="en-US" sz="2600" dirty="0">
                <a:latin typeface="微软雅黑" panose="020B0503020204020204" pitchFamily="34" charset="-122"/>
                <a:ea typeface="微软雅黑" panose="020B0503020204020204" pitchFamily="34" charset="-122"/>
              </a:rPr>
              <a:t>）当该外设的数据传输率达到</a:t>
            </a:r>
            <a:r>
              <a:rPr lang="en-US" altLang="zh-CN" sz="2600" dirty="0">
                <a:latin typeface="微软雅黑" panose="020B0503020204020204" pitchFamily="34" charset="-122"/>
                <a:ea typeface="微软雅黑" panose="020B0503020204020204" pitchFamily="34" charset="-122"/>
              </a:rPr>
              <a:t>5MB/s</a:t>
            </a:r>
            <a:r>
              <a:rPr lang="zh-CN" altLang="en-US" sz="2600" dirty="0">
                <a:latin typeface="微软雅黑" panose="020B0503020204020204" pitchFamily="34" charset="-122"/>
                <a:ea typeface="微软雅黑" panose="020B0503020204020204" pitchFamily="34" charset="-122"/>
              </a:rPr>
              <a:t>时，改用</a:t>
            </a:r>
            <a:r>
              <a:rPr lang="en-US" altLang="zh-CN" sz="2600" dirty="0">
                <a:latin typeface="微软雅黑" panose="020B0503020204020204" pitchFamily="34" charset="-122"/>
                <a:ea typeface="微软雅黑" panose="020B0503020204020204" pitchFamily="34" charset="-122"/>
              </a:rPr>
              <a:t>DMA</a:t>
            </a:r>
            <a:r>
              <a:rPr lang="zh-CN" altLang="en-US" sz="2600" dirty="0">
                <a:latin typeface="微软雅黑" panose="020B0503020204020204" pitchFamily="34" charset="-122"/>
                <a:ea typeface="微软雅黑" panose="020B0503020204020204" pitchFamily="34" charset="-122"/>
              </a:rPr>
              <a:t>方式传送数据。假定每次</a:t>
            </a:r>
            <a:r>
              <a:rPr lang="en-US" altLang="zh-CN" sz="2600" dirty="0">
                <a:latin typeface="微软雅黑" panose="020B0503020204020204" pitchFamily="34" charset="-122"/>
                <a:ea typeface="微软雅黑" panose="020B0503020204020204" pitchFamily="34" charset="-122"/>
              </a:rPr>
              <a:t>DMA</a:t>
            </a:r>
            <a:r>
              <a:rPr lang="zh-CN" altLang="en-US" sz="2600" dirty="0">
                <a:latin typeface="微软雅黑" panose="020B0503020204020204" pitchFamily="34" charset="-122"/>
                <a:ea typeface="微软雅黑" panose="020B0503020204020204" pitchFamily="34" charset="-122"/>
              </a:rPr>
              <a:t>传送块大小为</a:t>
            </a:r>
            <a:r>
              <a:rPr lang="en-US" altLang="zh-CN" sz="2600" dirty="0">
                <a:latin typeface="微软雅黑" panose="020B0503020204020204" pitchFamily="34" charset="-122"/>
                <a:ea typeface="微软雅黑" panose="020B0503020204020204" pitchFamily="34" charset="-122"/>
              </a:rPr>
              <a:t>5000B</a:t>
            </a:r>
            <a:r>
              <a:rPr lang="zh-CN" altLang="en-US" sz="2600" dirty="0">
                <a:latin typeface="微软雅黑" panose="020B0503020204020204" pitchFamily="34" charset="-122"/>
                <a:ea typeface="微软雅黑" panose="020B0503020204020204" pitchFamily="34" charset="-122"/>
              </a:rPr>
              <a:t>，且</a:t>
            </a:r>
            <a:r>
              <a:rPr lang="en-US" altLang="zh-CN" sz="2600" dirty="0">
                <a:latin typeface="微软雅黑" panose="020B0503020204020204" pitchFamily="34" charset="-122"/>
                <a:ea typeface="微软雅黑" panose="020B0503020204020204" pitchFamily="34" charset="-122"/>
              </a:rPr>
              <a:t>DMA</a:t>
            </a:r>
            <a:r>
              <a:rPr lang="zh-CN" altLang="en-US" sz="2600" dirty="0">
                <a:latin typeface="微软雅黑" panose="020B0503020204020204" pitchFamily="34" charset="-122"/>
                <a:ea typeface="微软雅黑" panose="020B0503020204020204" pitchFamily="34" charset="-122"/>
              </a:rPr>
              <a:t>预处理和后处理的总开销为</a:t>
            </a:r>
            <a:r>
              <a:rPr lang="en-US" altLang="zh-CN" sz="2600" dirty="0">
                <a:latin typeface="微软雅黑" panose="020B0503020204020204" pitchFamily="34" charset="-122"/>
                <a:ea typeface="微软雅黑" panose="020B0503020204020204" pitchFamily="34" charset="-122"/>
              </a:rPr>
              <a:t>500</a:t>
            </a:r>
            <a:r>
              <a:rPr lang="zh-CN" altLang="en-US" sz="2600" dirty="0">
                <a:latin typeface="微软雅黑" panose="020B0503020204020204" pitchFamily="34" charset="-122"/>
                <a:ea typeface="微软雅黑" panose="020B0503020204020204" pitchFamily="34" charset="-122"/>
              </a:rPr>
              <a:t>个时钟周期，则</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用于该外设</a:t>
            </a:r>
            <a:r>
              <a:rPr lang="en-US" altLang="zh-CN" sz="2600" dirty="0">
                <a:latin typeface="微软雅黑" panose="020B0503020204020204" pitchFamily="34" charset="-122"/>
                <a:ea typeface="微软雅黑" panose="020B0503020204020204" pitchFamily="34" charset="-122"/>
              </a:rPr>
              <a:t>I/O</a:t>
            </a:r>
            <a:r>
              <a:rPr lang="zh-CN" altLang="en-US" sz="2600" dirty="0">
                <a:latin typeface="微软雅黑" panose="020B0503020204020204" pitchFamily="34" charset="-122"/>
                <a:ea typeface="微软雅黑" panose="020B0503020204020204" pitchFamily="34" charset="-122"/>
              </a:rPr>
              <a:t>的时间占整个</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时间的百分比是多少</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假设</a:t>
            </a:r>
            <a:r>
              <a:rPr lang="en-US" altLang="zh-CN" sz="2600" dirty="0">
                <a:latin typeface="微软雅黑" panose="020B0503020204020204" pitchFamily="34" charset="-122"/>
                <a:ea typeface="微软雅黑" panose="020B0503020204020204" pitchFamily="34" charset="-122"/>
              </a:rPr>
              <a:t>DMA</a:t>
            </a:r>
            <a:r>
              <a:rPr lang="zh-CN" altLang="en-US" sz="2600" dirty="0">
                <a:latin typeface="微软雅黑" panose="020B0503020204020204" pitchFamily="34" charset="-122"/>
                <a:ea typeface="微软雅黑" panose="020B0503020204020204" pitchFamily="34" charset="-122"/>
              </a:rPr>
              <a:t>与</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之间没有访存冲突</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a:t>
            </a:r>
          </a:p>
        </p:txBody>
      </p:sp>
      <p:sp>
        <p:nvSpPr>
          <p:cNvPr id="7" name="文本框 6">
            <a:extLst>
              <a:ext uri="{FF2B5EF4-FFF2-40B4-BE49-F238E27FC236}">
                <a16:creationId xmlns:a16="http://schemas.microsoft.com/office/drawing/2014/main" id="{FFF5CB25-23C9-4667-863A-B7A2A52180ED}"/>
              </a:ext>
            </a:extLst>
          </p:cNvPr>
          <p:cNvSpPr txBox="1"/>
          <p:nvPr/>
        </p:nvSpPr>
        <p:spPr>
          <a:xfrm>
            <a:off x="133350" y="4694391"/>
            <a:ext cx="11925300" cy="1822102"/>
          </a:xfrm>
          <a:prstGeom prst="rect">
            <a:avLst/>
          </a:prstGeom>
          <a:noFill/>
        </p:spPr>
        <p:txBody>
          <a:bodyPr wrap="square">
            <a:spAutoFit/>
          </a:bodyPr>
          <a:lstStyle/>
          <a:p>
            <a:pPr>
              <a:lnSpc>
                <a:spcPct val="150000"/>
              </a:lnSpc>
            </a:pPr>
            <a:r>
              <a:rPr lang="en-US" altLang="zh-CN" sz="2600" dirty="0">
                <a:solidFill>
                  <a:schemeClr val="accent1"/>
                </a:solidFill>
                <a:latin typeface="微软雅黑" panose="020B0503020204020204" pitchFamily="34" charset="-122"/>
                <a:ea typeface="微软雅黑" panose="020B0503020204020204" pitchFamily="34" charset="-122"/>
              </a:rPr>
              <a:t>1s</a:t>
            </a:r>
            <a:r>
              <a:rPr lang="zh-CN" altLang="en-US" sz="2600" dirty="0">
                <a:solidFill>
                  <a:schemeClr val="accent1"/>
                </a:solidFill>
                <a:latin typeface="微软雅黑" panose="020B0503020204020204" pitchFamily="34" charset="-122"/>
                <a:ea typeface="微软雅黑" panose="020B0503020204020204" pitchFamily="34" charset="-122"/>
              </a:rPr>
              <a:t>内需要产生</a:t>
            </a:r>
            <a:r>
              <a:rPr lang="en-US" altLang="zh-CN" sz="2600" dirty="0">
                <a:solidFill>
                  <a:schemeClr val="accent1"/>
                </a:solidFill>
                <a:latin typeface="微软雅黑" panose="020B0503020204020204" pitchFamily="34" charset="-122"/>
                <a:ea typeface="微软雅黑" panose="020B0503020204020204" pitchFamily="34" charset="-122"/>
              </a:rPr>
              <a:t>DMA</a:t>
            </a:r>
            <a:r>
              <a:rPr lang="zh-CN" altLang="en-US" sz="2600" dirty="0">
                <a:solidFill>
                  <a:schemeClr val="accent1"/>
                </a:solidFill>
                <a:latin typeface="微软雅黑" panose="020B0503020204020204" pitchFamily="34" charset="-122"/>
                <a:ea typeface="微软雅黑" panose="020B0503020204020204" pitchFamily="34" charset="-122"/>
              </a:rPr>
              <a:t>次数为</a:t>
            </a:r>
            <a:r>
              <a:rPr lang="en-US" altLang="zh-CN" sz="2600" dirty="0">
                <a:solidFill>
                  <a:schemeClr val="accent1"/>
                </a:solidFill>
                <a:latin typeface="微软雅黑" panose="020B0503020204020204" pitchFamily="34" charset="-122"/>
                <a:ea typeface="微软雅黑" panose="020B0503020204020204" pitchFamily="34" charset="-122"/>
              </a:rPr>
              <a:t>5MB÷5000B=1000</a:t>
            </a:r>
            <a:r>
              <a:rPr lang="zh-CN" altLang="en-US" sz="2600" dirty="0">
                <a:solidFill>
                  <a:schemeClr val="accent1"/>
                </a:solidFill>
                <a:latin typeface="微软雅黑" panose="020B0503020204020204" pitchFamily="34" charset="-122"/>
                <a:ea typeface="微软雅黑" panose="020B0503020204020204" pitchFamily="34" charset="-122"/>
              </a:rPr>
              <a:t>次</a:t>
            </a:r>
            <a:endParaRPr lang="en-US" altLang="zh-CN" sz="2600" dirty="0">
              <a:solidFill>
                <a:schemeClr val="accent1"/>
              </a:solidFill>
              <a:latin typeface="微软雅黑" panose="020B0503020204020204" pitchFamily="34" charset="-122"/>
              <a:ea typeface="微软雅黑" panose="020B0503020204020204" pitchFamily="34" charset="-122"/>
            </a:endParaRPr>
          </a:p>
          <a:p>
            <a:pPr>
              <a:lnSpc>
                <a:spcPct val="150000"/>
              </a:lnSpc>
            </a:pPr>
            <a:r>
              <a:rPr lang="en-US" altLang="zh-CN" sz="2600" dirty="0">
                <a:solidFill>
                  <a:schemeClr val="accent1"/>
                </a:solidFill>
                <a:latin typeface="微软雅黑" panose="020B0503020204020204" pitchFamily="34" charset="-122"/>
                <a:ea typeface="微软雅黑" panose="020B0503020204020204" pitchFamily="34" charset="-122"/>
              </a:rPr>
              <a:t>CPU</a:t>
            </a:r>
            <a:r>
              <a:rPr lang="zh-CN" altLang="en-US" sz="2600" dirty="0">
                <a:solidFill>
                  <a:schemeClr val="accent1"/>
                </a:solidFill>
                <a:latin typeface="微软雅黑" panose="020B0503020204020204" pitchFamily="34" charset="-122"/>
                <a:ea typeface="微软雅黑" panose="020B0503020204020204" pitchFamily="34" charset="-122"/>
              </a:rPr>
              <a:t>用于</a:t>
            </a:r>
            <a:r>
              <a:rPr lang="en-US" altLang="zh-CN" sz="2600" dirty="0">
                <a:solidFill>
                  <a:schemeClr val="accent1"/>
                </a:solidFill>
                <a:latin typeface="微软雅黑" panose="020B0503020204020204" pitchFamily="34" charset="-122"/>
                <a:ea typeface="微软雅黑" panose="020B0503020204020204" pitchFamily="34" charset="-122"/>
              </a:rPr>
              <a:t>DMA</a:t>
            </a:r>
            <a:r>
              <a:rPr lang="zh-CN" altLang="en-US" sz="2600" dirty="0">
                <a:solidFill>
                  <a:schemeClr val="accent1"/>
                </a:solidFill>
                <a:latin typeface="微软雅黑" panose="020B0503020204020204" pitchFamily="34" charset="-122"/>
                <a:ea typeface="微软雅黑" panose="020B0503020204020204" pitchFamily="34" charset="-122"/>
              </a:rPr>
              <a:t>处理的总开销为</a:t>
            </a:r>
            <a:r>
              <a:rPr lang="en-US" altLang="zh-CN" sz="2600" dirty="0">
                <a:solidFill>
                  <a:schemeClr val="accent1"/>
                </a:solidFill>
                <a:latin typeface="微软雅黑" panose="020B0503020204020204" pitchFamily="34" charset="-122"/>
                <a:ea typeface="微软雅黑" panose="020B0503020204020204" pitchFamily="34" charset="-122"/>
              </a:rPr>
              <a:t>1000×500=0.5M</a:t>
            </a:r>
            <a:r>
              <a:rPr lang="zh-CN" altLang="en-US" sz="2600" dirty="0">
                <a:solidFill>
                  <a:schemeClr val="accent1"/>
                </a:solidFill>
                <a:latin typeface="微软雅黑" panose="020B0503020204020204" pitchFamily="34" charset="-122"/>
                <a:ea typeface="微软雅黑" panose="020B0503020204020204" pitchFamily="34" charset="-122"/>
              </a:rPr>
              <a:t>个时钟周期</a:t>
            </a:r>
            <a:endParaRPr lang="en-US" altLang="zh-CN" sz="2600" dirty="0">
              <a:solidFill>
                <a:schemeClr val="accent1"/>
              </a:solidFill>
              <a:latin typeface="微软雅黑" panose="020B0503020204020204" pitchFamily="34" charset="-122"/>
              <a:ea typeface="微软雅黑" panose="020B0503020204020204" pitchFamily="34" charset="-122"/>
            </a:endParaRPr>
          </a:p>
          <a:p>
            <a:pPr>
              <a:lnSpc>
                <a:spcPct val="150000"/>
              </a:lnSpc>
            </a:pPr>
            <a:r>
              <a:rPr lang="en-US" altLang="zh-CN" sz="2600" dirty="0">
                <a:solidFill>
                  <a:schemeClr val="accent1"/>
                </a:solidFill>
                <a:latin typeface="微软雅黑" panose="020B0503020204020204" pitchFamily="34" charset="-122"/>
                <a:ea typeface="微软雅黑" panose="020B0503020204020204" pitchFamily="34" charset="-122"/>
              </a:rPr>
              <a:t>CPU</a:t>
            </a:r>
            <a:r>
              <a:rPr lang="zh-CN" altLang="en-US" sz="2600" dirty="0">
                <a:solidFill>
                  <a:schemeClr val="accent1"/>
                </a:solidFill>
                <a:latin typeface="微软雅黑" panose="020B0503020204020204" pitchFamily="34" charset="-122"/>
                <a:ea typeface="微软雅黑" panose="020B0503020204020204" pitchFamily="34" charset="-122"/>
              </a:rPr>
              <a:t>用于外设</a:t>
            </a:r>
            <a:r>
              <a:rPr lang="en-US" altLang="zh-CN" sz="2600" dirty="0">
                <a:solidFill>
                  <a:schemeClr val="accent1"/>
                </a:solidFill>
                <a:latin typeface="微软雅黑" panose="020B0503020204020204" pitchFamily="34" charset="-122"/>
                <a:ea typeface="微软雅黑" panose="020B0503020204020204" pitchFamily="34" charset="-122"/>
              </a:rPr>
              <a:t>I/O</a:t>
            </a:r>
            <a:r>
              <a:rPr lang="zh-CN" altLang="en-US" sz="2600" dirty="0">
                <a:solidFill>
                  <a:schemeClr val="accent1"/>
                </a:solidFill>
                <a:latin typeface="微软雅黑" panose="020B0503020204020204" pitchFamily="34" charset="-122"/>
                <a:ea typeface="微软雅黑" panose="020B0503020204020204" pitchFamily="34" charset="-122"/>
              </a:rPr>
              <a:t>的时间占比为 </a:t>
            </a:r>
            <a:r>
              <a:rPr lang="en-US" altLang="zh-CN" sz="2600" dirty="0">
                <a:solidFill>
                  <a:schemeClr val="accent1"/>
                </a:solidFill>
                <a:latin typeface="微软雅黑" panose="020B0503020204020204" pitchFamily="34" charset="-122"/>
                <a:ea typeface="微软雅黑" panose="020B0503020204020204" pitchFamily="34" charset="-122"/>
              </a:rPr>
              <a:t>0.5M÷500M=0.1%</a:t>
            </a:r>
          </a:p>
        </p:txBody>
      </p:sp>
    </p:spTree>
    <p:extLst>
      <p:ext uri="{BB962C8B-B14F-4D97-AF65-F5344CB8AC3E}">
        <p14:creationId xmlns:p14="http://schemas.microsoft.com/office/powerpoint/2010/main" val="416359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9ECF9F-786E-40BE-9657-31EACAEA19A3}"/>
              </a:ext>
            </a:extLst>
          </p:cNvPr>
          <p:cNvPicPr>
            <a:picLocks noChangeAspect="1"/>
          </p:cNvPicPr>
          <p:nvPr/>
        </p:nvPicPr>
        <p:blipFill>
          <a:blip r:embed="rId3"/>
          <a:stretch>
            <a:fillRect/>
          </a:stretch>
        </p:blipFill>
        <p:spPr>
          <a:xfrm>
            <a:off x="173809" y="0"/>
            <a:ext cx="11844381" cy="6858000"/>
          </a:xfrm>
          <a:prstGeom prst="rect">
            <a:avLst/>
          </a:prstGeom>
        </p:spPr>
      </p:pic>
    </p:spTree>
    <p:extLst>
      <p:ext uri="{BB962C8B-B14F-4D97-AF65-F5344CB8AC3E}">
        <p14:creationId xmlns:p14="http://schemas.microsoft.com/office/powerpoint/2010/main" val="92133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151945" y="85586"/>
            <a:ext cx="5888109"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I/O</a:t>
            </a:r>
            <a:r>
              <a:rPr lang="zh-CN" altLang="en-US" sz="3200" dirty="0">
                <a:latin typeface="微软雅黑" panose="020B0503020204020204" pitchFamily="34" charset="-122"/>
                <a:ea typeface="微软雅黑" panose="020B0503020204020204" pitchFamily="34" charset="-122"/>
              </a:rPr>
              <a:t>控制方式简介</a:t>
            </a:r>
          </a:p>
        </p:txBody>
      </p:sp>
      <p:pic>
        <p:nvPicPr>
          <p:cNvPr id="3" name="图片 2">
            <a:extLst>
              <a:ext uri="{FF2B5EF4-FFF2-40B4-BE49-F238E27FC236}">
                <a16:creationId xmlns:a16="http://schemas.microsoft.com/office/drawing/2014/main" id="{7E81E40C-B73C-43DE-B5E3-F43F42D63B3A}"/>
              </a:ext>
            </a:extLst>
          </p:cNvPr>
          <p:cNvPicPr>
            <a:picLocks noChangeAspect="1"/>
          </p:cNvPicPr>
          <p:nvPr/>
        </p:nvPicPr>
        <p:blipFill rotWithShape="1">
          <a:blip r:embed="rId3"/>
          <a:srcRect l="81656"/>
          <a:stretch/>
        </p:blipFill>
        <p:spPr>
          <a:xfrm>
            <a:off x="9793707" y="1220973"/>
            <a:ext cx="2292525" cy="2340000"/>
          </a:xfrm>
          <a:prstGeom prst="rect">
            <a:avLst/>
          </a:prstGeom>
        </p:spPr>
      </p:pic>
      <p:pic>
        <p:nvPicPr>
          <p:cNvPr id="5" name="图片 4">
            <a:extLst>
              <a:ext uri="{FF2B5EF4-FFF2-40B4-BE49-F238E27FC236}">
                <a16:creationId xmlns:a16="http://schemas.microsoft.com/office/drawing/2014/main" id="{C6F33314-0F75-4563-9BB1-C0D874441F22}"/>
              </a:ext>
            </a:extLst>
          </p:cNvPr>
          <p:cNvPicPr>
            <a:picLocks noChangeAspect="1"/>
          </p:cNvPicPr>
          <p:nvPr/>
        </p:nvPicPr>
        <p:blipFill rotWithShape="1">
          <a:blip r:embed="rId3"/>
          <a:srcRect r="82862"/>
          <a:stretch/>
        </p:blipFill>
        <p:spPr>
          <a:xfrm>
            <a:off x="240515" y="1108960"/>
            <a:ext cx="2141735" cy="2340000"/>
          </a:xfrm>
          <a:prstGeom prst="rect">
            <a:avLst/>
          </a:prstGeom>
        </p:spPr>
      </p:pic>
      <p:sp>
        <p:nvSpPr>
          <p:cNvPr id="2" name="流程图: 过程 1">
            <a:extLst>
              <a:ext uri="{FF2B5EF4-FFF2-40B4-BE49-F238E27FC236}">
                <a16:creationId xmlns:a16="http://schemas.microsoft.com/office/drawing/2014/main" id="{0ED0A634-3309-40FF-A90E-01CA8721035B}"/>
              </a:ext>
            </a:extLst>
          </p:cNvPr>
          <p:cNvSpPr/>
          <p:nvPr/>
        </p:nvSpPr>
        <p:spPr>
          <a:xfrm>
            <a:off x="4559968" y="845028"/>
            <a:ext cx="2850534" cy="2715945"/>
          </a:xfrm>
          <a:prstGeom prst="flowChartProcess">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左右 3">
            <a:extLst>
              <a:ext uri="{FF2B5EF4-FFF2-40B4-BE49-F238E27FC236}">
                <a16:creationId xmlns:a16="http://schemas.microsoft.com/office/drawing/2014/main" id="{80C98A87-8B6C-4604-A600-86801EAA8E4E}"/>
              </a:ext>
            </a:extLst>
          </p:cNvPr>
          <p:cNvSpPr/>
          <p:nvPr/>
        </p:nvSpPr>
        <p:spPr>
          <a:xfrm>
            <a:off x="2490535" y="951868"/>
            <a:ext cx="1936689" cy="701239"/>
          </a:xfrm>
          <a:prstGeom prst="leftRight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数据总线</a:t>
            </a:r>
          </a:p>
        </p:txBody>
      </p:sp>
      <p:sp>
        <p:nvSpPr>
          <p:cNvPr id="8" name="箭头: 左右 7">
            <a:extLst>
              <a:ext uri="{FF2B5EF4-FFF2-40B4-BE49-F238E27FC236}">
                <a16:creationId xmlns:a16="http://schemas.microsoft.com/office/drawing/2014/main" id="{41B0E29A-418C-480C-B232-8CB0384E60CE}"/>
              </a:ext>
            </a:extLst>
          </p:cNvPr>
          <p:cNvSpPr/>
          <p:nvPr/>
        </p:nvSpPr>
        <p:spPr>
          <a:xfrm>
            <a:off x="2490535" y="1882691"/>
            <a:ext cx="1936689" cy="701239"/>
          </a:xfrm>
          <a:prstGeom prst="leftRight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地址总线</a:t>
            </a:r>
          </a:p>
        </p:txBody>
      </p:sp>
      <p:sp>
        <p:nvSpPr>
          <p:cNvPr id="9" name="箭头: 左右 8">
            <a:extLst>
              <a:ext uri="{FF2B5EF4-FFF2-40B4-BE49-F238E27FC236}">
                <a16:creationId xmlns:a16="http://schemas.microsoft.com/office/drawing/2014/main" id="{631664A2-A973-472F-BE53-37A4DEE0369E}"/>
              </a:ext>
            </a:extLst>
          </p:cNvPr>
          <p:cNvSpPr/>
          <p:nvPr/>
        </p:nvSpPr>
        <p:spPr>
          <a:xfrm>
            <a:off x="2490535" y="2777417"/>
            <a:ext cx="1936689" cy="701239"/>
          </a:xfrm>
          <a:prstGeom prst="leftRight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控制总线</a:t>
            </a:r>
          </a:p>
        </p:txBody>
      </p:sp>
      <p:sp>
        <p:nvSpPr>
          <p:cNvPr id="10" name="箭头: 左右 9">
            <a:extLst>
              <a:ext uri="{FF2B5EF4-FFF2-40B4-BE49-F238E27FC236}">
                <a16:creationId xmlns:a16="http://schemas.microsoft.com/office/drawing/2014/main" id="{E245A6E7-FBC8-43C6-8E56-A9202D02AF1A}"/>
              </a:ext>
            </a:extLst>
          </p:cNvPr>
          <p:cNvSpPr/>
          <p:nvPr/>
        </p:nvSpPr>
        <p:spPr>
          <a:xfrm>
            <a:off x="7553015" y="1991954"/>
            <a:ext cx="2048178" cy="701239"/>
          </a:xfrm>
          <a:prstGeom prst="leftRight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USB</a:t>
            </a:r>
            <a:r>
              <a:rPr lang="zh-CN" altLang="en-US" sz="2400" dirty="0">
                <a:solidFill>
                  <a:schemeClr val="tx1"/>
                </a:solidFill>
                <a:latin typeface="微软雅黑" panose="020B0503020204020204" pitchFamily="34" charset="-122"/>
                <a:ea typeface="微软雅黑" panose="020B0503020204020204" pitchFamily="34" charset="-122"/>
              </a:rPr>
              <a:t>连接线</a:t>
            </a:r>
          </a:p>
        </p:txBody>
      </p:sp>
      <p:sp>
        <p:nvSpPr>
          <p:cNvPr id="12" name="文本框 11">
            <a:extLst>
              <a:ext uri="{FF2B5EF4-FFF2-40B4-BE49-F238E27FC236}">
                <a16:creationId xmlns:a16="http://schemas.microsoft.com/office/drawing/2014/main" id="{13EB5B5B-7BAD-465B-AC7F-4890A681B3FC}"/>
              </a:ext>
            </a:extLst>
          </p:cNvPr>
          <p:cNvSpPr txBox="1"/>
          <p:nvPr/>
        </p:nvSpPr>
        <p:spPr>
          <a:xfrm>
            <a:off x="5263465" y="3128036"/>
            <a:ext cx="1356668" cy="492443"/>
          </a:xfrm>
          <a:prstGeom prst="rect">
            <a:avLst/>
          </a:prstGeom>
          <a:noFill/>
        </p:spPr>
        <p:txBody>
          <a:bodyPr wrap="square">
            <a:spAutoFit/>
          </a:bodyPr>
          <a:lstStyle/>
          <a:p>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I/O</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接口</a:t>
            </a:r>
            <a:endParaRPr lang="zh-CN" altLang="en-US" dirty="0"/>
          </a:p>
        </p:txBody>
      </p:sp>
      <p:sp>
        <p:nvSpPr>
          <p:cNvPr id="15" name="流程图: 过程 14">
            <a:extLst>
              <a:ext uri="{FF2B5EF4-FFF2-40B4-BE49-F238E27FC236}">
                <a16:creationId xmlns:a16="http://schemas.microsoft.com/office/drawing/2014/main" id="{FA5175B1-209B-48A0-AE5D-3E0E76B18693}"/>
              </a:ext>
            </a:extLst>
          </p:cNvPr>
          <p:cNvSpPr/>
          <p:nvPr/>
        </p:nvSpPr>
        <p:spPr>
          <a:xfrm>
            <a:off x="5111539" y="1001053"/>
            <a:ext cx="1747392" cy="597818"/>
          </a:xfrm>
          <a:prstGeom prst="flowChartProcess">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数据寄存器</a:t>
            </a:r>
          </a:p>
        </p:txBody>
      </p:sp>
      <p:sp>
        <p:nvSpPr>
          <p:cNvPr id="17" name="流程图: 过程 16">
            <a:extLst>
              <a:ext uri="{FF2B5EF4-FFF2-40B4-BE49-F238E27FC236}">
                <a16:creationId xmlns:a16="http://schemas.microsoft.com/office/drawing/2014/main" id="{F1A7AF23-FA76-4539-BEE3-9DF004EE66ED}"/>
              </a:ext>
            </a:extLst>
          </p:cNvPr>
          <p:cNvSpPr/>
          <p:nvPr/>
        </p:nvSpPr>
        <p:spPr>
          <a:xfrm>
            <a:off x="5111539" y="1752620"/>
            <a:ext cx="1747392" cy="597818"/>
          </a:xfrm>
          <a:prstGeom prst="flowChartProcess">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控制寄存器</a:t>
            </a:r>
          </a:p>
        </p:txBody>
      </p:sp>
      <p:sp>
        <p:nvSpPr>
          <p:cNvPr id="18" name="流程图: 过程 17">
            <a:extLst>
              <a:ext uri="{FF2B5EF4-FFF2-40B4-BE49-F238E27FC236}">
                <a16:creationId xmlns:a16="http://schemas.microsoft.com/office/drawing/2014/main" id="{C4C4295D-1071-40D0-9ECE-CA41E0586B2F}"/>
              </a:ext>
            </a:extLst>
          </p:cNvPr>
          <p:cNvSpPr/>
          <p:nvPr/>
        </p:nvSpPr>
        <p:spPr>
          <a:xfrm>
            <a:off x="5111539" y="2504186"/>
            <a:ext cx="1747392" cy="597818"/>
          </a:xfrm>
          <a:prstGeom prst="flowChartProcess">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状态寄存器</a:t>
            </a:r>
          </a:p>
        </p:txBody>
      </p:sp>
      <p:sp>
        <p:nvSpPr>
          <p:cNvPr id="19" name="文本框 18">
            <a:extLst>
              <a:ext uri="{FF2B5EF4-FFF2-40B4-BE49-F238E27FC236}">
                <a16:creationId xmlns:a16="http://schemas.microsoft.com/office/drawing/2014/main" id="{D1780F94-9C52-4CB6-8329-1031B57FED6F}"/>
              </a:ext>
            </a:extLst>
          </p:cNvPr>
          <p:cNvSpPr txBox="1"/>
          <p:nvPr/>
        </p:nvSpPr>
        <p:spPr>
          <a:xfrm>
            <a:off x="282682" y="4274071"/>
            <a:ext cx="11626633" cy="2364558"/>
          </a:xfrm>
          <a:prstGeom prst="rect">
            <a:avLst/>
          </a:prstGeom>
          <a:noFill/>
        </p:spPr>
        <p:txBody>
          <a:bodyPr wrap="square">
            <a:spAutoFit/>
          </a:bodyPr>
          <a:lstStyle/>
          <a:p>
            <a:pPr>
              <a:lnSpc>
                <a:spcPts val="3600"/>
              </a:lnSpc>
            </a:pPr>
            <a:r>
              <a:rPr lang="en-US" altLang="zh-CN" sz="2600" dirty="0">
                <a:solidFill>
                  <a:prstClr val="black"/>
                </a:solidFill>
                <a:latin typeface="微软雅黑" panose="020B0503020204020204" pitchFamily="34" charset="-122"/>
                <a:ea typeface="微软雅黑" panose="020B0503020204020204" pitchFamily="34" charset="-122"/>
              </a:rPr>
              <a:t>CPU</a:t>
            </a:r>
            <a:r>
              <a:rPr lang="zh-CN" altLang="en-US" sz="2600" dirty="0">
                <a:solidFill>
                  <a:prstClr val="black"/>
                </a:solidFill>
                <a:latin typeface="微软雅黑" panose="020B0503020204020204" pitchFamily="34" charset="-122"/>
                <a:ea typeface="微软雅黑" panose="020B0503020204020204" pitchFamily="34" charset="-122"/>
              </a:rPr>
              <a:t>如何控制键盘</a:t>
            </a:r>
            <a:r>
              <a:rPr lang="en-US" altLang="zh-CN" sz="2600" dirty="0">
                <a:solidFill>
                  <a:prstClr val="black"/>
                </a:solidFill>
                <a:latin typeface="微软雅黑" panose="020B0503020204020204" pitchFamily="34" charset="-122"/>
                <a:ea typeface="微软雅黑" panose="020B0503020204020204" pitchFamily="34" charset="-122"/>
              </a:rPr>
              <a:t>I/O</a:t>
            </a:r>
            <a:r>
              <a:rPr lang="zh-CN" altLang="en-US" sz="2600" dirty="0">
                <a:solidFill>
                  <a:prstClr val="black"/>
                </a:solidFill>
                <a:latin typeface="微软雅黑" panose="020B0503020204020204" pitchFamily="34" charset="-122"/>
                <a:ea typeface="微软雅黑" panose="020B0503020204020204" pitchFamily="34" charset="-122"/>
              </a:rPr>
              <a:t>的完成？</a:t>
            </a:r>
            <a:endParaRPr lang="en-US" altLang="zh-CN" sz="2600" dirty="0">
              <a:solidFill>
                <a:prstClr val="black"/>
              </a:solidFill>
              <a:latin typeface="微软雅黑" panose="020B0503020204020204" pitchFamily="34" charset="-122"/>
              <a:ea typeface="微软雅黑" panose="020B0503020204020204" pitchFamily="34" charset="-122"/>
            </a:endParaRPr>
          </a:p>
          <a:p>
            <a:pPr marL="514350" indent="-514350">
              <a:lnSpc>
                <a:spcPts val="3600"/>
              </a:lnSpc>
              <a:buFont typeface="+mj-lt"/>
              <a:buAutoNum type="arabicPeriod"/>
            </a:pPr>
            <a:r>
              <a:rPr lang="zh-CN" altLang="en-US" sz="2600" dirty="0">
                <a:solidFill>
                  <a:srgbClr val="C00000"/>
                </a:solidFill>
                <a:latin typeface="微软雅黑" panose="020B0503020204020204" pitchFamily="34" charset="-122"/>
                <a:ea typeface="微软雅黑" panose="020B0503020204020204" pitchFamily="34" charset="-122"/>
              </a:rPr>
              <a:t>程序查询方式</a:t>
            </a:r>
            <a:r>
              <a:rPr lang="zh-CN" altLang="en-US" sz="2600" dirty="0">
                <a:solidFill>
                  <a:prstClr val="black"/>
                </a:solidFill>
                <a:latin typeface="微软雅黑" panose="020B0503020204020204" pitchFamily="34" charset="-122"/>
                <a:ea typeface="微软雅黑" panose="020B0503020204020204" pitchFamily="34" charset="-122"/>
              </a:rPr>
              <a:t>：</a:t>
            </a:r>
            <a:r>
              <a:rPr lang="en-US" altLang="zh-CN" sz="2600" dirty="0">
                <a:solidFill>
                  <a:prstClr val="black"/>
                </a:solidFill>
                <a:latin typeface="微软雅黑" panose="020B0503020204020204" pitchFamily="34" charset="-122"/>
                <a:ea typeface="微软雅黑" panose="020B0503020204020204" pitchFamily="34" charset="-122"/>
              </a:rPr>
              <a:t>CPU</a:t>
            </a:r>
            <a:r>
              <a:rPr lang="zh-CN" altLang="en-US" sz="2600" dirty="0">
                <a:solidFill>
                  <a:prstClr val="black"/>
                </a:solidFill>
                <a:latin typeface="微软雅黑" panose="020B0503020204020204" pitchFamily="34" charset="-122"/>
                <a:ea typeface="微软雅黑" panose="020B0503020204020204" pitchFamily="34" charset="-122"/>
              </a:rPr>
              <a:t>不断轮询检查</a:t>
            </a:r>
            <a:r>
              <a:rPr lang="en-US" altLang="zh-CN" sz="2600" dirty="0">
                <a:solidFill>
                  <a:prstClr val="black"/>
                </a:solidFill>
                <a:latin typeface="微软雅黑" panose="020B0503020204020204" pitchFamily="34" charset="-122"/>
                <a:ea typeface="微软雅黑" panose="020B0503020204020204" pitchFamily="34" charset="-122"/>
              </a:rPr>
              <a:t>I/O</a:t>
            </a:r>
            <a:r>
              <a:rPr lang="zh-CN" altLang="en-US" sz="2600" dirty="0">
                <a:solidFill>
                  <a:prstClr val="black"/>
                </a:solidFill>
                <a:latin typeface="微软雅黑" panose="020B0503020204020204" pitchFamily="34" charset="-122"/>
                <a:ea typeface="微软雅黑" panose="020B0503020204020204" pitchFamily="34" charset="-122"/>
              </a:rPr>
              <a:t>控制器中的</a:t>
            </a:r>
            <a:r>
              <a:rPr lang="en-US" altLang="zh-CN" sz="2600" dirty="0">
                <a:solidFill>
                  <a:prstClr val="black"/>
                </a:solidFill>
                <a:latin typeface="微软雅黑" panose="020B0503020204020204" pitchFamily="34" charset="-122"/>
                <a:ea typeface="微软雅黑" panose="020B0503020204020204" pitchFamily="34" charset="-122"/>
              </a:rPr>
              <a:t>“</a:t>
            </a:r>
            <a:r>
              <a:rPr lang="zh-CN" altLang="en-US" sz="2600" dirty="0">
                <a:solidFill>
                  <a:prstClr val="black"/>
                </a:solidFill>
                <a:latin typeface="微软雅黑" panose="020B0503020204020204" pitchFamily="34" charset="-122"/>
                <a:ea typeface="微软雅黑" panose="020B0503020204020204" pitchFamily="34" charset="-122"/>
              </a:rPr>
              <a:t>状态寄存器</a:t>
            </a:r>
            <a:r>
              <a:rPr lang="en-US" altLang="zh-CN" sz="2600" dirty="0">
                <a:solidFill>
                  <a:prstClr val="black"/>
                </a:solidFill>
                <a:latin typeface="微软雅黑" panose="020B0503020204020204" pitchFamily="34" charset="-122"/>
                <a:ea typeface="微软雅黑" panose="020B0503020204020204" pitchFamily="34" charset="-122"/>
              </a:rPr>
              <a:t>”</a:t>
            </a:r>
            <a:r>
              <a:rPr lang="zh-CN" altLang="en-US" sz="2600" dirty="0">
                <a:solidFill>
                  <a:prstClr val="black"/>
                </a:solidFill>
                <a:latin typeface="微软雅黑" panose="020B0503020204020204" pitchFamily="34" charset="-122"/>
                <a:ea typeface="微软雅黑" panose="020B0503020204020204" pitchFamily="34" charset="-122"/>
              </a:rPr>
              <a:t>，检测到状态为</a:t>
            </a:r>
            <a:r>
              <a:rPr lang="en-US" altLang="zh-CN" sz="2600" dirty="0">
                <a:solidFill>
                  <a:prstClr val="black"/>
                </a:solidFill>
                <a:latin typeface="微软雅黑" panose="020B0503020204020204" pitchFamily="34" charset="-122"/>
                <a:ea typeface="微软雅黑" panose="020B0503020204020204" pitchFamily="34" charset="-122"/>
              </a:rPr>
              <a:t>“</a:t>
            </a:r>
            <a:r>
              <a:rPr lang="zh-CN" altLang="en-US" sz="2600" dirty="0">
                <a:solidFill>
                  <a:prstClr val="black"/>
                </a:solidFill>
                <a:latin typeface="微软雅黑" panose="020B0503020204020204" pitchFamily="34" charset="-122"/>
                <a:ea typeface="微软雅黑" panose="020B0503020204020204" pitchFamily="34" charset="-122"/>
              </a:rPr>
              <a:t>已完成</a:t>
            </a:r>
            <a:r>
              <a:rPr lang="en-US" altLang="zh-CN" sz="2600" dirty="0">
                <a:solidFill>
                  <a:prstClr val="black"/>
                </a:solidFill>
                <a:latin typeface="微软雅黑" panose="020B0503020204020204" pitchFamily="34" charset="-122"/>
                <a:ea typeface="微软雅黑" panose="020B0503020204020204" pitchFamily="34" charset="-122"/>
              </a:rPr>
              <a:t>”</a:t>
            </a:r>
            <a:r>
              <a:rPr lang="zh-CN" altLang="en-US" sz="2600" dirty="0">
                <a:solidFill>
                  <a:prstClr val="black"/>
                </a:solidFill>
                <a:latin typeface="微软雅黑" panose="020B0503020204020204" pitchFamily="34" charset="-122"/>
                <a:ea typeface="微软雅黑" panose="020B0503020204020204" pitchFamily="34" charset="-122"/>
              </a:rPr>
              <a:t>之后，再从数据寄存器取出输入数据。</a:t>
            </a:r>
            <a:endParaRPr lang="en-US" altLang="zh-CN" sz="2600" dirty="0">
              <a:solidFill>
                <a:prstClr val="black"/>
              </a:solidFill>
              <a:latin typeface="微软雅黑" panose="020B0503020204020204" pitchFamily="34" charset="-122"/>
              <a:ea typeface="微软雅黑" panose="020B0503020204020204" pitchFamily="34" charset="-122"/>
            </a:endParaRPr>
          </a:p>
          <a:p>
            <a:pPr marL="514350" indent="-514350">
              <a:lnSpc>
                <a:spcPts val="3600"/>
              </a:lnSpc>
              <a:buFont typeface="+mj-lt"/>
              <a:buAutoNum type="arabicPeriod"/>
            </a:pPr>
            <a:r>
              <a:rPr lang="zh-CN" altLang="en-US" sz="2600" dirty="0">
                <a:solidFill>
                  <a:srgbClr val="C00000"/>
                </a:solidFill>
                <a:latin typeface="微软雅黑" panose="020B0503020204020204" pitchFamily="34" charset="-122"/>
                <a:ea typeface="微软雅黑" panose="020B0503020204020204" pitchFamily="34" charset="-122"/>
              </a:rPr>
              <a:t>程序中断方式</a:t>
            </a:r>
            <a:r>
              <a:rPr lang="zh-CN" altLang="en-US" sz="2600" dirty="0">
                <a:solidFill>
                  <a:prstClr val="black"/>
                </a:solidFill>
                <a:latin typeface="微软雅黑" panose="020B0503020204020204" pitchFamily="34" charset="-122"/>
                <a:ea typeface="微软雅黑" panose="020B0503020204020204" pitchFamily="34" charset="-122"/>
              </a:rPr>
              <a:t>：等待键盘</a:t>
            </a:r>
            <a:r>
              <a:rPr lang="en-US" altLang="zh-CN" sz="2600" dirty="0">
                <a:solidFill>
                  <a:prstClr val="black"/>
                </a:solidFill>
                <a:latin typeface="微软雅黑" panose="020B0503020204020204" pitchFamily="34" charset="-122"/>
                <a:ea typeface="微软雅黑" panose="020B0503020204020204" pitchFamily="34" charset="-122"/>
              </a:rPr>
              <a:t>I/O</a:t>
            </a:r>
            <a:r>
              <a:rPr lang="zh-CN" altLang="en-US" sz="2600" dirty="0">
                <a:solidFill>
                  <a:prstClr val="black"/>
                </a:solidFill>
                <a:latin typeface="微软雅黑" panose="020B0503020204020204" pitchFamily="34" charset="-122"/>
                <a:ea typeface="微软雅黑" panose="020B0503020204020204" pitchFamily="34" charset="-122"/>
              </a:rPr>
              <a:t>时</a:t>
            </a:r>
            <a:r>
              <a:rPr lang="en-US" altLang="zh-CN" sz="2600" dirty="0">
                <a:solidFill>
                  <a:prstClr val="black"/>
                </a:solidFill>
                <a:latin typeface="微软雅黑" panose="020B0503020204020204" pitchFamily="34" charset="-122"/>
                <a:ea typeface="微软雅黑" panose="020B0503020204020204" pitchFamily="34" charset="-122"/>
              </a:rPr>
              <a:t>CPU</a:t>
            </a:r>
            <a:r>
              <a:rPr lang="zh-CN" altLang="en-US" sz="2600" dirty="0">
                <a:solidFill>
                  <a:prstClr val="black"/>
                </a:solidFill>
                <a:latin typeface="微软雅黑" panose="020B0503020204020204" pitchFamily="34" charset="-122"/>
                <a:ea typeface="微软雅黑" panose="020B0503020204020204" pitchFamily="34" charset="-122"/>
              </a:rPr>
              <a:t>可以先去执行其他程序，键盘</a:t>
            </a:r>
            <a:r>
              <a:rPr lang="en-US" altLang="zh-CN" sz="2600" dirty="0">
                <a:solidFill>
                  <a:prstClr val="black"/>
                </a:solidFill>
                <a:latin typeface="微软雅黑" panose="020B0503020204020204" pitchFamily="34" charset="-122"/>
                <a:ea typeface="微软雅黑" panose="020B0503020204020204" pitchFamily="34" charset="-122"/>
              </a:rPr>
              <a:t>I/O</a:t>
            </a:r>
            <a:r>
              <a:rPr lang="zh-CN" altLang="en-US" sz="2600" dirty="0">
                <a:solidFill>
                  <a:prstClr val="black"/>
                </a:solidFill>
                <a:latin typeface="微软雅黑" panose="020B0503020204020204" pitchFamily="34" charset="-122"/>
                <a:ea typeface="微软雅黑" panose="020B0503020204020204" pitchFamily="34" charset="-122"/>
              </a:rPr>
              <a:t>完成后</a:t>
            </a:r>
            <a:r>
              <a:rPr lang="en-US" altLang="zh-CN" sz="2600" dirty="0">
                <a:solidFill>
                  <a:prstClr val="black"/>
                </a:solidFill>
                <a:latin typeface="微软雅黑" panose="020B0503020204020204" pitchFamily="34" charset="-122"/>
                <a:ea typeface="微软雅黑" panose="020B0503020204020204" pitchFamily="34" charset="-122"/>
              </a:rPr>
              <a:t>I/O</a:t>
            </a:r>
            <a:r>
              <a:rPr lang="zh-CN" altLang="en-US" sz="2600" dirty="0">
                <a:solidFill>
                  <a:prstClr val="black"/>
                </a:solidFill>
                <a:latin typeface="微软雅黑" panose="020B0503020204020204" pitchFamily="34" charset="-122"/>
                <a:ea typeface="微软雅黑" panose="020B0503020204020204" pitchFamily="34" charset="-122"/>
              </a:rPr>
              <a:t>控制器向</a:t>
            </a:r>
            <a:r>
              <a:rPr lang="en-US" altLang="zh-CN" sz="2600" dirty="0">
                <a:solidFill>
                  <a:prstClr val="black"/>
                </a:solidFill>
                <a:latin typeface="微软雅黑" panose="020B0503020204020204" pitchFamily="34" charset="-122"/>
                <a:ea typeface="微软雅黑" panose="020B0503020204020204" pitchFamily="34" charset="-122"/>
              </a:rPr>
              <a:t>CPU</a:t>
            </a:r>
            <a:r>
              <a:rPr lang="zh-CN" altLang="en-US" sz="2600" dirty="0">
                <a:solidFill>
                  <a:prstClr val="black"/>
                </a:solidFill>
                <a:latin typeface="微软雅黑" panose="020B0503020204020204" pitchFamily="34" charset="-122"/>
                <a:ea typeface="微软雅黑" panose="020B0503020204020204" pitchFamily="34" charset="-122"/>
              </a:rPr>
              <a:t>发出中断请求，</a:t>
            </a:r>
            <a:r>
              <a:rPr lang="en-US" altLang="zh-CN" sz="2600" dirty="0">
                <a:solidFill>
                  <a:prstClr val="black"/>
                </a:solidFill>
                <a:latin typeface="微软雅黑" panose="020B0503020204020204" pitchFamily="34" charset="-122"/>
                <a:ea typeface="微软雅黑" panose="020B0503020204020204" pitchFamily="34" charset="-122"/>
              </a:rPr>
              <a:t>CPU</a:t>
            </a:r>
            <a:r>
              <a:rPr lang="zh-CN" altLang="en-US" sz="2600" dirty="0">
                <a:solidFill>
                  <a:prstClr val="black"/>
                </a:solidFill>
                <a:latin typeface="微软雅黑" panose="020B0503020204020204" pitchFamily="34" charset="-122"/>
                <a:ea typeface="微软雅黑" panose="020B0503020204020204" pitchFamily="34" charset="-122"/>
              </a:rPr>
              <a:t>响应中断请求，并取走输入数据。</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3A53FAAF-5B5B-4392-8177-FCDF6760016D}"/>
              </a:ext>
            </a:extLst>
          </p:cNvPr>
          <p:cNvSpPr txBox="1"/>
          <p:nvPr/>
        </p:nvSpPr>
        <p:spPr>
          <a:xfrm>
            <a:off x="634160" y="3650053"/>
            <a:ext cx="10702150" cy="517899"/>
          </a:xfrm>
          <a:prstGeom prst="rect">
            <a:avLst/>
          </a:prstGeom>
          <a:solidFill>
            <a:schemeClr val="accent6">
              <a:lumMod val="40000"/>
              <a:lumOff val="60000"/>
            </a:schemeClr>
          </a:solidFill>
        </p:spPr>
        <p:txBody>
          <a:bodyPr wrap="square">
            <a:spAutoFit/>
          </a:bodyPr>
          <a:lstStyle/>
          <a:p>
            <a:pPr marL="0" marR="0" lvl="0" indent="0" algn="l" defTabSz="457200" rtl="0" eaLnBrk="1" fontAlgn="auto" latinLnBrk="0" hangingPunct="1">
              <a:lnSpc>
                <a:spcPts val="36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数据流：键盘→</a:t>
            </a: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IO</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接口的数据寄存器→数据总线→</a:t>
            </a: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CPU</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某寄存器→主存</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4772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fade">
                                      <p:cBhvr>
                                        <p:cTn id="31" dur="500"/>
                                        <p:tgtEl>
                                          <p:spTgt spid="19">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9">
                                            <p:txEl>
                                              <p:pRg st="1" end="1"/>
                                            </p:txEl>
                                          </p:spTgt>
                                        </p:tgtEl>
                                        <p:attrNameLst>
                                          <p:attrName>style.visibility</p:attrName>
                                        </p:attrNameLst>
                                      </p:cBhvr>
                                      <p:to>
                                        <p:strVal val="visible"/>
                                      </p:to>
                                    </p:set>
                                    <p:animEffect transition="in" filter="fade">
                                      <p:cBhvr>
                                        <p:cTn id="51" dur="500"/>
                                        <p:tgtEl>
                                          <p:spTgt spid="19">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9">
                                            <p:txEl>
                                              <p:pRg st="2" end="2"/>
                                            </p:txEl>
                                          </p:spTgt>
                                        </p:tgtEl>
                                        <p:attrNameLst>
                                          <p:attrName>style.visibility</p:attrName>
                                        </p:attrNameLst>
                                      </p:cBhvr>
                                      <p:to>
                                        <p:strVal val="visible"/>
                                      </p:to>
                                    </p:set>
                                    <p:animEffect transition="in" filter="fade">
                                      <p:cBhvr>
                                        <p:cTn id="56" dur="500"/>
                                        <p:tgtEl>
                                          <p:spTgt spid="19">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8" grpId="0" animBg="1"/>
      <p:bldP spid="9" grpId="0" animBg="1"/>
      <p:bldP spid="10" grpId="0" animBg="1"/>
      <p:bldP spid="12" grpId="0"/>
      <p:bldP spid="15" grpId="0" animBg="1"/>
      <p:bldP spid="17" grpId="0" animBg="1"/>
      <p:bldP spid="18"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151945" y="85586"/>
            <a:ext cx="5888109"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I/O</a:t>
            </a:r>
            <a:r>
              <a:rPr lang="zh-CN" altLang="en-US" sz="3200" dirty="0">
                <a:latin typeface="微软雅黑" panose="020B0503020204020204" pitchFamily="34" charset="-122"/>
                <a:ea typeface="微软雅黑" panose="020B0503020204020204" pitchFamily="34" charset="-122"/>
              </a:rPr>
              <a:t>控制方式简介</a:t>
            </a:r>
          </a:p>
        </p:txBody>
      </p:sp>
      <p:pic>
        <p:nvPicPr>
          <p:cNvPr id="11" name="图片 10">
            <a:extLst>
              <a:ext uri="{FF2B5EF4-FFF2-40B4-BE49-F238E27FC236}">
                <a16:creationId xmlns:a16="http://schemas.microsoft.com/office/drawing/2014/main" id="{8DBE463D-E5BE-4976-A147-A937CDD20047}"/>
              </a:ext>
            </a:extLst>
          </p:cNvPr>
          <p:cNvPicPr>
            <a:picLocks noChangeAspect="1"/>
          </p:cNvPicPr>
          <p:nvPr/>
        </p:nvPicPr>
        <p:blipFill>
          <a:blip r:embed="rId3"/>
          <a:stretch>
            <a:fillRect/>
          </a:stretch>
        </p:blipFill>
        <p:spPr>
          <a:xfrm>
            <a:off x="0" y="622234"/>
            <a:ext cx="11905200" cy="2035981"/>
          </a:xfrm>
          <a:prstGeom prst="rect">
            <a:avLst/>
          </a:prstGeom>
        </p:spPr>
      </p:pic>
      <p:pic>
        <p:nvPicPr>
          <p:cNvPr id="14" name="图片 13">
            <a:extLst>
              <a:ext uri="{FF2B5EF4-FFF2-40B4-BE49-F238E27FC236}">
                <a16:creationId xmlns:a16="http://schemas.microsoft.com/office/drawing/2014/main" id="{4B605A96-BF67-42F0-83FD-E3D08DCB8193}"/>
              </a:ext>
            </a:extLst>
          </p:cNvPr>
          <p:cNvPicPr>
            <a:picLocks noChangeAspect="1"/>
          </p:cNvPicPr>
          <p:nvPr/>
        </p:nvPicPr>
        <p:blipFill>
          <a:blip r:embed="rId4"/>
          <a:stretch>
            <a:fillRect/>
          </a:stretch>
        </p:blipFill>
        <p:spPr>
          <a:xfrm>
            <a:off x="46399" y="2647102"/>
            <a:ext cx="11811600" cy="2670965"/>
          </a:xfrm>
          <a:prstGeom prst="rect">
            <a:avLst/>
          </a:prstGeom>
        </p:spPr>
      </p:pic>
      <p:sp>
        <p:nvSpPr>
          <p:cNvPr id="21" name="文本框 20">
            <a:extLst>
              <a:ext uri="{FF2B5EF4-FFF2-40B4-BE49-F238E27FC236}">
                <a16:creationId xmlns:a16="http://schemas.microsoft.com/office/drawing/2014/main" id="{A78F44F9-E9E6-43A1-949B-347095DA10C5}"/>
              </a:ext>
            </a:extLst>
          </p:cNvPr>
          <p:cNvSpPr txBox="1"/>
          <p:nvPr/>
        </p:nvSpPr>
        <p:spPr>
          <a:xfrm>
            <a:off x="231366" y="5331186"/>
            <a:ext cx="11626633" cy="1441228"/>
          </a:xfrm>
          <a:prstGeom prst="rect">
            <a:avLst/>
          </a:prstGeom>
          <a:noFill/>
        </p:spPr>
        <p:txBody>
          <a:bodyPr wrap="square">
            <a:spAutoFit/>
          </a:bodyPr>
          <a:lstStyle/>
          <a:p>
            <a:pPr>
              <a:lnSpc>
                <a:spcPts val="3600"/>
              </a:lnSpc>
            </a:pPr>
            <a:r>
              <a:rPr lang="zh-CN" altLang="en-US" sz="2600" dirty="0">
                <a:solidFill>
                  <a:prstClr val="black"/>
                </a:solidFill>
                <a:latin typeface="微软雅黑" panose="020B0503020204020204" pitchFamily="34" charset="-122"/>
                <a:ea typeface="微软雅黑" panose="020B0503020204020204" pitchFamily="34" charset="-122"/>
              </a:rPr>
              <a:t>思考：对于快速</a:t>
            </a:r>
            <a:r>
              <a:rPr lang="en-US" altLang="zh-CN" sz="2600" dirty="0">
                <a:solidFill>
                  <a:prstClr val="black"/>
                </a:solidFill>
                <a:latin typeface="微软雅黑" panose="020B0503020204020204" pitchFamily="34" charset="-122"/>
                <a:ea typeface="微软雅黑" panose="020B0503020204020204" pitchFamily="34" charset="-122"/>
              </a:rPr>
              <a:t>I/O</a:t>
            </a:r>
            <a:r>
              <a:rPr lang="zh-CN" altLang="en-US" sz="2600" dirty="0">
                <a:solidFill>
                  <a:prstClr val="black"/>
                </a:solidFill>
                <a:latin typeface="微软雅黑" panose="020B0503020204020204" pitchFamily="34" charset="-122"/>
                <a:ea typeface="微软雅黑" panose="020B0503020204020204" pitchFamily="34" charset="-122"/>
              </a:rPr>
              <a:t>设备，如磁盘，每准备好一个字就给</a:t>
            </a:r>
            <a:r>
              <a:rPr lang="en-US" altLang="zh-CN" sz="2600" dirty="0">
                <a:solidFill>
                  <a:prstClr val="black"/>
                </a:solidFill>
                <a:latin typeface="微软雅黑" panose="020B0503020204020204" pitchFamily="34" charset="-122"/>
                <a:ea typeface="微软雅黑" panose="020B0503020204020204" pitchFamily="34" charset="-122"/>
              </a:rPr>
              <a:t>CPU</a:t>
            </a:r>
            <a:r>
              <a:rPr lang="zh-CN" altLang="en-US" sz="2600" dirty="0">
                <a:solidFill>
                  <a:prstClr val="black"/>
                </a:solidFill>
                <a:latin typeface="微软雅黑" panose="020B0503020204020204" pitchFamily="34" charset="-122"/>
                <a:ea typeface="微软雅黑" panose="020B0503020204020204" pitchFamily="34" charset="-122"/>
              </a:rPr>
              <a:t>发送一次中断请求，会导致什么问题？</a:t>
            </a:r>
            <a:endParaRPr lang="en-US" altLang="zh-CN" sz="2600" dirty="0">
              <a:solidFill>
                <a:prstClr val="black"/>
              </a:solidFill>
              <a:latin typeface="微软雅黑" panose="020B0503020204020204" pitchFamily="34" charset="-122"/>
              <a:ea typeface="微软雅黑" panose="020B0503020204020204" pitchFamily="34" charset="-122"/>
            </a:endParaRPr>
          </a:p>
          <a:p>
            <a:pPr>
              <a:lnSpc>
                <a:spcPts val="3600"/>
              </a:lnSpc>
            </a:pPr>
            <a:r>
              <a:rPr lang="en-US" altLang="zh-CN" sz="2600" dirty="0">
                <a:solidFill>
                  <a:srgbClr val="C55A11"/>
                </a:solidFill>
                <a:latin typeface="微软雅黑" panose="020B0503020204020204" pitchFamily="34" charset="-122"/>
                <a:ea typeface="微软雅黑" panose="020B0503020204020204" pitchFamily="34" charset="-122"/>
              </a:rPr>
              <a:t>CPU</a:t>
            </a:r>
            <a:r>
              <a:rPr lang="zh-CN" altLang="en-US" sz="2600" dirty="0">
                <a:solidFill>
                  <a:srgbClr val="C55A11"/>
                </a:solidFill>
                <a:latin typeface="微软雅黑" panose="020B0503020204020204" pitchFamily="34" charset="-122"/>
                <a:ea typeface="微软雅黑" panose="020B0503020204020204" pitchFamily="34" charset="-122"/>
              </a:rPr>
              <a:t>需要花大量时间来处理中断服务程序，</a:t>
            </a:r>
            <a:r>
              <a:rPr lang="en-US" altLang="zh-CN" sz="2600" dirty="0">
                <a:solidFill>
                  <a:srgbClr val="C55A11"/>
                </a:solidFill>
                <a:latin typeface="微软雅黑" panose="020B0503020204020204" pitchFamily="34" charset="-122"/>
                <a:ea typeface="微软雅黑" panose="020B0503020204020204" pitchFamily="34" charset="-122"/>
              </a:rPr>
              <a:t>CPU</a:t>
            </a:r>
            <a:r>
              <a:rPr lang="zh-CN" altLang="en-US" sz="2600" dirty="0">
                <a:solidFill>
                  <a:srgbClr val="C55A11"/>
                </a:solidFill>
                <a:latin typeface="微软雅黑" panose="020B0503020204020204" pitchFamily="34" charset="-122"/>
                <a:ea typeface="微软雅黑" panose="020B0503020204020204" pitchFamily="34" charset="-122"/>
              </a:rPr>
              <a:t>利用率严重下降。</a:t>
            </a:r>
            <a:endParaRPr lang="en-US" altLang="zh-CN" sz="2600" dirty="0">
              <a:solidFill>
                <a:srgbClr val="C55A1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971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Effect transition="in" filter="fade">
                                      <p:cBhvr>
                                        <p:cTn id="17" dur="500"/>
                                        <p:tgtEl>
                                          <p:spTgt spid="2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xEl>
                                              <p:pRg st="1" end="1"/>
                                            </p:txEl>
                                          </p:spTgt>
                                        </p:tgtEl>
                                        <p:attrNameLst>
                                          <p:attrName>style.visibility</p:attrName>
                                        </p:attrNameLst>
                                      </p:cBhvr>
                                      <p:to>
                                        <p:strVal val="visible"/>
                                      </p:to>
                                    </p:set>
                                    <p:animEffect transition="in" filter="fade">
                                      <p:cBhvr>
                                        <p:cTn id="22"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8B166027-688A-4003-8B5B-2389044C6C9D}"/>
              </a:ext>
            </a:extLst>
          </p:cNvPr>
          <p:cNvPicPr>
            <a:picLocks noChangeAspect="1"/>
          </p:cNvPicPr>
          <p:nvPr/>
        </p:nvPicPr>
        <p:blipFill rotWithShape="1">
          <a:blip r:embed="rId3"/>
          <a:srcRect r="1267"/>
          <a:stretch/>
        </p:blipFill>
        <p:spPr>
          <a:xfrm>
            <a:off x="149208" y="51684"/>
            <a:ext cx="8814318" cy="4671647"/>
          </a:xfrm>
          <a:prstGeom prst="rect">
            <a:avLst/>
          </a:prstGeom>
        </p:spPr>
      </p:pic>
      <p:sp>
        <p:nvSpPr>
          <p:cNvPr id="6" name="文本框 5">
            <a:extLst>
              <a:ext uri="{FF2B5EF4-FFF2-40B4-BE49-F238E27FC236}">
                <a16:creationId xmlns:a16="http://schemas.microsoft.com/office/drawing/2014/main" id="{916E28C2-3817-4627-A490-EBEAC38915F5}"/>
              </a:ext>
            </a:extLst>
          </p:cNvPr>
          <p:cNvSpPr txBox="1"/>
          <p:nvPr/>
        </p:nvSpPr>
        <p:spPr>
          <a:xfrm>
            <a:off x="8446169" y="0"/>
            <a:ext cx="2940044"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DMA</a:t>
            </a:r>
            <a:r>
              <a:rPr lang="zh-CN" altLang="en-US" sz="3200" dirty="0">
                <a:latin typeface="微软雅黑" panose="020B0503020204020204" pitchFamily="34" charset="-122"/>
                <a:ea typeface="微软雅黑" panose="020B0503020204020204" pitchFamily="34" charset="-122"/>
              </a:rPr>
              <a:t>控制方式</a:t>
            </a:r>
          </a:p>
        </p:txBody>
      </p:sp>
      <p:sp>
        <p:nvSpPr>
          <p:cNvPr id="21" name="文本框 20">
            <a:extLst>
              <a:ext uri="{FF2B5EF4-FFF2-40B4-BE49-F238E27FC236}">
                <a16:creationId xmlns:a16="http://schemas.microsoft.com/office/drawing/2014/main" id="{A78F44F9-E9E6-43A1-949B-347095DA10C5}"/>
              </a:ext>
            </a:extLst>
          </p:cNvPr>
          <p:cNvSpPr txBox="1"/>
          <p:nvPr/>
        </p:nvSpPr>
        <p:spPr>
          <a:xfrm>
            <a:off x="8963526" y="2708386"/>
            <a:ext cx="3228474" cy="1441228"/>
          </a:xfrm>
          <a:prstGeom prst="rect">
            <a:avLst/>
          </a:prstGeom>
          <a:solidFill>
            <a:schemeClr val="accent6">
              <a:lumMod val="40000"/>
              <a:lumOff val="60000"/>
            </a:schemeClr>
          </a:solidFill>
        </p:spPr>
        <p:txBody>
          <a:bodyPr wrap="square">
            <a:spAutoFit/>
          </a:bodyPr>
          <a:lstStyle/>
          <a:p>
            <a:pPr>
              <a:lnSpc>
                <a:spcPts val="3600"/>
              </a:lnSpc>
            </a:pPr>
            <a:r>
              <a:rPr lang="en-US" altLang="zh-CN" sz="2600" dirty="0">
                <a:solidFill>
                  <a:prstClr val="black"/>
                </a:solidFill>
                <a:latin typeface="微软雅黑" panose="020B0503020204020204" pitchFamily="34" charset="-122"/>
                <a:ea typeface="微软雅黑" panose="020B0503020204020204" pitchFamily="34" charset="-122"/>
              </a:rPr>
              <a:t>DMA</a:t>
            </a:r>
            <a:r>
              <a:rPr lang="zh-CN" altLang="en-US" sz="2600" dirty="0">
                <a:solidFill>
                  <a:prstClr val="black"/>
                </a:solidFill>
                <a:latin typeface="微软雅黑" panose="020B0503020204020204" pitchFamily="34" charset="-122"/>
                <a:ea typeface="微软雅黑" panose="020B0503020204020204" pitchFamily="34" charset="-122"/>
              </a:rPr>
              <a:t>接口，即</a:t>
            </a:r>
            <a:r>
              <a:rPr lang="en-US" altLang="zh-CN" sz="2600" dirty="0">
                <a:solidFill>
                  <a:prstClr val="black"/>
                </a:solidFill>
                <a:latin typeface="微软雅黑" panose="020B0503020204020204" pitchFamily="34" charset="-122"/>
                <a:ea typeface="微软雅黑" panose="020B0503020204020204" pitchFamily="34" charset="-122"/>
              </a:rPr>
              <a:t>DMA</a:t>
            </a:r>
            <a:r>
              <a:rPr lang="zh-CN" altLang="en-US" sz="2600" dirty="0">
                <a:solidFill>
                  <a:prstClr val="black"/>
                </a:solidFill>
                <a:latin typeface="微软雅黑" panose="020B0503020204020204" pitchFamily="34" charset="-122"/>
                <a:ea typeface="微软雅黑" panose="020B0503020204020204" pitchFamily="34" charset="-122"/>
              </a:rPr>
              <a:t>控制器，也是一种特殊的</a:t>
            </a:r>
            <a:r>
              <a:rPr lang="en-US" altLang="zh-CN" sz="2600" dirty="0">
                <a:solidFill>
                  <a:prstClr val="black"/>
                </a:solidFill>
                <a:latin typeface="微软雅黑" panose="020B0503020204020204" pitchFamily="34" charset="-122"/>
                <a:ea typeface="微软雅黑" panose="020B0503020204020204" pitchFamily="34" charset="-122"/>
              </a:rPr>
              <a:t>I/O</a:t>
            </a:r>
            <a:r>
              <a:rPr lang="zh-CN" altLang="en-US" sz="2600" dirty="0">
                <a:solidFill>
                  <a:prstClr val="black"/>
                </a:solidFill>
                <a:latin typeface="微软雅黑" panose="020B0503020204020204" pitchFamily="34" charset="-122"/>
                <a:ea typeface="微软雅黑" panose="020B0503020204020204" pitchFamily="34" charset="-122"/>
              </a:rPr>
              <a:t>控制器。</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631A5E10-568A-4019-9E08-0AFAE8394938}"/>
              </a:ext>
            </a:extLst>
          </p:cNvPr>
          <p:cNvSpPr txBox="1"/>
          <p:nvPr/>
        </p:nvSpPr>
        <p:spPr>
          <a:xfrm>
            <a:off x="8963526" y="946279"/>
            <a:ext cx="3079266" cy="1441228"/>
          </a:xfrm>
          <a:prstGeom prst="rect">
            <a:avLst/>
          </a:prstGeom>
          <a:solidFill>
            <a:schemeClr val="accent6">
              <a:lumMod val="40000"/>
              <a:lumOff val="60000"/>
            </a:schemeClr>
          </a:solidFill>
        </p:spPr>
        <p:txBody>
          <a:bodyPr wrap="square">
            <a:spAutoFit/>
          </a:bodyPr>
          <a:lstStyle/>
          <a:p>
            <a:pPr>
              <a:lnSpc>
                <a:spcPts val="3600"/>
              </a:lnSpc>
            </a:pPr>
            <a:r>
              <a:rPr lang="en-US" altLang="zh-CN" sz="2600" dirty="0">
                <a:solidFill>
                  <a:prstClr val="black"/>
                </a:solidFill>
                <a:latin typeface="微软雅黑" panose="020B0503020204020204" pitchFamily="34" charset="-122"/>
                <a:ea typeface="微软雅黑" panose="020B0503020204020204" pitchFamily="34" charset="-122"/>
              </a:rPr>
              <a:t>DMA</a:t>
            </a:r>
            <a:r>
              <a:rPr lang="zh-CN" altLang="en-US" sz="2600" dirty="0">
                <a:solidFill>
                  <a:prstClr val="black"/>
                </a:solidFill>
                <a:latin typeface="微软雅黑" panose="020B0503020204020204" pitchFamily="34" charset="-122"/>
                <a:ea typeface="微软雅黑" panose="020B0503020204020204" pitchFamily="34" charset="-122"/>
              </a:rPr>
              <a:t>：</a:t>
            </a:r>
            <a:r>
              <a:rPr lang="en-US" altLang="zh-CN" sz="2600" dirty="0">
                <a:solidFill>
                  <a:prstClr val="black"/>
                </a:solidFill>
                <a:latin typeface="微软雅黑" panose="020B0503020204020204" pitchFamily="34" charset="-122"/>
                <a:ea typeface="微软雅黑" panose="020B0503020204020204" pitchFamily="34" charset="-122"/>
              </a:rPr>
              <a:t>Direct Memory Access</a:t>
            </a:r>
            <a:r>
              <a:rPr lang="zh-CN" altLang="en-US" sz="2600" dirty="0">
                <a:solidFill>
                  <a:prstClr val="black"/>
                </a:solidFill>
                <a:latin typeface="微软雅黑" panose="020B0503020204020204" pitchFamily="34" charset="-122"/>
                <a:ea typeface="微软雅黑" panose="020B0503020204020204" pitchFamily="34" charset="-122"/>
              </a:rPr>
              <a:t>，直接内存访问。</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6B63409F-37C2-4327-B351-FD201C19EDB6}"/>
              </a:ext>
            </a:extLst>
          </p:cNvPr>
          <p:cNvSpPr txBox="1"/>
          <p:nvPr/>
        </p:nvSpPr>
        <p:spPr>
          <a:xfrm>
            <a:off x="149208" y="4773493"/>
            <a:ext cx="11626633" cy="1902893"/>
          </a:xfrm>
          <a:prstGeom prst="rect">
            <a:avLst/>
          </a:prstGeom>
          <a:noFill/>
        </p:spPr>
        <p:txBody>
          <a:bodyPr wrap="square">
            <a:spAutoFit/>
          </a:bodyPr>
          <a:lstStyle/>
          <a:p>
            <a:pPr>
              <a:lnSpc>
                <a:spcPts val="3600"/>
              </a:lnSpc>
            </a:pPr>
            <a:r>
              <a:rPr lang="en-US" altLang="zh-CN" sz="2600" dirty="0">
                <a:solidFill>
                  <a:prstClr val="black"/>
                </a:solidFill>
                <a:latin typeface="微软雅黑" panose="020B0503020204020204" pitchFamily="34" charset="-122"/>
                <a:ea typeface="微软雅黑" panose="020B0503020204020204" pitchFamily="34" charset="-122"/>
              </a:rPr>
              <a:t>DMA</a:t>
            </a:r>
            <a:r>
              <a:rPr lang="zh-CN" altLang="en-US" sz="2600" dirty="0">
                <a:solidFill>
                  <a:prstClr val="black"/>
                </a:solidFill>
                <a:latin typeface="微软雅黑" panose="020B0503020204020204" pitchFamily="34" charset="-122"/>
                <a:ea typeface="微软雅黑" panose="020B0503020204020204" pitchFamily="34" charset="-122"/>
              </a:rPr>
              <a:t>控制方式：主存与高速</a:t>
            </a:r>
            <a:r>
              <a:rPr lang="en-US" altLang="zh-CN" sz="2600" dirty="0">
                <a:solidFill>
                  <a:prstClr val="black"/>
                </a:solidFill>
                <a:latin typeface="微软雅黑" panose="020B0503020204020204" pitchFamily="34" charset="-122"/>
                <a:ea typeface="微软雅黑" panose="020B0503020204020204" pitchFamily="34" charset="-122"/>
              </a:rPr>
              <a:t>I/O</a:t>
            </a:r>
            <a:r>
              <a:rPr lang="zh-CN" altLang="en-US" sz="2600" dirty="0">
                <a:solidFill>
                  <a:prstClr val="black"/>
                </a:solidFill>
                <a:latin typeface="微软雅黑" panose="020B0503020204020204" pitchFamily="34" charset="-122"/>
                <a:ea typeface="微软雅黑" panose="020B0503020204020204" pitchFamily="34" charset="-122"/>
              </a:rPr>
              <a:t>设备之间有一条</a:t>
            </a:r>
            <a:r>
              <a:rPr lang="zh-CN" altLang="en-US" sz="2600" dirty="0">
                <a:solidFill>
                  <a:srgbClr val="C00000"/>
                </a:solidFill>
                <a:latin typeface="微软雅黑" panose="020B0503020204020204" pitchFamily="34" charset="-122"/>
                <a:ea typeface="微软雅黑" panose="020B0503020204020204" pitchFamily="34" charset="-122"/>
              </a:rPr>
              <a:t>直接数据通路</a:t>
            </a:r>
            <a:r>
              <a:rPr lang="zh-CN" altLang="en-US" sz="2600" dirty="0">
                <a:solidFill>
                  <a:prstClr val="black"/>
                </a:solidFill>
                <a:latin typeface="微软雅黑" panose="020B0503020204020204" pitchFamily="34" charset="-122"/>
                <a:ea typeface="微软雅黑" panose="020B0503020204020204" pitchFamily="34" charset="-122"/>
              </a:rPr>
              <a:t>，</a:t>
            </a:r>
            <a:r>
              <a:rPr lang="en-US" altLang="zh-CN" sz="2600" dirty="0">
                <a:solidFill>
                  <a:prstClr val="black"/>
                </a:solidFill>
                <a:latin typeface="微软雅黑" panose="020B0503020204020204" pitchFamily="34" charset="-122"/>
                <a:ea typeface="微软雅黑" panose="020B0503020204020204" pitchFamily="34" charset="-122"/>
              </a:rPr>
              <a:t>CPU</a:t>
            </a:r>
            <a:r>
              <a:rPr lang="zh-CN" altLang="en-US" sz="2600" dirty="0">
                <a:solidFill>
                  <a:prstClr val="black"/>
                </a:solidFill>
                <a:latin typeface="微软雅黑" panose="020B0503020204020204" pitchFamily="34" charset="-122"/>
                <a:ea typeface="微软雅黑" panose="020B0503020204020204" pitchFamily="34" charset="-122"/>
              </a:rPr>
              <a:t>向</a:t>
            </a:r>
            <a:r>
              <a:rPr lang="en-US" altLang="zh-CN" sz="2600" dirty="0">
                <a:solidFill>
                  <a:prstClr val="black"/>
                </a:solidFill>
                <a:latin typeface="微软雅黑" panose="020B0503020204020204" pitchFamily="34" charset="-122"/>
                <a:ea typeface="微软雅黑" panose="020B0503020204020204" pitchFamily="34" charset="-122"/>
              </a:rPr>
              <a:t>DMA</a:t>
            </a:r>
            <a:r>
              <a:rPr lang="zh-CN" altLang="en-US" sz="2600" dirty="0">
                <a:solidFill>
                  <a:prstClr val="black"/>
                </a:solidFill>
                <a:latin typeface="微软雅黑" panose="020B0503020204020204" pitchFamily="34" charset="-122"/>
                <a:ea typeface="微软雅黑" panose="020B0503020204020204" pitchFamily="34" charset="-122"/>
              </a:rPr>
              <a:t>接口发出读写命令，并指明主存地址、磁盘地址、读写数据量等参数。</a:t>
            </a:r>
            <a:endParaRPr lang="en-US" altLang="zh-CN" sz="2600" dirty="0">
              <a:solidFill>
                <a:prstClr val="black"/>
              </a:solidFill>
              <a:latin typeface="微软雅黑" panose="020B0503020204020204" pitchFamily="34" charset="-122"/>
              <a:ea typeface="微软雅黑" panose="020B0503020204020204" pitchFamily="34" charset="-122"/>
            </a:endParaRPr>
          </a:p>
          <a:p>
            <a:pPr>
              <a:lnSpc>
                <a:spcPts val="3600"/>
              </a:lnSpc>
            </a:pPr>
            <a:r>
              <a:rPr lang="en-US" altLang="zh-CN" sz="2600" dirty="0">
                <a:solidFill>
                  <a:prstClr val="black"/>
                </a:solidFill>
                <a:latin typeface="微软雅黑" panose="020B0503020204020204" pitchFamily="34" charset="-122"/>
                <a:ea typeface="微软雅黑" panose="020B0503020204020204" pitchFamily="34" charset="-122"/>
              </a:rPr>
              <a:t>DMA</a:t>
            </a:r>
            <a:r>
              <a:rPr lang="zh-CN" altLang="en-US" sz="2600" dirty="0">
                <a:solidFill>
                  <a:prstClr val="black"/>
                </a:solidFill>
                <a:latin typeface="微软雅黑" panose="020B0503020204020204" pitchFamily="34" charset="-122"/>
                <a:ea typeface="微软雅黑" panose="020B0503020204020204" pitchFamily="34" charset="-122"/>
              </a:rPr>
              <a:t>控制器自动控制磁盘与主存的数据读写，</a:t>
            </a:r>
            <a:r>
              <a:rPr lang="zh-CN" altLang="en-US" sz="2600" dirty="0">
                <a:solidFill>
                  <a:srgbClr val="C00000"/>
                </a:solidFill>
                <a:latin typeface="微软雅黑" panose="020B0503020204020204" pitchFamily="34" charset="-122"/>
                <a:ea typeface="微软雅黑" panose="020B0503020204020204" pitchFamily="34" charset="-122"/>
              </a:rPr>
              <a:t>每完成一整块数据读写，才向</a:t>
            </a:r>
            <a:r>
              <a:rPr lang="en-US" altLang="zh-CN" sz="2600" dirty="0">
                <a:solidFill>
                  <a:srgbClr val="C00000"/>
                </a:solidFill>
                <a:latin typeface="微软雅黑" panose="020B0503020204020204" pitchFamily="34" charset="-122"/>
                <a:ea typeface="微软雅黑" panose="020B0503020204020204" pitchFamily="34" charset="-122"/>
              </a:rPr>
              <a:t>CPU</a:t>
            </a:r>
            <a:r>
              <a:rPr lang="zh-CN" altLang="en-US" sz="2600" dirty="0">
                <a:solidFill>
                  <a:srgbClr val="C00000"/>
                </a:solidFill>
                <a:latin typeface="微软雅黑" panose="020B0503020204020204" pitchFamily="34" charset="-122"/>
                <a:ea typeface="微软雅黑" panose="020B0503020204020204" pitchFamily="34" charset="-122"/>
              </a:rPr>
              <a:t>发出一次中断请求</a:t>
            </a:r>
            <a:r>
              <a:rPr lang="zh-CN" altLang="en-US" sz="2600" dirty="0">
                <a:solidFill>
                  <a:prstClr val="black"/>
                </a:solidFill>
                <a:latin typeface="微软雅黑" panose="020B0503020204020204" pitchFamily="34" charset="-122"/>
                <a:ea typeface="微软雅黑" panose="020B0503020204020204" pitchFamily="34" charset="-122"/>
              </a:rPr>
              <a:t>。</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049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fade">
                                      <p:cBhvr>
                                        <p:cTn id="27"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23742</TotalTime>
  <Words>5813</Words>
  <Application>Microsoft Office PowerPoint</Application>
  <PresentationFormat>宽屏</PresentationFormat>
  <Paragraphs>829</Paragraphs>
  <Slides>67</Slides>
  <Notes>67</Notes>
  <HiddenSlides>4</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67</vt:i4>
      </vt:variant>
    </vt:vector>
  </HeadingPairs>
  <TitlesOfParts>
    <vt:vector size="74" baseType="lpstr">
      <vt:lpstr>等线</vt:lpstr>
      <vt:lpstr>微软雅黑</vt:lpstr>
      <vt:lpstr>Arial</vt:lpstr>
      <vt:lpstr>Calibri</vt:lpstr>
      <vt:lpstr>Calibri Light</vt:lpstr>
      <vt:lpstr>DejaVu Sans Mono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jihui han</dc:creator>
  <cp:lastModifiedBy>jihui han</cp:lastModifiedBy>
  <cp:revision>1057</cp:revision>
  <dcterms:created xsi:type="dcterms:W3CDTF">2021-08-27T06:37:00Z</dcterms:created>
  <dcterms:modified xsi:type="dcterms:W3CDTF">2023-05-15T06:27:25Z</dcterms:modified>
</cp:coreProperties>
</file>